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10.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1.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2.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3.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diagrams/data14.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iagrams/data15.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6.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7.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8.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9.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20.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1.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2.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charts/chart4.xml" ContentType="application/vnd.openxmlformats-officedocument.drawingml.chart+xml"/>
  <Override PartName="/ppt/drawings/drawing3.xml" ContentType="application/vnd.openxmlformats-officedocument.drawingml.chartshapes+xml"/>
  <Override PartName="/ppt/charts/chart5.xml" ContentType="application/vnd.openxmlformats-officedocument.drawingml.chart+xml"/>
  <Override PartName="/ppt/drawings/drawing4.xml" ContentType="application/vnd.openxmlformats-officedocument.drawingml.chartshapes+xml"/>
  <Override PartName="/ppt/diagrams/data23.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4.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5.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6.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7.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8.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9.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30.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1.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2.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diagrams/data9.xml" ContentType="application/vnd.openxmlformats-officedocument.drawingml.diagramData+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handoutMasterIdLst>
    <p:handoutMasterId r:id="rId66"/>
  </p:handoutMasterIdLst>
  <p:sldIdLst>
    <p:sldId id="638" r:id="rId2"/>
    <p:sldId id="639" r:id="rId3"/>
    <p:sldId id="772" r:id="rId4"/>
    <p:sldId id="988" r:id="rId5"/>
    <p:sldId id="989" r:id="rId6"/>
    <p:sldId id="990" r:id="rId7"/>
    <p:sldId id="946" r:id="rId8"/>
    <p:sldId id="986" r:id="rId9"/>
    <p:sldId id="945" r:id="rId10"/>
    <p:sldId id="1021" r:id="rId11"/>
    <p:sldId id="1023" r:id="rId12"/>
    <p:sldId id="947" r:id="rId13"/>
    <p:sldId id="1010" r:id="rId14"/>
    <p:sldId id="954" r:id="rId15"/>
    <p:sldId id="948" r:id="rId16"/>
    <p:sldId id="992" r:id="rId17"/>
    <p:sldId id="950" r:id="rId18"/>
    <p:sldId id="994" r:id="rId19"/>
    <p:sldId id="951" r:id="rId20"/>
    <p:sldId id="952" r:id="rId21"/>
    <p:sldId id="955" r:id="rId22"/>
    <p:sldId id="1024" r:id="rId23"/>
    <p:sldId id="1025" r:id="rId24"/>
    <p:sldId id="1026" r:id="rId25"/>
    <p:sldId id="958" r:id="rId26"/>
    <p:sldId id="953" r:id="rId27"/>
    <p:sldId id="996" r:id="rId28"/>
    <p:sldId id="957" r:id="rId29"/>
    <p:sldId id="1005" r:id="rId30"/>
    <p:sldId id="959" r:id="rId31"/>
    <p:sldId id="961" r:id="rId32"/>
    <p:sldId id="962" r:id="rId33"/>
    <p:sldId id="963" r:id="rId34"/>
    <p:sldId id="965" r:id="rId35"/>
    <p:sldId id="1003" r:id="rId36"/>
    <p:sldId id="968" r:id="rId37"/>
    <p:sldId id="1016" r:id="rId38"/>
    <p:sldId id="1017" r:id="rId39"/>
    <p:sldId id="1018" r:id="rId40"/>
    <p:sldId id="969" r:id="rId41"/>
    <p:sldId id="997" r:id="rId42"/>
    <p:sldId id="998" r:id="rId43"/>
    <p:sldId id="999" r:id="rId44"/>
    <p:sldId id="1000" r:id="rId45"/>
    <p:sldId id="1001" r:id="rId46"/>
    <p:sldId id="974" r:id="rId47"/>
    <p:sldId id="1002" r:id="rId48"/>
    <p:sldId id="976" r:id="rId49"/>
    <p:sldId id="1006" r:id="rId50"/>
    <p:sldId id="1007" r:id="rId51"/>
    <p:sldId id="1009" r:id="rId52"/>
    <p:sldId id="1027" r:id="rId53"/>
    <p:sldId id="1015" r:id="rId54"/>
    <p:sldId id="978" r:id="rId55"/>
    <p:sldId id="979" r:id="rId56"/>
    <p:sldId id="980" r:id="rId57"/>
    <p:sldId id="981" r:id="rId58"/>
    <p:sldId id="982" r:id="rId59"/>
    <p:sldId id="983" r:id="rId60"/>
    <p:sldId id="984" r:id="rId61"/>
    <p:sldId id="1029" r:id="rId62"/>
    <p:sldId id="1028" r:id="rId63"/>
    <p:sldId id="329" r:id="rId64"/>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3399FF"/>
    <a:srgbClr val="33CCFF"/>
    <a:srgbClr val="FF7C80"/>
    <a:srgbClr val="0097CC"/>
    <a:srgbClr val="FFCCFF"/>
    <a:srgbClr val="DCFCF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43" autoAdjust="0"/>
    <p:restoredTop sz="95932" autoAdjust="0"/>
  </p:normalViewPr>
  <p:slideViewPr>
    <p:cSldViewPr>
      <p:cViewPr>
        <p:scale>
          <a:sx n="66" d="100"/>
          <a:sy n="66" d="100"/>
        </p:scale>
        <p:origin x="-1494" y="-582"/>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Y-Values</c:v>
                </c:pt>
              </c:strCache>
            </c:strRef>
          </c:tx>
          <c:xVal>
            <c:numRef>
              <c:f>Sheet1!$A$2:$A$4</c:f>
              <c:numCache>
                <c:formatCode>General</c:formatCode>
                <c:ptCount val="3"/>
                <c:pt idx="0">
                  <c:v>0</c:v>
                </c:pt>
                <c:pt idx="1">
                  <c:v>3</c:v>
                </c:pt>
              </c:numCache>
            </c:numRef>
          </c:xVal>
          <c:yVal>
            <c:numRef>
              <c:f>Sheet1!$B$2:$B$4</c:f>
              <c:numCache>
                <c:formatCode>General</c:formatCode>
                <c:ptCount val="3"/>
                <c:pt idx="0">
                  <c:v>3</c:v>
                </c:pt>
                <c:pt idx="1">
                  <c:v>0</c:v>
                </c:pt>
              </c:numCache>
            </c:numRef>
          </c:yVal>
          <c:smooth val="0"/>
        </c:ser>
        <c:dLbls>
          <c:showLegendKey val="0"/>
          <c:showVal val="0"/>
          <c:showCatName val="0"/>
          <c:showSerName val="0"/>
          <c:showPercent val="0"/>
          <c:showBubbleSize val="0"/>
        </c:dLbls>
        <c:axId val="129692032"/>
        <c:axId val="129693568"/>
      </c:scatterChart>
      <c:valAx>
        <c:axId val="129692032"/>
        <c:scaling>
          <c:orientation val="minMax"/>
          <c:max val="4.5"/>
        </c:scaling>
        <c:delete val="0"/>
        <c:axPos val="b"/>
        <c:numFmt formatCode="General" sourceLinked="1"/>
        <c:majorTickMark val="out"/>
        <c:minorTickMark val="none"/>
        <c:tickLblPos val="nextTo"/>
        <c:crossAx val="129693568"/>
        <c:crosses val="autoZero"/>
        <c:crossBetween val="midCat"/>
      </c:valAx>
      <c:valAx>
        <c:axId val="129693568"/>
        <c:scaling>
          <c:orientation val="minMax"/>
          <c:max val="4.5"/>
        </c:scaling>
        <c:delete val="0"/>
        <c:axPos val="l"/>
        <c:numFmt formatCode="General" sourceLinked="1"/>
        <c:majorTickMark val="out"/>
        <c:minorTickMark val="none"/>
        <c:tickLblPos val="nextTo"/>
        <c:crossAx val="129692032"/>
        <c:crosses val="autoZero"/>
        <c:crossBetween val="midCat"/>
      </c:valAx>
    </c:plotArea>
    <c:plotVisOnly val="1"/>
    <c:dispBlanksAs val="gap"/>
    <c:showDLblsOverMax val="0"/>
  </c:chart>
  <c:spPr>
    <a:ln>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dLbls>
          <c:showLegendKey val="0"/>
          <c:showVal val="0"/>
          <c:showCatName val="0"/>
          <c:showSerName val="0"/>
          <c:showPercent val="0"/>
          <c:showBubbleSize val="0"/>
        </c:dLbls>
        <c:axId val="129893888"/>
        <c:axId val="129895424"/>
      </c:scatterChart>
      <c:valAx>
        <c:axId val="129893888"/>
        <c:scaling>
          <c:orientation val="minMax"/>
          <c:max val="4.5"/>
        </c:scaling>
        <c:delete val="0"/>
        <c:axPos val="b"/>
        <c:numFmt formatCode="General" sourceLinked="1"/>
        <c:majorTickMark val="out"/>
        <c:minorTickMark val="none"/>
        <c:tickLblPos val="nextTo"/>
        <c:crossAx val="129895424"/>
        <c:crosses val="autoZero"/>
        <c:crossBetween val="midCat"/>
      </c:valAx>
      <c:valAx>
        <c:axId val="129895424"/>
        <c:scaling>
          <c:orientation val="minMax"/>
          <c:max val="4.5"/>
        </c:scaling>
        <c:delete val="0"/>
        <c:axPos val="l"/>
        <c:numFmt formatCode="General" sourceLinked="1"/>
        <c:majorTickMark val="out"/>
        <c:minorTickMark val="none"/>
        <c:tickLblPos val="nextTo"/>
        <c:crossAx val="129893888"/>
        <c:crosses val="autoZero"/>
        <c:crossBetween val="midCat"/>
      </c:valAx>
    </c:plotArea>
    <c:plotVisOnly val="1"/>
    <c:dispBlanksAs val="gap"/>
    <c:showDLblsOverMax val="0"/>
  </c:chart>
  <c:spPr>
    <a:ln>
      <a:no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a-IR" sz="1400" b="0">
                <a:effectLst/>
                <a:cs typeface="B Yekan" panose="00000400000000000000" pitchFamily="2" charset="-78"/>
              </a:rPr>
              <a:t>ناحیه</a:t>
            </a:r>
            <a:r>
              <a:rPr lang="fa-IR" sz="1400" b="0" baseline="0">
                <a:effectLst/>
                <a:cs typeface="B Yekan" panose="00000400000000000000" pitchFamily="2" charset="-78"/>
              </a:rPr>
              <a:t> موجه</a:t>
            </a:r>
            <a:r>
              <a:rPr lang="fa-IR" sz="1400" b="0">
                <a:effectLst/>
                <a:cs typeface="B Yekan" panose="00000400000000000000" pitchFamily="2" charset="-78"/>
              </a:rPr>
              <a:t> برای آلفا = 0/05</a:t>
            </a:r>
          </a:p>
        </c:rich>
      </c:tx>
      <c:overlay val="0"/>
    </c:title>
    <c:autoTitleDeleted val="0"/>
    <c:plotArea>
      <c:layout/>
      <c:scatterChart>
        <c:scatterStyle val="lineMarker"/>
        <c:varyColors val="0"/>
        <c:ser>
          <c:idx val="0"/>
          <c:order val="0"/>
          <c:tx>
            <c:strRef>
              <c:f>Sheet1!$B$1</c:f>
              <c:strCache>
                <c:ptCount val="1"/>
                <c:pt idx="0">
                  <c:v>Y-Values</c:v>
                </c:pt>
              </c:strCache>
            </c:strRef>
          </c:tx>
          <c:xVal>
            <c:numRef>
              <c:f>Sheet1!$A$2:$A$4</c:f>
              <c:numCache>
                <c:formatCode>General</c:formatCode>
                <c:ptCount val="3"/>
                <c:pt idx="0">
                  <c:v>0</c:v>
                </c:pt>
                <c:pt idx="1">
                  <c:v>1</c:v>
                </c:pt>
                <c:pt idx="2">
                  <c:v>3</c:v>
                </c:pt>
              </c:numCache>
            </c:numRef>
          </c:xVal>
          <c:yVal>
            <c:numRef>
              <c:f>Sheet1!$B$2:$B$4</c:f>
              <c:numCache>
                <c:formatCode>General</c:formatCode>
                <c:ptCount val="3"/>
                <c:pt idx="0">
                  <c:v>3</c:v>
                </c:pt>
                <c:pt idx="1">
                  <c:v>1</c:v>
                </c:pt>
                <c:pt idx="2">
                  <c:v>0</c:v>
                </c:pt>
              </c:numCache>
            </c:numRef>
          </c:yVal>
          <c:smooth val="0"/>
        </c:ser>
        <c:dLbls>
          <c:showLegendKey val="0"/>
          <c:showVal val="0"/>
          <c:showCatName val="0"/>
          <c:showSerName val="0"/>
          <c:showPercent val="0"/>
          <c:showBubbleSize val="0"/>
        </c:dLbls>
        <c:axId val="129991040"/>
        <c:axId val="129992576"/>
      </c:scatterChart>
      <c:valAx>
        <c:axId val="129991040"/>
        <c:scaling>
          <c:orientation val="minMax"/>
        </c:scaling>
        <c:delete val="0"/>
        <c:axPos val="b"/>
        <c:numFmt formatCode="General" sourceLinked="1"/>
        <c:majorTickMark val="out"/>
        <c:minorTickMark val="none"/>
        <c:tickLblPos val="nextTo"/>
        <c:crossAx val="129992576"/>
        <c:crosses val="autoZero"/>
        <c:crossBetween val="midCat"/>
      </c:valAx>
      <c:valAx>
        <c:axId val="129992576"/>
        <c:scaling>
          <c:orientation val="minMax"/>
          <c:max val="4.5"/>
        </c:scaling>
        <c:delete val="0"/>
        <c:axPos val="l"/>
        <c:majorGridlines>
          <c:spPr>
            <a:ln>
              <a:noFill/>
            </a:ln>
          </c:spPr>
        </c:majorGridlines>
        <c:numFmt formatCode="General" sourceLinked="1"/>
        <c:majorTickMark val="out"/>
        <c:minorTickMark val="none"/>
        <c:tickLblPos val="nextTo"/>
        <c:crossAx val="129991040"/>
        <c:crosses val="autoZero"/>
        <c:crossBetween val="midCat"/>
      </c:valAx>
      <c:spPr>
        <a:noFill/>
        <a:ln>
          <a:solidFill>
            <a:schemeClr val="tx1"/>
          </a:solidFill>
        </a:ln>
      </c:spPr>
    </c:plotArea>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96256197142024"/>
          <c:y val="4.0968707324868521E-2"/>
          <c:w val="0.81097039953339167"/>
          <c:h val="0.72352993819469014"/>
        </c:manualLayout>
      </c:layout>
      <c:scatterChart>
        <c:scatterStyle val="lineMarker"/>
        <c:varyColors val="0"/>
        <c:ser>
          <c:idx val="0"/>
          <c:order val="0"/>
          <c:tx>
            <c:strRef>
              <c:f>Sheet1!$B$1</c:f>
              <c:strCache>
                <c:ptCount val="1"/>
                <c:pt idx="0">
                  <c:v>هزینه اگر تقاضا 500 باشد</c:v>
                </c:pt>
              </c:strCache>
            </c:strRef>
          </c:tx>
          <c:xVal>
            <c:numRef>
              <c:f>Sheet1!$A$2:$A$6</c:f>
              <c:numCache>
                <c:formatCode>General</c:formatCode>
                <c:ptCount val="5"/>
                <c:pt idx="0">
                  <c:v>400</c:v>
                </c:pt>
                <c:pt idx="1">
                  <c:v>500</c:v>
                </c:pt>
                <c:pt idx="2">
                  <c:v>700</c:v>
                </c:pt>
                <c:pt idx="3">
                  <c:v>800</c:v>
                </c:pt>
              </c:numCache>
            </c:numRef>
          </c:xVal>
          <c:yVal>
            <c:numRef>
              <c:f>Sheet1!$B$2:$B$6</c:f>
              <c:numCache>
                <c:formatCode>General</c:formatCode>
                <c:ptCount val="5"/>
                <c:pt idx="0">
                  <c:v>1100</c:v>
                </c:pt>
                <c:pt idx="1">
                  <c:v>1000</c:v>
                </c:pt>
                <c:pt idx="2">
                  <c:v>1370</c:v>
                </c:pt>
                <c:pt idx="3">
                  <c:v>1600</c:v>
                </c:pt>
              </c:numCache>
            </c:numRef>
          </c:yVal>
          <c:smooth val="0"/>
        </c:ser>
        <c:ser>
          <c:idx val="1"/>
          <c:order val="1"/>
          <c:tx>
            <c:strRef>
              <c:f>Sheet1!$C$1</c:f>
              <c:strCache>
                <c:ptCount val="1"/>
                <c:pt idx="0">
                  <c:v>هزینه اگر تقاضا 700 باشد</c:v>
                </c:pt>
              </c:strCache>
            </c:strRef>
          </c:tx>
          <c:xVal>
            <c:numRef>
              <c:f>Sheet1!$A$2:$A$6</c:f>
              <c:numCache>
                <c:formatCode>General</c:formatCode>
                <c:ptCount val="5"/>
                <c:pt idx="0">
                  <c:v>400</c:v>
                </c:pt>
                <c:pt idx="1">
                  <c:v>500</c:v>
                </c:pt>
                <c:pt idx="2">
                  <c:v>700</c:v>
                </c:pt>
                <c:pt idx="3">
                  <c:v>800</c:v>
                </c:pt>
              </c:numCache>
            </c:numRef>
          </c:xVal>
          <c:yVal>
            <c:numRef>
              <c:f>Sheet1!$C$2:$C$6</c:f>
              <c:numCache>
                <c:formatCode>General</c:formatCode>
                <c:ptCount val="5"/>
                <c:pt idx="0">
                  <c:v>1350</c:v>
                </c:pt>
                <c:pt idx="1">
                  <c:v>1250</c:v>
                </c:pt>
                <c:pt idx="2">
                  <c:v>1370</c:v>
                </c:pt>
              </c:numCache>
            </c:numRef>
          </c:yVal>
          <c:smooth val="0"/>
        </c:ser>
        <c:ser>
          <c:idx val="2"/>
          <c:order val="2"/>
          <c:tx>
            <c:strRef>
              <c:f>Sheet1!$D$1</c:f>
              <c:strCache>
                <c:ptCount val="1"/>
                <c:pt idx="0">
                  <c:v>هزینه مورد انتظار</c:v>
                </c:pt>
              </c:strCache>
            </c:strRef>
          </c:tx>
          <c:xVal>
            <c:numRef>
              <c:f>Sheet1!$A$2:$A$6</c:f>
              <c:numCache>
                <c:formatCode>General</c:formatCode>
                <c:ptCount val="5"/>
                <c:pt idx="0">
                  <c:v>400</c:v>
                </c:pt>
                <c:pt idx="1">
                  <c:v>500</c:v>
                </c:pt>
                <c:pt idx="2">
                  <c:v>700</c:v>
                </c:pt>
                <c:pt idx="3">
                  <c:v>800</c:v>
                </c:pt>
              </c:numCache>
            </c:numRef>
          </c:xVal>
          <c:yVal>
            <c:numRef>
              <c:f>Sheet1!$D$2:$D$6</c:f>
              <c:numCache>
                <c:formatCode>General</c:formatCode>
                <c:ptCount val="5"/>
                <c:pt idx="0">
                  <c:v>1700</c:v>
                </c:pt>
                <c:pt idx="1">
                  <c:v>1600</c:v>
                </c:pt>
                <c:pt idx="2">
                  <c:v>1370</c:v>
                </c:pt>
              </c:numCache>
            </c:numRef>
          </c:yVal>
          <c:smooth val="0"/>
        </c:ser>
        <c:dLbls>
          <c:showLegendKey val="0"/>
          <c:showVal val="0"/>
          <c:showCatName val="0"/>
          <c:showSerName val="0"/>
          <c:showPercent val="0"/>
          <c:showBubbleSize val="0"/>
        </c:dLbls>
        <c:axId val="150904192"/>
        <c:axId val="150914176"/>
      </c:scatterChart>
      <c:valAx>
        <c:axId val="150904192"/>
        <c:scaling>
          <c:orientation val="minMax"/>
          <c:max val="800"/>
          <c:min val="400"/>
        </c:scaling>
        <c:delete val="0"/>
        <c:axPos val="b"/>
        <c:numFmt formatCode="General" sourceLinked="1"/>
        <c:majorTickMark val="out"/>
        <c:minorTickMark val="none"/>
        <c:tickLblPos val="nextTo"/>
        <c:crossAx val="150914176"/>
        <c:crosses val="autoZero"/>
        <c:crossBetween val="midCat"/>
        <c:majorUnit val="50"/>
        <c:minorUnit val="10"/>
      </c:valAx>
      <c:valAx>
        <c:axId val="150914176"/>
        <c:scaling>
          <c:orientation val="minMax"/>
          <c:max val="1700"/>
          <c:min val="1000"/>
        </c:scaling>
        <c:delete val="0"/>
        <c:axPos val="l"/>
        <c:majorGridlines/>
        <c:numFmt formatCode="General" sourceLinked="1"/>
        <c:majorTickMark val="out"/>
        <c:minorTickMark val="none"/>
        <c:tickLblPos val="nextTo"/>
        <c:crossAx val="150904192"/>
        <c:crossesAt val="400"/>
        <c:crossBetween val="midCat"/>
        <c:majorUnit val="100"/>
        <c:minorUnit val="0.1"/>
      </c:valAx>
      <c:spPr>
        <a:ln>
          <a:solidFill>
            <a:prstClr val="black"/>
          </a:solidFill>
        </a:ln>
      </c:spPr>
    </c:plotArea>
    <c:legend>
      <c:legendPos val="b"/>
      <c:layout>
        <c:manualLayout>
          <c:xMode val="edge"/>
          <c:yMode val="edge"/>
          <c:x val="0.12957877661125691"/>
          <c:y val="0.92824240719910012"/>
          <c:w val="0.73158318751822693"/>
          <c:h val="6.3238025479373211E-2"/>
        </c:manualLayout>
      </c:layout>
      <c:overlay val="0"/>
      <c:txPr>
        <a:bodyPr/>
        <a:lstStyle/>
        <a:p>
          <a:pPr>
            <a:defRPr sz="800" baseline="0">
              <a:cs typeface="B Yekan" panose="00000400000000000000" pitchFamily="2" charset="-78"/>
            </a:defRPr>
          </a:pPr>
          <a:endParaRPr lang="en-US"/>
        </a:p>
      </c:txPr>
    </c:legend>
    <c:plotVisOnly val="1"/>
    <c:dispBlanksAs val="gap"/>
    <c:showDLblsOverMax val="0"/>
  </c:chart>
  <c:spPr>
    <a:ln>
      <a:no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96256197142024"/>
          <c:y val="4.0968707324868521E-2"/>
          <c:w val="0.81097039953339167"/>
          <c:h val="0.72352993819469014"/>
        </c:manualLayout>
      </c:layout>
      <c:scatterChart>
        <c:scatterStyle val="lineMarker"/>
        <c:varyColors val="0"/>
        <c:ser>
          <c:idx val="0"/>
          <c:order val="0"/>
          <c:tx>
            <c:strRef>
              <c:f>Sheet1!$B$1</c:f>
              <c:strCache>
                <c:ptCount val="1"/>
                <c:pt idx="0">
                  <c:v>سناریو بدترین حالت</c:v>
                </c:pt>
              </c:strCache>
            </c:strRef>
          </c:tx>
          <c:xVal>
            <c:numRef>
              <c:f>Sheet1!$A$2:$A$6</c:f>
              <c:numCache>
                <c:formatCode>General</c:formatCode>
                <c:ptCount val="5"/>
                <c:pt idx="0">
                  <c:v>400</c:v>
                </c:pt>
                <c:pt idx="1">
                  <c:v>1400</c:v>
                </c:pt>
                <c:pt idx="2">
                  <c:v>685</c:v>
                </c:pt>
                <c:pt idx="3">
                  <c:v>800</c:v>
                </c:pt>
              </c:numCache>
            </c:numRef>
          </c:xVal>
          <c:yVal>
            <c:numRef>
              <c:f>Sheet1!$B$2:$B$6</c:f>
              <c:numCache>
                <c:formatCode>General</c:formatCode>
                <c:ptCount val="5"/>
                <c:pt idx="0">
                  <c:v>1700</c:v>
                </c:pt>
                <c:pt idx="1">
                  <c:v>700</c:v>
                </c:pt>
                <c:pt idx="2">
                  <c:v>1370</c:v>
                </c:pt>
                <c:pt idx="3">
                  <c:v>1600</c:v>
                </c:pt>
              </c:numCache>
            </c:numRef>
          </c:yVal>
          <c:smooth val="0"/>
        </c:ser>
        <c:dLbls>
          <c:showLegendKey val="0"/>
          <c:showVal val="0"/>
          <c:showCatName val="0"/>
          <c:showSerName val="0"/>
          <c:showPercent val="0"/>
          <c:showBubbleSize val="0"/>
        </c:dLbls>
        <c:axId val="151092224"/>
        <c:axId val="151151360"/>
      </c:scatterChart>
      <c:valAx>
        <c:axId val="151092224"/>
        <c:scaling>
          <c:orientation val="minMax"/>
          <c:max val="800"/>
          <c:min val="400"/>
        </c:scaling>
        <c:delete val="0"/>
        <c:axPos val="b"/>
        <c:numFmt formatCode="General" sourceLinked="1"/>
        <c:majorTickMark val="out"/>
        <c:minorTickMark val="none"/>
        <c:tickLblPos val="nextTo"/>
        <c:crossAx val="151151360"/>
        <c:crosses val="autoZero"/>
        <c:crossBetween val="midCat"/>
        <c:majorUnit val="50"/>
        <c:minorUnit val="10"/>
      </c:valAx>
      <c:valAx>
        <c:axId val="151151360"/>
        <c:scaling>
          <c:orientation val="minMax"/>
          <c:max val="1700"/>
          <c:min val="1400"/>
        </c:scaling>
        <c:delete val="0"/>
        <c:axPos val="l"/>
        <c:majorGridlines/>
        <c:numFmt formatCode="General" sourceLinked="1"/>
        <c:majorTickMark val="out"/>
        <c:minorTickMark val="none"/>
        <c:tickLblPos val="nextTo"/>
        <c:crossAx val="151092224"/>
        <c:crossesAt val="400"/>
        <c:crossBetween val="midCat"/>
        <c:majorUnit val="50"/>
        <c:minorUnit val="0.1"/>
      </c:valAx>
      <c:spPr>
        <a:ln>
          <a:solidFill>
            <a:prstClr val="black"/>
          </a:solidFill>
        </a:ln>
      </c:spPr>
    </c:plotArea>
    <c:legend>
      <c:legendPos val="b"/>
      <c:layout>
        <c:manualLayout>
          <c:xMode val="edge"/>
          <c:yMode val="edge"/>
          <c:x val="0.12957877661125691"/>
          <c:y val="0.92824240719910012"/>
          <c:w val="0.73158318751822693"/>
          <c:h val="6.3238025479373211E-2"/>
        </c:manualLayout>
      </c:layout>
      <c:overlay val="0"/>
      <c:txPr>
        <a:bodyPr/>
        <a:lstStyle/>
        <a:p>
          <a:pPr>
            <a:defRPr baseline="0">
              <a:cs typeface="B Yekan" panose="00000400000000000000" pitchFamily="2" charset="-78"/>
            </a:defRPr>
          </a:pPr>
          <a:endParaRPr lang="en-US"/>
        </a:p>
      </c:txPr>
    </c:legend>
    <c:plotVisOnly val="1"/>
    <c:dispBlanksAs val="gap"/>
    <c:showDLblsOverMax val="0"/>
  </c:chart>
  <c:spPr>
    <a:ln>
      <a:noFill/>
    </a:ln>
  </c:spPr>
  <c:externalData r:id="rId1">
    <c:autoUpdate val="0"/>
  </c:externalData>
  <c:userShapes r:id="rId2"/>
</c:chartSpace>
</file>

<file path=ppt/diagrams/_rels/data9.xml.rels><?xml version="1.0" encoding="UTF-8" standalone="yes"?>
<Relationships xmlns="http://schemas.openxmlformats.org/package/2006/relationships"><Relationship Id="rId1" Type="http://schemas.openxmlformats.org/officeDocument/2006/relationships/image" Target="../media/image40.png"/></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769B97-7B5C-49DB-AC33-EEA7C3CC696E}" type="doc">
      <dgm:prSet loTypeId="urn:microsoft.com/office/officeart/2005/8/layout/chevron2" loCatId="process" qsTypeId="urn:microsoft.com/office/officeart/2005/8/quickstyle/simple5" qsCatId="simple" csTypeId="urn:microsoft.com/office/officeart/2005/8/colors/accent2_1" csCatId="accent2" phldr="1"/>
      <dgm:spPr/>
      <dgm:t>
        <a:bodyPr/>
        <a:lstStyle/>
        <a:p>
          <a:endParaRPr lang="en-US"/>
        </a:p>
      </dgm:t>
    </dgm:pt>
    <dgm:pt modelId="{30CFB005-75BE-468D-9108-EC397CA6732F}">
      <dgm:prSet/>
      <dgm:spPr/>
      <dgm:t>
        <a:bodyPr/>
        <a:lstStyle/>
        <a:p>
          <a:pPr rtl="1"/>
          <a:r>
            <a:rPr lang="fa-IR" dirty="0" smtClean="0">
              <a:cs typeface="B Zar" pitchFamily="2" charset="-78"/>
            </a:rPr>
            <a:t>روش غیرمستقیم</a:t>
          </a:r>
          <a:endParaRPr lang="en-US" dirty="0">
            <a:cs typeface="B Zar" pitchFamily="2" charset="-78"/>
          </a:endParaRPr>
        </a:p>
      </dgm:t>
    </dgm:pt>
    <dgm:pt modelId="{C57B579A-7015-4586-8265-CEC970693EAD}" type="parTrans" cxnId="{4E1DD85F-69A7-4B53-B712-7170C547255D}">
      <dgm:prSet/>
      <dgm:spPr/>
      <dgm:t>
        <a:bodyPr/>
        <a:lstStyle/>
        <a:p>
          <a:endParaRPr lang="en-US">
            <a:cs typeface="B Zar" pitchFamily="2" charset="-78"/>
          </a:endParaRPr>
        </a:p>
      </dgm:t>
    </dgm:pt>
    <dgm:pt modelId="{7B550701-85F3-4A1A-BFC6-2ADCCFB7FADE}" type="sibTrans" cxnId="{4E1DD85F-69A7-4B53-B712-7170C547255D}">
      <dgm:prSet/>
      <dgm:spPr/>
      <dgm:t>
        <a:bodyPr/>
        <a:lstStyle/>
        <a:p>
          <a:endParaRPr lang="en-US">
            <a:cs typeface="B Zar" pitchFamily="2" charset="-78"/>
          </a:endParaRPr>
        </a:p>
      </dgm:t>
    </dgm:pt>
    <dgm:pt modelId="{21440C0E-334D-42D4-97C9-D49128C147F7}">
      <dgm:prSet/>
      <dgm:spPr/>
      <dgm:t>
        <a:bodyPr/>
        <a:lstStyle/>
        <a:p>
          <a:pPr algn="justLow" rtl="1"/>
          <a:r>
            <a:rPr lang="fa-IR" dirty="0" smtClean="0">
              <a:cs typeface="B Zar" pitchFamily="2" charset="-78"/>
            </a:rPr>
            <a:t>در تمامی مدل‌های یادشده عدم‌اطمینان از طریق ایجاد مدلی قطعی ادراه می‌شود؛ مدلی ریاضی که تلویحاً برخی ویژگی‌های تصادفی موجود در این مسائل را لحاظ می‌کند.</a:t>
          </a:r>
          <a:endParaRPr lang="en-US" dirty="0">
            <a:cs typeface="B Zar" pitchFamily="2" charset="-78"/>
          </a:endParaRPr>
        </a:p>
      </dgm:t>
    </dgm:pt>
    <dgm:pt modelId="{F2502005-3B3A-4969-A5AF-821B240EF0BB}" type="parTrans" cxnId="{7C97D144-3C61-44B4-8B0A-A02147CFA876}">
      <dgm:prSet/>
      <dgm:spPr/>
      <dgm:t>
        <a:bodyPr/>
        <a:lstStyle/>
        <a:p>
          <a:endParaRPr lang="en-US">
            <a:cs typeface="B Zar" pitchFamily="2" charset="-78"/>
          </a:endParaRPr>
        </a:p>
      </dgm:t>
    </dgm:pt>
    <dgm:pt modelId="{626119B2-FD72-4FF3-9E4A-9F48123F0F8F}" type="sibTrans" cxnId="{7C97D144-3C61-44B4-8B0A-A02147CFA876}">
      <dgm:prSet/>
      <dgm:spPr/>
      <dgm:t>
        <a:bodyPr/>
        <a:lstStyle/>
        <a:p>
          <a:endParaRPr lang="en-US">
            <a:cs typeface="B Zar" pitchFamily="2" charset="-78"/>
          </a:endParaRPr>
        </a:p>
      </dgm:t>
    </dgm:pt>
    <dgm:pt modelId="{F054AF58-2339-4D39-97EB-4CB58ED95389}">
      <dgm:prSet/>
      <dgm:spPr/>
      <dgm:t>
        <a:bodyPr/>
        <a:lstStyle/>
        <a:p>
          <a:pPr rtl="1"/>
          <a:r>
            <a:rPr lang="fa-IR" smtClean="0">
              <a:cs typeface="B Zar" pitchFamily="2" charset="-78"/>
            </a:rPr>
            <a:t>روش مستقیم</a:t>
          </a:r>
          <a:endParaRPr lang="en-US">
            <a:cs typeface="B Zar" pitchFamily="2" charset="-78"/>
          </a:endParaRPr>
        </a:p>
      </dgm:t>
    </dgm:pt>
    <dgm:pt modelId="{78E6CA7C-D540-4DE6-8AE1-C527FAFE4668}" type="parTrans" cxnId="{9D653631-73E3-41E1-8BA5-4A7413DCBC93}">
      <dgm:prSet/>
      <dgm:spPr/>
      <dgm:t>
        <a:bodyPr/>
        <a:lstStyle/>
        <a:p>
          <a:endParaRPr lang="en-US">
            <a:cs typeface="B Zar" pitchFamily="2" charset="-78"/>
          </a:endParaRPr>
        </a:p>
      </dgm:t>
    </dgm:pt>
    <dgm:pt modelId="{3687FCBE-FD58-4C3A-9F8B-325BF0BDABE4}" type="sibTrans" cxnId="{9D653631-73E3-41E1-8BA5-4A7413DCBC93}">
      <dgm:prSet/>
      <dgm:spPr/>
      <dgm:t>
        <a:bodyPr/>
        <a:lstStyle/>
        <a:p>
          <a:endParaRPr lang="en-US">
            <a:cs typeface="B Zar" pitchFamily="2" charset="-78"/>
          </a:endParaRPr>
        </a:p>
      </dgm:t>
    </dgm:pt>
    <dgm:pt modelId="{159FA371-BAAE-402F-B7AC-E63AC3CC87F1}">
      <dgm:prSet/>
      <dgm:spPr/>
      <dgm:t>
        <a:bodyPr/>
        <a:lstStyle/>
        <a:p>
          <a:pPr algn="justLow" rtl="1"/>
          <a:r>
            <a:rPr lang="fa-IR" smtClean="0">
              <a:cs typeface="B Zar" pitchFamily="2" charset="-78"/>
            </a:rPr>
            <a:t>روش مستقیم مواجهه با عدم‌اطمینان، ایجاد چارچوبی برای مدل‌سازی است؛ چارچوبی که اجازه می‌دهد عدم‌اطمینان تصریحاً مدل‌سازی شود. (وارد مدل شود)</a:t>
          </a:r>
          <a:endParaRPr lang="en-US">
            <a:cs typeface="B Zar" pitchFamily="2" charset="-78"/>
          </a:endParaRPr>
        </a:p>
      </dgm:t>
    </dgm:pt>
    <dgm:pt modelId="{FEBE94B3-CECF-4C22-A701-288136571D9A}" type="parTrans" cxnId="{31964554-A40E-4531-8AD6-33BA55737647}">
      <dgm:prSet/>
      <dgm:spPr/>
      <dgm:t>
        <a:bodyPr/>
        <a:lstStyle/>
        <a:p>
          <a:endParaRPr lang="en-US">
            <a:cs typeface="B Zar" pitchFamily="2" charset="-78"/>
          </a:endParaRPr>
        </a:p>
      </dgm:t>
    </dgm:pt>
    <dgm:pt modelId="{43E3B7E4-143E-401A-91ED-2F72D1EB00E2}" type="sibTrans" cxnId="{31964554-A40E-4531-8AD6-33BA55737647}">
      <dgm:prSet/>
      <dgm:spPr/>
      <dgm:t>
        <a:bodyPr/>
        <a:lstStyle/>
        <a:p>
          <a:endParaRPr lang="en-US">
            <a:cs typeface="B Zar" pitchFamily="2" charset="-78"/>
          </a:endParaRPr>
        </a:p>
      </dgm:t>
    </dgm:pt>
    <dgm:pt modelId="{1730FD09-FFE1-4A1F-AB06-8988D2D17A41}" type="pres">
      <dgm:prSet presAssocID="{5F769B97-7B5C-49DB-AC33-EEA7C3CC696E}" presName="linearFlow" presStyleCnt="0">
        <dgm:presLayoutVars>
          <dgm:dir/>
          <dgm:animLvl val="lvl"/>
          <dgm:resizeHandles val="exact"/>
        </dgm:presLayoutVars>
      </dgm:prSet>
      <dgm:spPr/>
      <dgm:t>
        <a:bodyPr/>
        <a:lstStyle/>
        <a:p>
          <a:endParaRPr lang="en-US"/>
        </a:p>
      </dgm:t>
    </dgm:pt>
    <dgm:pt modelId="{10F70D0A-F120-4A27-AD74-E47F6D782976}" type="pres">
      <dgm:prSet presAssocID="{30CFB005-75BE-468D-9108-EC397CA6732F}" presName="composite" presStyleCnt="0"/>
      <dgm:spPr/>
    </dgm:pt>
    <dgm:pt modelId="{09089836-2337-4556-9354-2A9DC18902F7}" type="pres">
      <dgm:prSet presAssocID="{30CFB005-75BE-468D-9108-EC397CA6732F}" presName="parentText" presStyleLbl="alignNode1" presStyleIdx="0" presStyleCnt="2">
        <dgm:presLayoutVars>
          <dgm:chMax val="1"/>
          <dgm:bulletEnabled val="1"/>
        </dgm:presLayoutVars>
      </dgm:prSet>
      <dgm:spPr/>
      <dgm:t>
        <a:bodyPr/>
        <a:lstStyle/>
        <a:p>
          <a:endParaRPr lang="en-US"/>
        </a:p>
      </dgm:t>
    </dgm:pt>
    <dgm:pt modelId="{87FA5130-1702-4422-A2FE-5AA80C5922C4}" type="pres">
      <dgm:prSet presAssocID="{30CFB005-75BE-468D-9108-EC397CA6732F}" presName="descendantText" presStyleLbl="alignAcc1" presStyleIdx="0" presStyleCnt="2">
        <dgm:presLayoutVars>
          <dgm:bulletEnabled val="1"/>
        </dgm:presLayoutVars>
      </dgm:prSet>
      <dgm:spPr/>
      <dgm:t>
        <a:bodyPr/>
        <a:lstStyle/>
        <a:p>
          <a:endParaRPr lang="en-US"/>
        </a:p>
      </dgm:t>
    </dgm:pt>
    <dgm:pt modelId="{48E9C7A4-5FA4-466A-AF3C-F020E8389394}" type="pres">
      <dgm:prSet presAssocID="{7B550701-85F3-4A1A-BFC6-2ADCCFB7FADE}" presName="sp" presStyleCnt="0"/>
      <dgm:spPr/>
    </dgm:pt>
    <dgm:pt modelId="{8696BB92-3757-4DB1-981F-37C0D8AD2106}" type="pres">
      <dgm:prSet presAssocID="{F054AF58-2339-4D39-97EB-4CB58ED95389}" presName="composite" presStyleCnt="0"/>
      <dgm:spPr/>
    </dgm:pt>
    <dgm:pt modelId="{891C4EBA-D8D8-4AB3-B5BB-8EEC4F475121}" type="pres">
      <dgm:prSet presAssocID="{F054AF58-2339-4D39-97EB-4CB58ED95389}" presName="parentText" presStyleLbl="alignNode1" presStyleIdx="1" presStyleCnt="2">
        <dgm:presLayoutVars>
          <dgm:chMax val="1"/>
          <dgm:bulletEnabled val="1"/>
        </dgm:presLayoutVars>
      </dgm:prSet>
      <dgm:spPr/>
      <dgm:t>
        <a:bodyPr/>
        <a:lstStyle/>
        <a:p>
          <a:endParaRPr lang="en-US"/>
        </a:p>
      </dgm:t>
    </dgm:pt>
    <dgm:pt modelId="{F59FFBFD-0732-463A-880B-DFE30B0418F9}" type="pres">
      <dgm:prSet presAssocID="{F054AF58-2339-4D39-97EB-4CB58ED95389}" presName="descendantText" presStyleLbl="alignAcc1" presStyleIdx="1" presStyleCnt="2">
        <dgm:presLayoutVars>
          <dgm:bulletEnabled val="1"/>
        </dgm:presLayoutVars>
      </dgm:prSet>
      <dgm:spPr/>
      <dgm:t>
        <a:bodyPr/>
        <a:lstStyle/>
        <a:p>
          <a:endParaRPr lang="en-US"/>
        </a:p>
      </dgm:t>
    </dgm:pt>
  </dgm:ptLst>
  <dgm:cxnLst>
    <dgm:cxn modelId="{4E1DD85F-69A7-4B53-B712-7170C547255D}" srcId="{5F769B97-7B5C-49DB-AC33-EEA7C3CC696E}" destId="{30CFB005-75BE-468D-9108-EC397CA6732F}" srcOrd="0" destOrd="0" parTransId="{C57B579A-7015-4586-8265-CEC970693EAD}" sibTransId="{7B550701-85F3-4A1A-BFC6-2ADCCFB7FADE}"/>
    <dgm:cxn modelId="{31964554-A40E-4531-8AD6-33BA55737647}" srcId="{F054AF58-2339-4D39-97EB-4CB58ED95389}" destId="{159FA371-BAAE-402F-B7AC-E63AC3CC87F1}" srcOrd="0" destOrd="0" parTransId="{FEBE94B3-CECF-4C22-A701-288136571D9A}" sibTransId="{43E3B7E4-143E-401A-91ED-2F72D1EB00E2}"/>
    <dgm:cxn modelId="{0218F383-4C53-4B23-93CA-E5EDB0D3C4E8}" type="presOf" srcId="{21440C0E-334D-42D4-97C9-D49128C147F7}" destId="{87FA5130-1702-4422-A2FE-5AA80C5922C4}" srcOrd="0" destOrd="0" presId="urn:microsoft.com/office/officeart/2005/8/layout/chevron2"/>
    <dgm:cxn modelId="{8AB88717-7969-4C1D-B537-629513AFB27D}" type="presOf" srcId="{5F769B97-7B5C-49DB-AC33-EEA7C3CC696E}" destId="{1730FD09-FFE1-4A1F-AB06-8988D2D17A41}" srcOrd="0" destOrd="0" presId="urn:microsoft.com/office/officeart/2005/8/layout/chevron2"/>
    <dgm:cxn modelId="{4BA5721D-62B6-47C9-8F39-0C79ECAADDED}" type="presOf" srcId="{30CFB005-75BE-468D-9108-EC397CA6732F}" destId="{09089836-2337-4556-9354-2A9DC18902F7}" srcOrd="0" destOrd="0" presId="urn:microsoft.com/office/officeart/2005/8/layout/chevron2"/>
    <dgm:cxn modelId="{3E7771ED-0491-4F56-A50C-2F0EB0060313}" type="presOf" srcId="{159FA371-BAAE-402F-B7AC-E63AC3CC87F1}" destId="{F59FFBFD-0732-463A-880B-DFE30B0418F9}" srcOrd="0" destOrd="0" presId="urn:microsoft.com/office/officeart/2005/8/layout/chevron2"/>
    <dgm:cxn modelId="{9D653631-73E3-41E1-8BA5-4A7413DCBC93}" srcId="{5F769B97-7B5C-49DB-AC33-EEA7C3CC696E}" destId="{F054AF58-2339-4D39-97EB-4CB58ED95389}" srcOrd="1" destOrd="0" parTransId="{78E6CA7C-D540-4DE6-8AE1-C527FAFE4668}" sibTransId="{3687FCBE-FD58-4C3A-9F8B-325BF0BDABE4}"/>
    <dgm:cxn modelId="{7C97D144-3C61-44B4-8B0A-A02147CFA876}" srcId="{30CFB005-75BE-468D-9108-EC397CA6732F}" destId="{21440C0E-334D-42D4-97C9-D49128C147F7}" srcOrd="0" destOrd="0" parTransId="{F2502005-3B3A-4969-A5AF-821B240EF0BB}" sibTransId="{626119B2-FD72-4FF3-9E4A-9F48123F0F8F}"/>
    <dgm:cxn modelId="{2C9F26DD-4E56-4AD1-A2AC-1AEC993E5892}" type="presOf" srcId="{F054AF58-2339-4D39-97EB-4CB58ED95389}" destId="{891C4EBA-D8D8-4AB3-B5BB-8EEC4F475121}" srcOrd="0" destOrd="0" presId="urn:microsoft.com/office/officeart/2005/8/layout/chevron2"/>
    <dgm:cxn modelId="{81A0A9FD-4D9E-453E-A3E4-C76BFC0529E1}" type="presParOf" srcId="{1730FD09-FFE1-4A1F-AB06-8988D2D17A41}" destId="{10F70D0A-F120-4A27-AD74-E47F6D782976}" srcOrd="0" destOrd="0" presId="urn:microsoft.com/office/officeart/2005/8/layout/chevron2"/>
    <dgm:cxn modelId="{8EA31A9D-A184-447F-9010-372059A9AB9D}" type="presParOf" srcId="{10F70D0A-F120-4A27-AD74-E47F6D782976}" destId="{09089836-2337-4556-9354-2A9DC18902F7}" srcOrd="0" destOrd="0" presId="urn:microsoft.com/office/officeart/2005/8/layout/chevron2"/>
    <dgm:cxn modelId="{530EB89F-9FDB-4F80-B822-52EE4410030D}" type="presParOf" srcId="{10F70D0A-F120-4A27-AD74-E47F6D782976}" destId="{87FA5130-1702-4422-A2FE-5AA80C5922C4}" srcOrd="1" destOrd="0" presId="urn:microsoft.com/office/officeart/2005/8/layout/chevron2"/>
    <dgm:cxn modelId="{7E1F8C8F-923F-491C-874A-E64E685DDBF3}" type="presParOf" srcId="{1730FD09-FFE1-4A1F-AB06-8988D2D17A41}" destId="{48E9C7A4-5FA4-466A-AF3C-F020E8389394}" srcOrd="1" destOrd="0" presId="urn:microsoft.com/office/officeart/2005/8/layout/chevron2"/>
    <dgm:cxn modelId="{15E25394-2C8B-45B5-8FA1-A6748A390D91}" type="presParOf" srcId="{1730FD09-FFE1-4A1F-AB06-8988D2D17A41}" destId="{8696BB92-3757-4DB1-981F-37C0D8AD2106}" srcOrd="2" destOrd="0" presId="urn:microsoft.com/office/officeart/2005/8/layout/chevron2"/>
    <dgm:cxn modelId="{17E83941-E7B3-44CD-B4E1-196479CD7A0A}" type="presParOf" srcId="{8696BB92-3757-4DB1-981F-37C0D8AD2106}" destId="{891C4EBA-D8D8-4AB3-B5BB-8EEC4F475121}" srcOrd="0" destOrd="0" presId="urn:microsoft.com/office/officeart/2005/8/layout/chevron2"/>
    <dgm:cxn modelId="{B0FD9D14-6090-4C77-87FD-1A2CDB9009EC}" type="presParOf" srcId="{8696BB92-3757-4DB1-981F-37C0D8AD2106}" destId="{F59FFBFD-0732-463A-880B-DFE30B0418F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6009B36-3DE4-4C5E-812F-B6995CA399BB}" type="doc">
      <dgm:prSet loTypeId="urn:microsoft.com/office/officeart/2005/8/layout/list1" loCatId="list" qsTypeId="urn:microsoft.com/office/officeart/2005/8/quickstyle/simple2" qsCatId="simple" csTypeId="urn:microsoft.com/office/officeart/2005/8/colors/accent3_1" csCatId="accent3" phldr="1"/>
      <dgm:spPr/>
      <dgm:t>
        <a:bodyPr/>
        <a:lstStyle/>
        <a:p>
          <a:endParaRPr lang="en-US"/>
        </a:p>
      </dgm:t>
    </dgm:pt>
    <dgm:pt modelId="{61524E53-0B82-4A28-9B28-D06ED2F8621C}">
      <dgm:prSet custT="1"/>
      <dgm:spPr/>
      <dgm:t>
        <a:bodyPr/>
        <a:lstStyle/>
        <a:p>
          <a:pPr algn="r" rtl="1"/>
          <a:r>
            <a:rPr lang="fa-IR" sz="1800" dirty="0" smtClean="0">
              <a:cs typeface="B Titr" pitchFamily="2" charset="-78"/>
            </a:rPr>
            <a:t>برنامه‌ریزی تصادفی با محدودیت‌های احتمالی (شانسی)</a:t>
          </a:r>
          <a:endParaRPr lang="en-US" sz="1800" dirty="0">
            <a:cs typeface="B Titr" pitchFamily="2" charset="-78"/>
          </a:endParaRPr>
        </a:p>
      </dgm:t>
    </dgm:pt>
    <dgm:pt modelId="{EA5DCD03-A867-4E44-8837-A6AEA9CC9683}" type="parTrans" cxnId="{FEB17317-7EAC-421C-977F-CE48CDE4C38D}">
      <dgm:prSet/>
      <dgm:spPr/>
      <dgm:t>
        <a:bodyPr/>
        <a:lstStyle/>
        <a:p>
          <a:endParaRPr lang="en-US">
            <a:cs typeface="B Zar" pitchFamily="2" charset="-78"/>
          </a:endParaRPr>
        </a:p>
      </dgm:t>
    </dgm:pt>
    <dgm:pt modelId="{CCC54610-5806-4698-8D67-55A0C657E557}" type="sibTrans" cxnId="{FEB17317-7EAC-421C-977F-CE48CDE4C38D}">
      <dgm:prSet/>
      <dgm:spPr/>
      <dgm:t>
        <a:bodyPr/>
        <a:lstStyle/>
        <a:p>
          <a:endParaRPr lang="en-US">
            <a:cs typeface="B Zar" pitchFamily="2" charset="-78"/>
          </a:endParaRPr>
        </a:p>
      </dgm:t>
    </dgm:pt>
    <dgm:pt modelId="{EB36F5F1-989C-4614-BA8B-D5A3AD949F76}">
      <dgm:prSet custT="1"/>
      <dgm:spPr/>
      <dgm:t>
        <a:bodyPr/>
        <a:lstStyle/>
        <a:p>
          <a:pPr algn="l" rtl="0"/>
          <a:r>
            <a:rPr lang="en-US" sz="2400" dirty="0" smtClean="0">
              <a:cs typeface="B Zar" pitchFamily="2" charset="-78"/>
            </a:rPr>
            <a:t>with probabilistic (chance) constraints</a:t>
          </a:r>
          <a:endParaRPr lang="en-US" sz="2400" dirty="0">
            <a:cs typeface="B Zar" pitchFamily="2" charset="-78"/>
          </a:endParaRPr>
        </a:p>
      </dgm:t>
    </dgm:pt>
    <dgm:pt modelId="{169F54E6-9743-4A17-8747-CABE55D2D9DF}" type="parTrans" cxnId="{E0FC39FC-A715-4F1A-A074-5939BE8FB36D}">
      <dgm:prSet/>
      <dgm:spPr/>
      <dgm:t>
        <a:bodyPr/>
        <a:lstStyle/>
        <a:p>
          <a:endParaRPr lang="en-US">
            <a:cs typeface="B Zar" pitchFamily="2" charset="-78"/>
          </a:endParaRPr>
        </a:p>
      </dgm:t>
    </dgm:pt>
    <dgm:pt modelId="{A926AAA3-1A2E-4A6C-9A76-2486D26A2B58}" type="sibTrans" cxnId="{E0FC39FC-A715-4F1A-A074-5939BE8FB36D}">
      <dgm:prSet/>
      <dgm:spPr/>
      <dgm:t>
        <a:bodyPr/>
        <a:lstStyle/>
        <a:p>
          <a:endParaRPr lang="en-US">
            <a:cs typeface="B Zar" pitchFamily="2" charset="-78"/>
          </a:endParaRPr>
        </a:p>
      </dgm:t>
    </dgm:pt>
    <dgm:pt modelId="{D1F146BA-EEC8-44AD-A390-457775DF921C}">
      <dgm:prSet custT="1"/>
      <dgm:spPr/>
      <dgm:t>
        <a:bodyPr/>
        <a:lstStyle/>
        <a:p>
          <a:pPr algn="r" rtl="1"/>
          <a:r>
            <a:rPr lang="fa-IR" sz="1800" smtClean="0">
              <a:cs typeface="B Titr" pitchFamily="2" charset="-78"/>
            </a:rPr>
            <a:t>برنامه‌ریزی تصادفی با دستاویز</a:t>
          </a:r>
          <a:endParaRPr lang="en-US" sz="1800">
            <a:cs typeface="B Titr" pitchFamily="2" charset="-78"/>
          </a:endParaRPr>
        </a:p>
      </dgm:t>
    </dgm:pt>
    <dgm:pt modelId="{FCBFB5D2-881A-4CD8-96D8-1FA75C23B83A}" type="parTrans" cxnId="{0D42B4D0-E737-4DB2-BBE2-1F6C5BC38FBA}">
      <dgm:prSet/>
      <dgm:spPr/>
      <dgm:t>
        <a:bodyPr/>
        <a:lstStyle/>
        <a:p>
          <a:endParaRPr lang="en-US">
            <a:cs typeface="B Zar" pitchFamily="2" charset="-78"/>
          </a:endParaRPr>
        </a:p>
      </dgm:t>
    </dgm:pt>
    <dgm:pt modelId="{0B8B980D-C800-4D99-8B4E-2707A11249D6}" type="sibTrans" cxnId="{0D42B4D0-E737-4DB2-BBE2-1F6C5BC38FBA}">
      <dgm:prSet/>
      <dgm:spPr/>
      <dgm:t>
        <a:bodyPr/>
        <a:lstStyle/>
        <a:p>
          <a:endParaRPr lang="en-US">
            <a:cs typeface="B Zar" pitchFamily="2" charset="-78"/>
          </a:endParaRPr>
        </a:p>
      </dgm:t>
    </dgm:pt>
    <dgm:pt modelId="{697F3326-12C0-4799-9D35-ABD3605B364A}">
      <dgm:prSet custT="1"/>
      <dgm:spPr/>
      <dgm:t>
        <a:bodyPr/>
        <a:lstStyle/>
        <a:p>
          <a:pPr algn="l" rtl="0"/>
          <a:r>
            <a:rPr lang="en-US" sz="2400" dirty="0" smtClean="0">
              <a:cs typeface="B Zar" pitchFamily="2" charset="-78"/>
            </a:rPr>
            <a:t>with recourse</a:t>
          </a:r>
          <a:endParaRPr lang="en-US" sz="2400" dirty="0">
            <a:cs typeface="B Zar" pitchFamily="2" charset="-78"/>
          </a:endParaRPr>
        </a:p>
      </dgm:t>
    </dgm:pt>
    <dgm:pt modelId="{C6C57596-D452-4E2E-BF58-87957137CD88}" type="parTrans" cxnId="{8A82254B-E92D-4864-A6B9-1F6CBCA53979}">
      <dgm:prSet/>
      <dgm:spPr/>
      <dgm:t>
        <a:bodyPr/>
        <a:lstStyle/>
        <a:p>
          <a:endParaRPr lang="en-US">
            <a:cs typeface="B Zar" pitchFamily="2" charset="-78"/>
          </a:endParaRPr>
        </a:p>
      </dgm:t>
    </dgm:pt>
    <dgm:pt modelId="{7928E8C6-F0FF-4B62-9C5B-B9117FE8248C}" type="sibTrans" cxnId="{8A82254B-E92D-4864-A6B9-1F6CBCA53979}">
      <dgm:prSet/>
      <dgm:spPr/>
      <dgm:t>
        <a:bodyPr/>
        <a:lstStyle/>
        <a:p>
          <a:endParaRPr lang="en-US">
            <a:cs typeface="B Zar" pitchFamily="2" charset="-78"/>
          </a:endParaRPr>
        </a:p>
      </dgm:t>
    </dgm:pt>
    <dgm:pt modelId="{54B22F1B-C06B-425C-99F6-3F47721998CD}" type="pres">
      <dgm:prSet presAssocID="{96009B36-3DE4-4C5E-812F-B6995CA399BB}" presName="linear" presStyleCnt="0">
        <dgm:presLayoutVars>
          <dgm:dir/>
          <dgm:animLvl val="lvl"/>
          <dgm:resizeHandles val="exact"/>
        </dgm:presLayoutVars>
      </dgm:prSet>
      <dgm:spPr/>
      <dgm:t>
        <a:bodyPr/>
        <a:lstStyle/>
        <a:p>
          <a:endParaRPr lang="en-US"/>
        </a:p>
      </dgm:t>
    </dgm:pt>
    <dgm:pt modelId="{1663F8D1-5020-4B1C-88ED-637B97C768AE}" type="pres">
      <dgm:prSet presAssocID="{61524E53-0B82-4A28-9B28-D06ED2F8621C}" presName="parentLin" presStyleCnt="0"/>
      <dgm:spPr/>
    </dgm:pt>
    <dgm:pt modelId="{6C0E6C0F-5D3E-46A7-94C0-4E0A921D45CA}" type="pres">
      <dgm:prSet presAssocID="{61524E53-0B82-4A28-9B28-D06ED2F8621C}" presName="parentLeftMargin" presStyleLbl="node1" presStyleIdx="0" presStyleCnt="2"/>
      <dgm:spPr/>
      <dgm:t>
        <a:bodyPr/>
        <a:lstStyle/>
        <a:p>
          <a:endParaRPr lang="en-US"/>
        </a:p>
      </dgm:t>
    </dgm:pt>
    <dgm:pt modelId="{440EBE78-D954-4361-B916-904A69BBCDB4}" type="pres">
      <dgm:prSet presAssocID="{61524E53-0B82-4A28-9B28-D06ED2F8621C}" presName="parentText" presStyleLbl="node1" presStyleIdx="0" presStyleCnt="2">
        <dgm:presLayoutVars>
          <dgm:chMax val="0"/>
          <dgm:bulletEnabled val="1"/>
        </dgm:presLayoutVars>
      </dgm:prSet>
      <dgm:spPr/>
      <dgm:t>
        <a:bodyPr/>
        <a:lstStyle/>
        <a:p>
          <a:endParaRPr lang="en-US"/>
        </a:p>
      </dgm:t>
    </dgm:pt>
    <dgm:pt modelId="{8ED4D075-BB44-4E42-B901-EB3C5184CFC6}" type="pres">
      <dgm:prSet presAssocID="{61524E53-0B82-4A28-9B28-D06ED2F8621C}" presName="negativeSpace" presStyleCnt="0"/>
      <dgm:spPr/>
    </dgm:pt>
    <dgm:pt modelId="{833C352D-EA2F-47C9-9BDB-52B3301F60B1}" type="pres">
      <dgm:prSet presAssocID="{61524E53-0B82-4A28-9B28-D06ED2F8621C}" presName="childText" presStyleLbl="conFgAcc1" presStyleIdx="0" presStyleCnt="2">
        <dgm:presLayoutVars>
          <dgm:bulletEnabled val="1"/>
        </dgm:presLayoutVars>
      </dgm:prSet>
      <dgm:spPr>
        <a:prstGeom prst="doubleWave">
          <a:avLst/>
        </a:prstGeom>
      </dgm:spPr>
      <dgm:t>
        <a:bodyPr/>
        <a:lstStyle/>
        <a:p>
          <a:endParaRPr lang="en-US"/>
        </a:p>
      </dgm:t>
    </dgm:pt>
    <dgm:pt modelId="{70A9481D-C1EC-4329-BBE4-1BD5F7EC215B}" type="pres">
      <dgm:prSet presAssocID="{CCC54610-5806-4698-8D67-55A0C657E557}" presName="spaceBetweenRectangles" presStyleCnt="0"/>
      <dgm:spPr/>
    </dgm:pt>
    <dgm:pt modelId="{1ADE29A0-D3AA-4061-B6B6-F0A820501AB5}" type="pres">
      <dgm:prSet presAssocID="{D1F146BA-EEC8-44AD-A390-457775DF921C}" presName="parentLin" presStyleCnt="0"/>
      <dgm:spPr/>
    </dgm:pt>
    <dgm:pt modelId="{1D2FE53E-090A-4969-B0B4-8A3FD8D99E11}" type="pres">
      <dgm:prSet presAssocID="{D1F146BA-EEC8-44AD-A390-457775DF921C}" presName="parentLeftMargin" presStyleLbl="node1" presStyleIdx="0" presStyleCnt="2"/>
      <dgm:spPr/>
      <dgm:t>
        <a:bodyPr/>
        <a:lstStyle/>
        <a:p>
          <a:endParaRPr lang="en-US"/>
        </a:p>
      </dgm:t>
    </dgm:pt>
    <dgm:pt modelId="{DE5F88ED-D535-496C-9A35-490C09760BBC}" type="pres">
      <dgm:prSet presAssocID="{D1F146BA-EEC8-44AD-A390-457775DF921C}" presName="parentText" presStyleLbl="node1" presStyleIdx="1" presStyleCnt="2">
        <dgm:presLayoutVars>
          <dgm:chMax val="0"/>
          <dgm:bulletEnabled val="1"/>
        </dgm:presLayoutVars>
      </dgm:prSet>
      <dgm:spPr/>
      <dgm:t>
        <a:bodyPr/>
        <a:lstStyle/>
        <a:p>
          <a:endParaRPr lang="en-US"/>
        </a:p>
      </dgm:t>
    </dgm:pt>
    <dgm:pt modelId="{6DF05BDA-E03B-4501-845E-459DFAB00EA7}" type="pres">
      <dgm:prSet presAssocID="{D1F146BA-EEC8-44AD-A390-457775DF921C}" presName="negativeSpace" presStyleCnt="0"/>
      <dgm:spPr/>
    </dgm:pt>
    <dgm:pt modelId="{89238AFC-D91D-4A77-85CA-D4564BB04E82}" type="pres">
      <dgm:prSet presAssocID="{D1F146BA-EEC8-44AD-A390-457775DF921C}" presName="childText" presStyleLbl="conFgAcc1" presStyleIdx="1" presStyleCnt="2">
        <dgm:presLayoutVars>
          <dgm:bulletEnabled val="1"/>
        </dgm:presLayoutVars>
      </dgm:prSet>
      <dgm:spPr>
        <a:prstGeom prst="doubleWave">
          <a:avLst/>
        </a:prstGeom>
      </dgm:spPr>
      <dgm:t>
        <a:bodyPr/>
        <a:lstStyle/>
        <a:p>
          <a:endParaRPr lang="en-US"/>
        </a:p>
      </dgm:t>
    </dgm:pt>
  </dgm:ptLst>
  <dgm:cxnLst>
    <dgm:cxn modelId="{0D42B4D0-E737-4DB2-BBE2-1F6C5BC38FBA}" srcId="{96009B36-3DE4-4C5E-812F-B6995CA399BB}" destId="{D1F146BA-EEC8-44AD-A390-457775DF921C}" srcOrd="1" destOrd="0" parTransId="{FCBFB5D2-881A-4CD8-96D8-1FA75C23B83A}" sibTransId="{0B8B980D-C800-4D99-8B4E-2707A11249D6}"/>
    <dgm:cxn modelId="{FEB17317-7EAC-421C-977F-CE48CDE4C38D}" srcId="{96009B36-3DE4-4C5E-812F-B6995CA399BB}" destId="{61524E53-0B82-4A28-9B28-D06ED2F8621C}" srcOrd="0" destOrd="0" parTransId="{EA5DCD03-A867-4E44-8837-A6AEA9CC9683}" sibTransId="{CCC54610-5806-4698-8D67-55A0C657E557}"/>
    <dgm:cxn modelId="{8A82254B-E92D-4864-A6B9-1F6CBCA53979}" srcId="{D1F146BA-EEC8-44AD-A390-457775DF921C}" destId="{697F3326-12C0-4799-9D35-ABD3605B364A}" srcOrd="0" destOrd="0" parTransId="{C6C57596-D452-4E2E-BF58-87957137CD88}" sibTransId="{7928E8C6-F0FF-4B62-9C5B-B9117FE8248C}"/>
    <dgm:cxn modelId="{4B554A56-C2FF-4966-BC46-A0DAD94F3B88}" type="presOf" srcId="{61524E53-0B82-4A28-9B28-D06ED2F8621C}" destId="{6C0E6C0F-5D3E-46A7-94C0-4E0A921D45CA}" srcOrd="0" destOrd="0" presId="urn:microsoft.com/office/officeart/2005/8/layout/list1"/>
    <dgm:cxn modelId="{EBCC2C3A-1601-4AFD-9AF2-B13EFE0A377B}" type="presOf" srcId="{D1F146BA-EEC8-44AD-A390-457775DF921C}" destId="{1D2FE53E-090A-4969-B0B4-8A3FD8D99E11}" srcOrd="0" destOrd="0" presId="urn:microsoft.com/office/officeart/2005/8/layout/list1"/>
    <dgm:cxn modelId="{FEADB6B6-4836-4240-B3CF-9277DEA453BC}" type="presOf" srcId="{D1F146BA-EEC8-44AD-A390-457775DF921C}" destId="{DE5F88ED-D535-496C-9A35-490C09760BBC}" srcOrd="1" destOrd="0" presId="urn:microsoft.com/office/officeart/2005/8/layout/list1"/>
    <dgm:cxn modelId="{4187E7D6-D3D6-402A-8C57-48EE4CDE5206}" type="presOf" srcId="{EB36F5F1-989C-4614-BA8B-D5A3AD949F76}" destId="{833C352D-EA2F-47C9-9BDB-52B3301F60B1}" srcOrd="0" destOrd="0" presId="urn:microsoft.com/office/officeart/2005/8/layout/list1"/>
    <dgm:cxn modelId="{937A8CBA-06B5-44D2-81C9-FD43FFF03291}" type="presOf" srcId="{61524E53-0B82-4A28-9B28-D06ED2F8621C}" destId="{440EBE78-D954-4361-B916-904A69BBCDB4}" srcOrd="1" destOrd="0" presId="urn:microsoft.com/office/officeart/2005/8/layout/list1"/>
    <dgm:cxn modelId="{0B5DC439-F005-4B8C-A7F4-52D789685555}" type="presOf" srcId="{96009B36-3DE4-4C5E-812F-B6995CA399BB}" destId="{54B22F1B-C06B-425C-99F6-3F47721998CD}" srcOrd="0" destOrd="0" presId="urn:microsoft.com/office/officeart/2005/8/layout/list1"/>
    <dgm:cxn modelId="{03EBB251-CB3E-4437-82AD-9DFE0ECC4CB6}" type="presOf" srcId="{697F3326-12C0-4799-9D35-ABD3605B364A}" destId="{89238AFC-D91D-4A77-85CA-D4564BB04E82}" srcOrd="0" destOrd="0" presId="urn:microsoft.com/office/officeart/2005/8/layout/list1"/>
    <dgm:cxn modelId="{E0FC39FC-A715-4F1A-A074-5939BE8FB36D}" srcId="{61524E53-0B82-4A28-9B28-D06ED2F8621C}" destId="{EB36F5F1-989C-4614-BA8B-D5A3AD949F76}" srcOrd="0" destOrd="0" parTransId="{169F54E6-9743-4A17-8747-CABE55D2D9DF}" sibTransId="{A926AAA3-1A2E-4A6C-9A76-2486D26A2B58}"/>
    <dgm:cxn modelId="{BBB03EDD-79D4-400D-B597-07BC9921C0FD}" type="presParOf" srcId="{54B22F1B-C06B-425C-99F6-3F47721998CD}" destId="{1663F8D1-5020-4B1C-88ED-637B97C768AE}" srcOrd="0" destOrd="0" presId="urn:microsoft.com/office/officeart/2005/8/layout/list1"/>
    <dgm:cxn modelId="{96689FCA-7192-4998-8650-7A49D83A51A9}" type="presParOf" srcId="{1663F8D1-5020-4B1C-88ED-637B97C768AE}" destId="{6C0E6C0F-5D3E-46A7-94C0-4E0A921D45CA}" srcOrd="0" destOrd="0" presId="urn:microsoft.com/office/officeart/2005/8/layout/list1"/>
    <dgm:cxn modelId="{1CECD175-3A86-4617-867B-E10C2ACE4A88}" type="presParOf" srcId="{1663F8D1-5020-4B1C-88ED-637B97C768AE}" destId="{440EBE78-D954-4361-B916-904A69BBCDB4}" srcOrd="1" destOrd="0" presId="urn:microsoft.com/office/officeart/2005/8/layout/list1"/>
    <dgm:cxn modelId="{D4ED855E-3139-44DC-AAF7-36DF563DAFAE}" type="presParOf" srcId="{54B22F1B-C06B-425C-99F6-3F47721998CD}" destId="{8ED4D075-BB44-4E42-B901-EB3C5184CFC6}" srcOrd="1" destOrd="0" presId="urn:microsoft.com/office/officeart/2005/8/layout/list1"/>
    <dgm:cxn modelId="{B7F22905-79A3-4F81-8C41-F0240E537564}" type="presParOf" srcId="{54B22F1B-C06B-425C-99F6-3F47721998CD}" destId="{833C352D-EA2F-47C9-9BDB-52B3301F60B1}" srcOrd="2" destOrd="0" presId="urn:microsoft.com/office/officeart/2005/8/layout/list1"/>
    <dgm:cxn modelId="{F8A730B8-A9B8-49C8-9DBD-131F32C127F6}" type="presParOf" srcId="{54B22F1B-C06B-425C-99F6-3F47721998CD}" destId="{70A9481D-C1EC-4329-BBE4-1BD5F7EC215B}" srcOrd="3" destOrd="0" presId="urn:microsoft.com/office/officeart/2005/8/layout/list1"/>
    <dgm:cxn modelId="{1ED0A316-B5EB-4A71-92EE-D420ACAB80B4}" type="presParOf" srcId="{54B22F1B-C06B-425C-99F6-3F47721998CD}" destId="{1ADE29A0-D3AA-4061-B6B6-F0A820501AB5}" srcOrd="4" destOrd="0" presId="urn:microsoft.com/office/officeart/2005/8/layout/list1"/>
    <dgm:cxn modelId="{3E76F404-EC0B-4AD0-AE8B-D95FB8ECBF8C}" type="presParOf" srcId="{1ADE29A0-D3AA-4061-B6B6-F0A820501AB5}" destId="{1D2FE53E-090A-4969-B0B4-8A3FD8D99E11}" srcOrd="0" destOrd="0" presId="urn:microsoft.com/office/officeart/2005/8/layout/list1"/>
    <dgm:cxn modelId="{3AF0F997-A2CA-45CA-A85E-6DC98FAF1A78}" type="presParOf" srcId="{1ADE29A0-D3AA-4061-B6B6-F0A820501AB5}" destId="{DE5F88ED-D535-496C-9A35-490C09760BBC}" srcOrd="1" destOrd="0" presId="urn:microsoft.com/office/officeart/2005/8/layout/list1"/>
    <dgm:cxn modelId="{7F616EFA-364E-491D-BE80-247F54A1D1F5}" type="presParOf" srcId="{54B22F1B-C06B-425C-99F6-3F47721998CD}" destId="{6DF05BDA-E03B-4501-845E-459DFAB00EA7}" srcOrd="5" destOrd="0" presId="urn:microsoft.com/office/officeart/2005/8/layout/list1"/>
    <dgm:cxn modelId="{D2DB84EC-9EAE-4988-9458-CBD62B587489}" type="presParOf" srcId="{54B22F1B-C06B-425C-99F6-3F47721998CD}" destId="{89238AFC-D91D-4A77-85CA-D4564BB04E82}"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A0575AD-850C-4AF0-8A9D-6F43F84BECDF}"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en-US"/>
        </a:p>
      </dgm:t>
    </dgm:pt>
    <dgm:pt modelId="{A5C11353-B819-4050-BB74-4B4D7278369E}">
      <dgm:prSet/>
      <dgm:spPr/>
      <dgm:t>
        <a:bodyPr/>
        <a:lstStyle/>
        <a:p>
          <a:pPr rtl="1"/>
          <a:r>
            <a:rPr lang="fa-IR" dirty="0" smtClean="0">
              <a:cs typeface="B Zar" pitchFamily="2" charset="-78"/>
            </a:rPr>
            <a:t>انواع برنامه‌ریزی تصادفی بر اساس رویکردهای مواجهه با محدودیت‌های برنامه نام‌گذاری شده‌اند.</a:t>
          </a:r>
          <a:endParaRPr lang="en-US" dirty="0">
            <a:cs typeface="B Zar" pitchFamily="2" charset="-78"/>
          </a:endParaRPr>
        </a:p>
      </dgm:t>
    </dgm:pt>
    <dgm:pt modelId="{4186F723-9169-485C-8E84-BC37299D9C63}" type="parTrans" cxnId="{D31A907B-31EA-4F51-8F82-277D3589A51E}">
      <dgm:prSet/>
      <dgm:spPr/>
      <dgm:t>
        <a:bodyPr/>
        <a:lstStyle/>
        <a:p>
          <a:endParaRPr lang="en-US">
            <a:cs typeface="B Zar" pitchFamily="2" charset="-78"/>
          </a:endParaRPr>
        </a:p>
      </dgm:t>
    </dgm:pt>
    <dgm:pt modelId="{14D8E8B7-45C8-4C74-BF2A-6618A3C342EB}" type="sibTrans" cxnId="{D31A907B-31EA-4F51-8F82-277D3589A51E}">
      <dgm:prSet/>
      <dgm:spPr/>
      <dgm:t>
        <a:bodyPr/>
        <a:lstStyle/>
        <a:p>
          <a:endParaRPr lang="en-US">
            <a:cs typeface="B Zar" pitchFamily="2" charset="-78"/>
          </a:endParaRPr>
        </a:p>
      </dgm:t>
    </dgm:pt>
    <dgm:pt modelId="{9F45A4B1-7269-4647-B911-349105B94594}">
      <dgm:prSet/>
      <dgm:spPr/>
      <dgm:t>
        <a:bodyPr/>
        <a:lstStyle/>
        <a:p>
          <a:pPr rtl="1"/>
          <a:r>
            <a:rPr lang="fa-IR" dirty="0" smtClean="0">
              <a:cs typeface="B Zar" pitchFamily="2" charset="-78"/>
            </a:rPr>
            <a:t>برنامه‌ریزی تصادفی با محدودیت‌های احتمالی</a:t>
          </a:r>
          <a:endParaRPr lang="en-US" dirty="0">
            <a:cs typeface="B Zar" pitchFamily="2" charset="-78"/>
          </a:endParaRPr>
        </a:p>
      </dgm:t>
    </dgm:pt>
    <dgm:pt modelId="{BA3BB015-9620-456A-8E39-9F214E141AF4}" type="parTrans" cxnId="{5D1815D1-B63E-42C9-8C64-4E2291693A88}">
      <dgm:prSet/>
      <dgm:spPr/>
      <dgm:t>
        <a:bodyPr/>
        <a:lstStyle/>
        <a:p>
          <a:endParaRPr lang="en-US">
            <a:cs typeface="B Zar" pitchFamily="2" charset="-78"/>
          </a:endParaRPr>
        </a:p>
      </dgm:t>
    </dgm:pt>
    <dgm:pt modelId="{AB30BC66-35FB-4641-9526-D95ED97A7C18}" type="sibTrans" cxnId="{5D1815D1-B63E-42C9-8C64-4E2291693A88}">
      <dgm:prSet/>
      <dgm:spPr/>
      <dgm:t>
        <a:bodyPr/>
        <a:lstStyle/>
        <a:p>
          <a:endParaRPr lang="en-US">
            <a:cs typeface="B Zar" pitchFamily="2" charset="-78"/>
          </a:endParaRPr>
        </a:p>
      </dgm:t>
    </dgm:pt>
    <dgm:pt modelId="{6A75B0D5-7ACA-4188-A6C3-907304A155EE}">
      <dgm:prSet/>
      <dgm:spPr/>
      <dgm:t>
        <a:bodyPr/>
        <a:lstStyle/>
        <a:p>
          <a:pPr rtl="1"/>
          <a:r>
            <a:rPr lang="fa-IR" smtClean="0">
              <a:cs typeface="B Zar" pitchFamily="2" charset="-78"/>
            </a:rPr>
            <a:t>محدودیت‌ها در سطح اطمینان مشخصی برآورده می‌شوند.</a:t>
          </a:r>
          <a:endParaRPr lang="en-US">
            <a:cs typeface="B Zar" pitchFamily="2" charset="-78"/>
          </a:endParaRPr>
        </a:p>
      </dgm:t>
    </dgm:pt>
    <dgm:pt modelId="{C9F0C9AF-9A83-457A-883A-BAA57F609926}" type="parTrans" cxnId="{12B4458A-11C5-491B-9172-4D69F391E7CF}">
      <dgm:prSet/>
      <dgm:spPr/>
      <dgm:t>
        <a:bodyPr/>
        <a:lstStyle/>
        <a:p>
          <a:endParaRPr lang="en-US">
            <a:cs typeface="B Zar" pitchFamily="2" charset="-78"/>
          </a:endParaRPr>
        </a:p>
      </dgm:t>
    </dgm:pt>
    <dgm:pt modelId="{75BB32DE-7700-44E7-823E-73F04247C9CB}" type="sibTrans" cxnId="{12B4458A-11C5-491B-9172-4D69F391E7CF}">
      <dgm:prSet/>
      <dgm:spPr/>
      <dgm:t>
        <a:bodyPr/>
        <a:lstStyle/>
        <a:p>
          <a:endParaRPr lang="en-US">
            <a:cs typeface="B Zar" pitchFamily="2" charset="-78"/>
          </a:endParaRPr>
        </a:p>
      </dgm:t>
    </dgm:pt>
    <dgm:pt modelId="{0F6C21D3-FE90-4C39-A8B0-FDCB23678C96}">
      <dgm:prSet/>
      <dgm:spPr/>
      <dgm:t>
        <a:bodyPr/>
        <a:lstStyle/>
        <a:p>
          <a:pPr rtl="1"/>
          <a:r>
            <a:rPr lang="fa-IR" smtClean="0">
              <a:cs typeface="B Zar" pitchFamily="2" charset="-78"/>
            </a:rPr>
            <a:t>برنامه‌ریزی تصادفی با دستاویز</a:t>
          </a:r>
          <a:endParaRPr lang="en-US">
            <a:cs typeface="B Zar" pitchFamily="2" charset="-78"/>
          </a:endParaRPr>
        </a:p>
      </dgm:t>
    </dgm:pt>
    <dgm:pt modelId="{5986CD36-EB68-4E60-9EC4-C5359CD41429}" type="parTrans" cxnId="{A553CF6B-144A-490E-AE05-1CE5B16661E8}">
      <dgm:prSet/>
      <dgm:spPr/>
      <dgm:t>
        <a:bodyPr/>
        <a:lstStyle/>
        <a:p>
          <a:endParaRPr lang="en-US">
            <a:cs typeface="B Zar" pitchFamily="2" charset="-78"/>
          </a:endParaRPr>
        </a:p>
      </dgm:t>
    </dgm:pt>
    <dgm:pt modelId="{E2CD2256-A1C8-41A4-AD6F-8E9A894151C4}" type="sibTrans" cxnId="{A553CF6B-144A-490E-AE05-1CE5B16661E8}">
      <dgm:prSet/>
      <dgm:spPr/>
      <dgm:t>
        <a:bodyPr/>
        <a:lstStyle/>
        <a:p>
          <a:endParaRPr lang="en-US">
            <a:cs typeface="B Zar" pitchFamily="2" charset="-78"/>
          </a:endParaRPr>
        </a:p>
      </dgm:t>
    </dgm:pt>
    <dgm:pt modelId="{88FD20EE-0A05-44EA-92A0-29A91B510EE9}">
      <dgm:prSet/>
      <dgm:spPr/>
      <dgm:t>
        <a:bodyPr/>
        <a:lstStyle/>
        <a:p>
          <a:pPr rtl="1"/>
          <a:r>
            <a:rPr lang="fa-IR" smtClean="0">
              <a:cs typeface="B Zar" pitchFamily="2" charset="-78"/>
            </a:rPr>
            <a:t>تخطی از محدودیت‌ها مشمول جریمه می‌شود.</a:t>
          </a:r>
          <a:endParaRPr lang="en-US">
            <a:cs typeface="B Zar" pitchFamily="2" charset="-78"/>
          </a:endParaRPr>
        </a:p>
      </dgm:t>
    </dgm:pt>
    <dgm:pt modelId="{9FD3ED46-D032-43EA-ABC0-8C8A7C9FDD36}" type="parTrans" cxnId="{B51EE253-0346-42FC-823B-9A0300BEF5F0}">
      <dgm:prSet/>
      <dgm:spPr/>
      <dgm:t>
        <a:bodyPr/>
        <a:lstStyle/>
        <a:p>
          <a:endParaRPr lang="en-US">
            <a:cs typeface="B Zar" pitchFamily="2" charset="-78"/>
          </a:endParaRPr>
        </a:p>
      </dgm:t>
    </dgm:pt>
    <dgm:pt modelId="{305D4D92-CC5E-40AE-8485-912DC87F9317}" type="sibTrans" cxnId="{B51EE253-0346-42FC-823B-9A0300BEF5F0}">
      <dgm:prSet/>
      <dgm:spPr/>
      <dgm:t>
        <a:bodyPr/>
        <a:lstStyle/>
        <a:p>
          <a:endParaRPr lang="en-US">
            <a:cs typeface="B Zar" pitchFamily="2" charset="-78"/>
          </a:endParaRPr>
        </a:p>
      </dgm:t>
    </dgm:pt>
    <dgm:pt modelId="{F50A8DD0-CB6B-4CF0-A55C-24873013AA00}" type="pres">
      <dgm:prSet presAssocID="{8A0575AD-850C-4AF0-8A9D-6F43F84BECDF}" presName="hierChild1" presStyleCnt="0">
        <dgm:presLayoutVars>
          <dgm:chPref val="1"/>
          <dgm:dir/>
          <dgm:animOne val="branch"/>
          <dgm:animLvl val="lvl"/>
          <dgm:resizeHandles/>
        </dgm:presLayoutVars>
      </dgm:prSet>
      <dgm:spPr/>
      <dgm:t>
        <a:bodyPr/>
        <a:lstStyle/>
        <a:p>
          <a:endParaRPr lang="en-US"/>
        </a:p>
      </dgm:t>
    </dgm:pt>
    <dgm:pt modelId="{EB3C74F6-3548-43C1-BF63-FE3B0CFA9100}" type="pres">
      <dgm:prSet presAssocID="{A5C11353-B819-4050-BB74-4B4D7278369E}" presName="hierRoot1" presStyleCnt="0"/>
      <dgm:spPr/>
    </dgm:pt>
    <dgm:pt modelId="{E266E950-11F2-4BB2-8847-66020AE3311D}" type="pres">
      <dgm:prSet presAssocID="{A5C11353-B819-4050-BB74-4B4D7278369E}" presName="composite" presStyleCnt="0"/>
      <dgm:spPr/>
    </dgm:pt>
    <dgm:pt modelId="{6F16D423-0EAF-41F0-BD9A-A26423A41637}" type="pres">
      <dgm:prSet presAssocID="{A5C11353-B819-4050-BB74-4B4D7278369E}" presName="background" presStyleLbl="node0" presStyleIdx="0" presStyleCnt="1"/>
      <dgm:spPr/>
    </dgm:pt>
    <dgm:pt modelId="{DA4AF755-567D-4225-9FF6-D42367BBEBE6}" type="pres">
      <dgm:prSet presAssocID="{A5C11353-B819-4050-BB74-4B4D7278369E}" presName="text" presStyleLbl="fgAcc0" presStyleIdx="0" presStyleCnt="1" custScaleX="334814">
        <dgm:presLayoutVars>
          <dgm:chPref val="3"/>
        </dgm:presLayoutVars>
      </dgm:prSet>
      <dgm:spPr/>
      <dgm:t>
        <a:bodyPr/>
        <a:lstStyle/>
        <a:p>
          <a:endParaRPr lang="en-US"/>
        </a:p>
      </dgm:t>
    </dgm:pt>
    <dgm:pt modelId="{EA32A1E9-399C-419B-BA45-7812CF831FEB}" type="pres">
      <dgm:prSet presAssocID="{A5C11353-B819-4050-BB74-4B4D7278369E}" presName="hierChild2" presStyleCnt="0"/>
      <dgm:spPr/>
    </dgm:pt>
    <dgm:pt modelId="{2D0D829D-1184-4AAE-AFB9-90FC89B39B84}" type="pres">
      <dgm:prSet presAssocID="{BA3BB015-9620-456A-8E39-9F214E141AF4}" presName="Name10" presStyleLbl="parChTrans1D2" presStyleIdx="0" presStyleCnt="2" custSzX="2052717"/>
      <dgm:spPr/>
      <dgm:t>
        <a:bodyPr/>
        <a:lstStyle/>
        <a:p>
          <a:endParaRPr lang="en-US"/>
        </a:p>
      </dgm:t>
    </dgm:pt>
    <dgm:pt modelId="{848B3F18-B513-44DF-B838-D18EC0EE3DAF}" type="pres">
      <dgm:prSet presAssocID="{9F45A4B1-7269-4647-B911-349105B94594}" presName="hierRoot2" presStyleCnt="0"/>
      <dgm:spPr/>
    </dgm:pt>
    <dgm:pt modelId="{740E3D88-0E44-4EFA-ACF5-4BEC17BBB48B}" type="pres">
      <dgm:prSet presAssocID="{9F45A4B1-7269-4647-B911-349105B94594}" presName="composite2" presStyleCnt="0"/>
      <dgm:spPr/>
    </dgm:pt>
    <dgm:pt modelId="{65F81390-2E7B-4624-9C2E-0E970722D82C}" type="pres">
      <dgm:prSet presAssocID="{9F45A4B1-7269-4647-B911-349105B94594}" presName="background2" presStyleLbl="node2" presStyleIdx="0" presStyleCnt="2"/>
      <dgm:spPr/>
    </dgm:pt>
    <dgm:pt modelId="{684BAA68-C403-4A04-B1C4-ED1CF92E93AD}" type="pres">
      <dgm:prSet presAssocID="{9F45A4B1-7269-4647-B911-349105B94594}" presName="text2" presStyleLbl="fgAcc2" presStyleIdx="0" presStyleCnt="2" custScaleX="173282">
        <dgm:presLayoutVars>
          <dgm:chPref val="3"/>
        </dgm:presLayoutVars>
      </dgm:prSet>
      <dgm:spPr/>
      <dgm:t>
        <a:bodyPr/>
        <a:lstStyle/>
        <a:p>
          <a:endParaRPr lang="en-US"/>
        </a:p>
      </dgm:t>
    </dgm:pt>
    <dgm:pt modelId="{E21F3E2B-0AB1-418B-BBC6-D27473582FB4}" type="pres">
      <dgm:prSet presAssocID="{9F45A4B1-7269-4647-B911-349105B94594}" presName="hierChild3" presStyleCnt="0"/>
      <dgm:spPr/>
    </dgm:pt>
    <dgm:pt modelId="{DA48A00C-940F-4277-AEE5-2FF1B3576089}" type="pres">
      <dgm:prSet presAssocID="{C9F0C9AF-9A83-457A-883A-BAA57F609926}" presName="Name17" presStyleLbl="parChTrans1D3" presStyleIdx="0" presStyleCnt="2" custSzX="158448"/>
      <dgm:spPr/>
      <dgm:t>
        <a:bodyPr/>
        <a:lstStyle/>
        <a:p>
          <a:endParaRPr lang="en-US"/>
        </a:p>
      </dgm:t>
    </dgm:pt>
    <dgm:pt modelId="{A0D4C330-7505-45A2-96B4-DB7EA8A2C699}" type="pres">
      <dgm:prSet presAssocID="{6A75B0D5-7ACA-4188-A6C3-907304A155EE}" presName="hierRoot3" presStyleCnt="0"/>
      <dgm:spPr/>
    </dgm:pt>
    <dgm:pt modelId="{36AA032D-B4A7-4A42-87C6-52BF93F5F51C}" type="pres">
      <dgm:prSet presAssocID="{6A75B0D5-7ACA-4188-A6C3-907304A155EE}" presName="composite3" presStyleCnt="0"/>
      <dgm:spPr/>
    </dgm:pt>
    <dgm:pt modelId="{A3BFBE1A-1F48-4AFC-ABA1-BDA2F2D889A4}" type="pres">
      <dgm:prSet presAssocID="{6A75B0D5-7ACA-4188-A6C3-907304A155EE}" presName="background3" presStyleLbl="node3" presStyleIdx="0" presStyleCnt="2"/>
      <dgm:spPr/>
    </dgm:pt>
    <dgm:pt modelId="{85D1E12A-9938-486D-85C4-8B52A9FC51FB}" type="pres">
      <dgm:prSet presAssocID="{6A75B0D5-7ACA-4188-A6C3-907304A155EE}" presName="text3" presStyleLbl="fgAcc3" presStyleIdx="0" presStyleCnt="2" custScaleX="173282">
        <dgm:presLayoutVars>
          <dgm:chPref val="3"/>
        </dgm:presLayoutVars>
      </dgm:prSet>
      <dgm:spPr/>
      <dgm:t>
        <a:bodyPr/>
        <a:lstStyle/>
        <a:p>
          <a:endParaRPr lang="en-US"/>
        </a:p>
      </dgm:t>
    </dgm:pt>
    <dgm:pt modelId="{0078F572-1E9F-4EC2-86E8-55CDA34D593A}" type="pres">
      <dgm:prSet presAssocID="{6A75B0D5-7ACA-4188-A6C3-907304A155EE}" presName="hierChild4" presStyleCnt="0"/>
      <dgm:spPr/>
    </dgm:pt>
    <dgm:pt modelId="{2EA87749-1CED-46C1-B130-DF4C43CCE2E8}" type="pres">
      <dgm:prSet presAssocID="{5986CD36-EB68-4E60-9EC4-C5359CD41429}" presName="Name10" presStyleLbl="parChTrans1D2" presStyleIdx="1" presStyleCnt="2" custSzX="2052717"/>
      <dgm:spPr/>
      <dgm:t>
        <a:bodyPr/>
        <a:lstStyle/>
        <a:p>
          <a:endParaRPr lang="en-US"/>
        </a:p>
      </dgm:t>
    </dgm:pt>
    <dgm:pt modelId="{157A862C-6A81-46FB-86B4-21DBDADFBF92}" type="pres">
      <dgm:prSet presAssocID="{0F6C21D3-FE90-4C39-A8B0-FDCB23678C96}" presName="hierRoot2" presStyleCnt="0"/>
      <dgm:spPr/>
    </dgm:pt>
    <dgm:pt modelId="{ACD2519E-FE7D-4AD6-83A3-8481D702ECF6}" type="pres">
      <dgm:prSet presAssocID="{0F6C21D3-FE90-4C39-A8B0-FDCB23678C96}" presName="composite2" presStyleCnt="0"/>
      <dgm:spPr/>
    </dgm:pt>
    <dgm:pt modelId="{AAA4595B-CEEB-44B8-AB36-F0841465A9D6}" type="pres">
      <dgm:prSet presAssocID="{0F6C21D3-FE90-4C39-A8B0-FDCB23678C96}" presName="background2" presStyleLbl="node2" presStyleIdx="1" presStyleCnt="2"/>
      <dgm:spPr/>
    </dgm:pt>
    <dgm:pt modelId="{44D99812-A741-46B8-9F8B-75CF50B31471}" type="pres">
      <dgm:prSet presAssocID="{0F6C21D3-FE90-4C39-A8B0-FDCB23678C96}" presName="text2" presStyleLbl="fgAcc2" presStyleIdx="1" presStyleCnt="2" custScaleX="173282">
        <dgm:presLayoutVars>
          <dgm:chPref val="3"/>
        </dgm:presLayoutVars>
      </dgm:prSet>
      <dgm:spPr/>
      <dgm:t>
        <a:bodyPr/>
        <a:lstStyle/>
        <a:p>
          <a:endParaRPr lang="en-US"/>
        </a:p>
      </dgm:t>
    </dgm:pt>
    <dgm:pt modelId="{29D9EDD6-5424-4BE3-AF08-B49E2D6A8625}" type="pres">
      <dgm:prSet presAssocID="{0F6C21D3-FE90-4C39-A8B0-FDCB23678C96}" presName="hierChild3" presStyleCnt="0"/>
      <dgm:spPr/>
    </dgm:pt>
    <dgm:pt modelId="{82A983AD-9E70-4FF0-B4D6-DD3F9BEFE088}" type="pres">
      <dgm:prSet presAssocID="{9FD3ED46-D032-43EA-ABC0-8C8A7C9FDD36}" presName="Name17" presStyleLbl="parChTrans1D3" presStyleIdx="1" presStyleCnt="2" custSzX="158448"/>
      <dgm:spPr/>
      <dgm:t>
        <a:bodyPr/>
        <a:lstStyle/>
        <a:p>
          <a:endParaRPr lang="en-US"/>
        </a:p>
      </dgm:t>
    </dgm:pt>
    <dgm:pt modelId="{924AAEDA-0B29-481D-81E0-522E7E694F63}" type="pres">
      <dgm:prSet presAssocID="{88FD20EE-0A05-44EA-92A0-29A91B510EE9}" presName="hierRoot3" presStyleCnt="0"/>
      <dgm:spPr/>
    </dgm:pt>
    <dgm:pt modelId="{A82731D2-0BA4-4530-8554-821F1C5871C7}" type="pres">
      <dgm:prSet presAssocID="{88FD20EE-0A05-44EA-92A0-29A91B510EE9}" presName="composite3" presStyleCnt="0"/>
      <dgm:spPr/>
    </dgm:pt>
    <dgm:pt modelId="{941FCE87-7170-4EC6-A601-35E60ABA8C8E}" type="pres">
      <dgm:prSet presAssocID="{88FD20EE-0A05-44EA-92A0-29A91B510EE9}" presName="background3" presStyleLbl="node3" presStyleIdx="1" presStyleCnt="2"/>
      <dgm:spPr/>
    </dgm:pt>
    <dgm:pt modelId="{89B70E12-5AC5-48A2-B30F-6EDD39B9CA95}" type="pres">
      <dgm:prSet presAssocID="{88FD20EE-0A05-44EA-92A0-29A91B510EE9}" presName="text3" presStyleLbl="fgAcc3" presStyleIdx="1" presStyleCnt="2" custScaleX="173282">
        <dgm:presLayoutVars>
          <dgm:chPref val="3"/>
        </dgm:presLayoutVars>
      </dgm:prSet>
      <dgm:spPr/>
      <dgm:t>
        <a:bodyPr/>
        <a:lstStyle/>
        <a:p>
          <a:endParaRPr lang="en-US"/>
        </a:p>
      </dgm:t>
    </dgm:pt>
    <dgm:pt modelId="{E50C0437-225E-4D1C-A586-2C415D2E18FE}" type="pres">
      <dgm:prSet presAssocID="{88FD20EE-0A05-44EA-92A0-29A91B510EE9}" presName="hierChild4" presStyleCnt="0"/>
      <dgm:spPr/>
    </dgm:pt>
  </dgm:ptLst>
  <dgm:cxnLst>
    <dgm:cxn modelId="{4D065CB9-53D9-40A5-94AC-410F892A1F20}" type="presOf" srcId="{9F45A4B1-7269-4647-B911-349105B94594}" destId="{684BAA68-C403-4A04-B1C4-ED1CF92E93AD}" srcOrd="0" destOrd="0" presId="urn:microsoft.com/office/officeart/2005/8/layout/hierarchy1"/>
    <dgm:cxn modelId="{D31A907B-31EA-4F51-8F82-277D3589A51E}" srcId="{8A0575AD-850C-4AF0-8A9D-6F43F84BECDF}" destId="{A5C11353-B819-4050-BB74-4B4D7278369E}" srcOrd="0" destOrd="0" parTransId="{4186F723-9169-485C-8E84-BC37299D9C63}" sibTransId="{14D8E8B7-45C8-4C74-BF2A-6618A3C342EB}"/>
    <dgm:cxn modelId="{B1F0FEA3-F7B2-4334-BD7F-1E41B0F116A0}" type="presOf" srcId="{5986CD36-EB68-4E60-9EC4-C5359CD41429}" destId="{2EA87749-1CED-46C1-B130-DF4C43CCE2E8}" srcOrd="0" destOrd="0" presId="urn:microsoft.com/office/officeart/2005/8/layout/hierarchy1"/>
    <dgm:cxn modelId="{12B4458A-11C5-491B-9172-4D69F391E7CF}" srcId="{9F45A4B1-7269-4647-B911-349105B94594}" destId="{6A75B0D5-7ACA-4188-A6C3-907304A155EE}" srcOrd="0" destOrd="0" parTransId="{C9F0C9AF-9A83-457A-883A-BAA57F609926}" sibTransId="{75BB32DE-7700-44E7-823E-73F04247C9CB}"/>
    <dgm:cxn modelId="{5861AC22-5D19-44E9-A761-01579EB1CF2B}" type="presOf" srcId="{88FD20EE-0A05-44EA-92A0-29A91B510EE9}" destId="{89B70E12-5AC5-48A2-B30F-6EDD39B9CA95}" srcOrd="0" destOrd="0" presId="urn:microsoft.com/office/officeart/2005/8/layout/hierarchy1"/>
    <dgm:cxn modelId="{B51EE253-0346-42FC-823B-9A0300BEF5F0}" srcId="{0F6C21D3-FE90-4C39-A8B0-FDCB23678C96}" destId="{88FD20EE-0A05-44EA-92A0-29A91B510EE9}" srcOrd="0" destOrd="0" parTransId="{9FD3ED46-D032-43EA-ABC0-8C8A7C9FDD36}" sibTransId="{305D4D92-CC5E-40AE-8485-912DC87F9317}"/>
    <dgm:cxn modelId="{2FBBC708-3750-427E-95D8-86BD2FBD7633}" type="presOf" srcId="{6A75B0D5-7ACA-4188-A6C3-907304A155EE}" destId="{85D1E12A-9938-486D-85C4-8B52A9FC51FB}" srcOrd="0" destOrd="0" presId="urn:microsoft.com/office/officeart/2005/8/layout/hierarchy1"/>
    <dgm:cxn modelId="{15290608-689C-4EEF-A590-5DCD9273F3FE}" type="presOf" srcId="{C9F0C9AF-9A83-457A-883A-BAA57F609926}" destId="{DA48A00C-940F-4277-AEE5-2FF1B3576089}" srcOrd="0" destOrd="0" presId="urn:microsoft.com/office/officeart/2005/8/layout/hierarchy1"/>
    <dgm:cxn modelId="{5D1815D1-B63E-42C9-8C64-4E2291693A88}" srcId="{A5C11353-B819-4050-BB74-4B4D7278369E}" destId="{9F45A4B1-7269-4647-B911-349105B94594}" srcOrd="0" destOrd="0" parTransId="{BA3BB015-9620-456A-8E39-9F214E141AF4}" sibTransId="{AB30BC66-35FB-4641-9526-D95ED97A7C18}"/>
    <dgm:cxn modelId="{DC9B525C-3A34-455A-9764-3CE14F7668DD}" type="presOf" srcId="{8A0575AD-850C-4AF0-8A9D-6F43F84BECDF}" destId="{F50A8DD0-CB6B-4CF0-A55C-24873013AA00}" srcOrd="0" destOrd="0" presId="urn:microsoft.com/office/officeart/2005/8/layout/hierarchy1"/>
    <dgm:cxn modelId="{DD2BF8C2-2A13-41C3-A12A-3730E9649782}" type="presOf" srcId="{A5C11353-B819-4050-BB74-4B4D7278369E}" destId="{DA4AF755-567D-4225-9FF6-D42367BBEBE6}" srcOrd="0" destOrd="0" presId="urn:microsoft.com/office/officeart/2005/8/layout/hierarchy1"/>
    <dgm:cxn modelId="{A553CF6B-144A-490E-AE05-1CE5B16661E8}" srcId="{A5C11353-B819-4050-BB74-4B4D7278369E}" destId="{0F6C21D3-FE90-4C39-A8B0-FDCB23678C96}" srcOrd="1" destOrd="0" parTransId="{5986CD36-EB68-4E60-9EC4-C5359CD41429}" sibTransId="{E2CD2256-A1C8-41A4-AD6F-8E9A894151C4}"/>
    <dgm:cxn modelId="{99CBDEFA-0F92-4001-BE55-C0ADE4E1DAD6}" type="presOf" srcId="{BA3BB015-9620-456A-8E39-9F214E141AF4}" destId="{2D0D829D-1184-4AAE-AFB9-90FC89B39B84}" srcOrd="0" destOrd="0" presId="urn:microsoft.com/office/officeart/2005/8/layout/hierarchy1"/>
    <dgm:cxn modelId="{9AEDBEBE-1D86-4D1E-A531-AF77D1E254BB}" type="presOf" srcId="{0F6C21D3-FE90-4C39-A8B0-FDCB23678C96}" destId="{44D99812-A741-46B8-9F8B-75CF50B31471}" srcOrd="0" destOrd="0" presId="urn:microsoft.com/office/officeart/2005/8/layout/hierarchy1"/>
    <dgm:cxn modelId="{AD77C8E8-CEC1-41F8-A564-F90E7824856B}" type="presOf" srcId="{9FD3ED46-D032-43EA-ABC0-8C8A7C9FDD36}" destId="{82A983AD-9E70-4FF0-B4D6-DD3F9BEFE088}" srcOrd="0" destOrd="0" presId="urn:microsoft.com/office/officeart/2005/8/layout/hierarchy1"/>
    <dgm:cxn modelId="{69006876-4C58-466D-8537-5199778282F4}" type="presParOf" srcId="{F50A8DD0-CB6B-4CF0-A55C-24873013AA00}" destId="{EB3C74F6-3548-43C1-BF63-FE3B0CFA9100}" srcOrd="0" destOrd="0" presId="urn:microsoft.com/office/officeart/2005/8/layout/hierarchy1"/>
    <dgm:cxn modelId="{D345E763-8DD0-42C7-8F1C-6F9B31AB22CB}" type="presParOf" srcId="{EB3C74F6-3548-43C1-BF63-FE3B0CFA9100}" destId="{E266E950-11F2-4BB2-8847-66020AE3311D}" srcOrd="0" destOrd="0" presId="urn:microsoft.com/office/officeart/2005/8/layout/hierarchy1"/>
    <dgm:cxn modelId="{70C60C7D-71E3-4A77-B935-268D092586FB}" type="presParOf" srcId="{E266E950-11F2-4BB2-8847-66020AE3311D}" destId="{6F16D423-0EAF-41F0-BD9A-A26423A41637}" srcOrd="0" destOrd="0" presId="urn:microsoft.com/office/officeart/2005/8/layout/hierarchy1"/>
    <dgm:cxn modelId="{1842517E-1958-4A0F-A114-15E936EF1313}" type="presParOf" srcId="{E266E950-11F2-4BB2-8847-66020AE3311D}" destId="{DA4AF755-567D-4225-9FF6-D42367BBEBE6}" srcOrd="1" destOrd="0" presId="urn:microsoft.com/office/officeart/2005/8/layout/hierarchy1"/>
    <dgm:cxn modelId="{B10F4CF5-8EB4-4D03-83BB-7B2AD7A0B04C}" type="presParOf" srcId="{EB3C74F6-3548-43C1-BF63-FE3B0CFA9100}" destId="{EA32A1E9-399C-419B-BA45-7812CF831FEB}" srcOrd="1" destOrd="0" presId="urn:microsoft.com/office/officeart/2005/8/layout/hierarchy1"/>
    <dgm:cxn modelId="{41A9B107-E4D1-47F4-B470-30CFD0E782F9}" type="presParOf" srcId="{EA32A1E9-399C-419B-BA45-7812CF831FEB}" destId="{2D0D829D-1184-4AAE-AFB9-90FC89B39B84}" srcOrd="0" destOrd="0" presId="urn:microsoft.com/office/officeart/2005/8/layout/hierarchy1"/>
    <dgm:cxn modelId="{7BB4C681-11BF-42A5-98D0-22F7451288D8}" type="presParOf" srcId="{EA32A1E9-399C-419B-BA45-7812CF831FEB}" destId="{848B3F18-B513-44DF-B838-D18EC0EE3DAF}" srcOrd="1" destOrd="0" presId="urn:microsoft.com/office/officeart/2005/8/layout/hierarchy1"/>
    <dgm:cxn modelId="{FE9E900B-B527-4659-BEF4-EE336FD9F71A}" type="presParOf" srcId="{848B3F18-B513-44DF-B838-D18EC0EE3DAF}" destId="{740E3D88-0E44-4EFA-ACF5-4BEC17BBB48B}" srcOrd="0" destOrd="0" presId="urn:microsoft.com/office/officeart/2005/8/layout/hierarchy1"/>
    <dgm:cxn modelId="{9FCBC5C2-A792-47A3-B90D-D0696D273AB7}" type="presParOf" srcId="{740E3D88-0E44-4EFA-ACF5-4BEC17BBB48B}" destId="{65F81390-2E7B-4624-9C2E-0E970722D82C}" srcOrd="0" destOrd="0" presId="urn:microsoft.com/office/officeart/2005/8/layout/hierarchy1"/>
    <dgm:cxn modelId="{D5951B28-C960-4A50-B627-099BE18599D7}" type="presParOf" srcId="{740E3D88-0E44-4EFA-ACF5-4BEC17BBB48B}" destId="{684BAA68-C403-4A04-B1C4-ED1CF92E93AD}" srcOrd="1" destOrd="0" presId="urn:microsoft.com/office/officeart/2005/8/layout/hierarchy1"/>
    <dgm:cxn modelId="{7F5C0785-AF04-40A7-A63B-B8BE770BC8CB}" type="presParOf" srcId="{848B3F18-B513-44DF-B838-D18EC0EE3DAF}" destId="{E21F3E2B-0AB1-418B-BBC6-D27473582FB4}" srcOrd="1" destOrd="0" presId="urn:microsoft.com/office/officeart/2005/8/layout/hierarchy1"/>
    <dgm:cxn modelId="{5A98D08C-13F4-4900-ABF3-8418D91CA05C}" type="presParOf" srcId="{E21F3E2B-0AB1-418B-BBC6-D27473582FB4}" destId="{DA48A00C-940F-4277-AEE5-2FF1B3576089}" srcOrd="0" destOrd="0" presId="urn:microsoft.com/office/officeart/2005/8/layout/hierarchy1"/>
    <dgm:cxn modelId="{2EDC54AD-760D-4330-8B03-DD9BD3F472D2}" type="presParOf" srcId="{E21F3E2B-0AB1-418B-BBC6-D27473582FB4}" destId="{A0D4C330-7505-45A2-96B4-DB7EA8A2C699}" srcOrd="1" destOrd="0" presId="urn:microsoft.com/office/officeart/2005/8/layout/hierarchy1"/>
    <dgm:cxn modelId="{BD1EC228-668B-4284-A374-1FBE7198319D}" type="presParOf" srcId="{A0D4C330-7505-45A2-96B4-DB7EA8A2C699}" destId="{36AA032D-B4A7-4A42-87C6-52BF93F5F51C}" srcOrd="0" destOrd="0" presId="urn:microsoft.com/office/officeart/2005/8/layout/hierarchy1"/>
    <dgm:cxn modelId="{C3D4F362-022A-4221-AFBA-5DB5B1FA52D5}" type="presParOf" srcId="{36AA032D-B4A7-4A42-87C6-52BF93F5F51C}" destId="{A3BFBE1A-1F48-4AFC-ABA1-BDA2F2D889A4}" srcOrd="0" destOrd="0" presId="urn:microsoft.com/office/officeart/2005/8/layout/hierarchy1"/>
    <dgm:cxn modelId="{CAAC8FD7-6BD3-4B31-AF0E-D64DDEECFBCD}" type="presParOf" srcId="{36AA032D-B4A7-4A42-87C6-52BF93F5F51C}" destId="{85D1E12A-9938-486D-85C4-8B52A9FC51FB}" srcOrd="1" destOrd="0" presId="urn:microsoft.com/office/officeart/2005/8/layout/hierarchy1"/>
    <dgm:cxn modelId="{B4C3C786-4AE9-486E-A723-4D7D088F5AC5}" type="presParOf" srcId="{A0D4C330-7505-45A2-96B4-DB7EA8A2C699}" destId="{0078F572-1E9F-4EC2-86E8-55CDA34D593A}" srcOrd="1" destOrd="0" presId="urn:microsoft.com/office/officeart/2005/8/layout/hierarchy1"/>
    <dgm:cxn modelId="{2CB0FB83-3F8C-4D1E-ABC1-7292A3674AED}" type="presParOf" srcId="{EA32A1E9-399C-419B-BA45-7812CF831FEB}" destId="{2EA87749-1CED-46C1-B130-DF4C43CCE2E8}" srcOrd="2" destOrd="0" presId="urn:microsoft.com/office/officeart/2005/8/layout/hierarchy1"/>
    <dgm:cxn modelId="{1D263340-F7D6-4C99-9139-22F3409E63AB}" type="presParOf" srcId="{EA32A1E9-399C-419B-BA45-7812CF831FEB}" destId="{157A862C-6A81-46FB-86B4-21DBDADFBF92}" srcOrd="3" destOrd="0" presId="urn:microsoft.com/office/officeart/2005/8/layout/hierarchy1"/>
    <dgm:cxn modelId="{5743F630-B4C8-47D4-81AE-C43D1A1FECB1}" type="presParOf" srcId="{157A862C-6A81-46FB-86B4-21DBDADFBF92}" destId="{ACD2519E-FE7D-4AD6-83A3-8481D702ECF6}" srcOrd="0" destOrd="0" presId="urn:microsoft.com/office/officeart/2005/8/layout/hierarchy1"/>
    <dgm:cxn modelId="{507D40A7-EC7C-4974-97FA-486E183DE865}" type="presParOf" srcId="{ACD2519E-FE7D-4AD6-83A3-8481D702ECF6}" destId="{AAA4595B-CEEB-44B8-AB36-F0841465A9D6}" srcOrd="0" destOrd="0" presId="urn:microsoft.com/office/officeart/2005/8/layout/hierarchy1"/>
    <dgm:cxn modelId="{359897F7-6391-480A-B3B2-8C50B468EE17}" type="presParOf" srcId="{ACD2519E-FE7D-4AD6-83A3-8481D702ECF6}" destId="{44D99812-A741-46B8-9F8B-75CF50B31471}" srcOrd="1" destOrd="0" presId="urn:microsoft.com/office/officeart/2005/8/layout/hierarchy1"/>
    <dgm:cxn modelId="{B2CBBBAF-2A0E-48B8-A0DF-499E573AF033}" type="presParOf" srcId="{157A862C-6A81-46FB-86B4-21DBDADFBF92}" destId="{29D9EDD6-5424-4BE3-AF08-B49E2D6A8625}" srcOrd="1" destOrd="0" presId="urn:microsoft.com/office/officeart/2005/8/layout/hierarchy1"/>
    <dgm:cxn modelId="{BA6E211D-EA3C-4F9B-BDA7-C02CA5A7DEE4}" type="presParOf" srcId="{29D9EDD6-5424-4BE3-AF08-B49E2D6A8625}" destId="{82A983AD-9E70-4FF0-B4D6-DD3F9BEFE088}" srcOrd="0" destOrd="0" presId="urn:microsoft.com/office/officeart/2005/8/layout/hierarchy1"/>
    <dgm:cxn modelId="{FAAE8A4D-7AFB-4EC6-9C16-17F58946B4EB}" type="presParOf" srcId="{29D9EDD6-5424-4BE3-AF08-B49E2D6A8625}" destId="{924AAEDA-0B29-481D-81E0-522E7E694F63}" srcOrd="1" destOrd="0" presId="urn:microsoft.com/office/officeart/2005/8/layout/hierarchy1"/>
    <dgm:cxn modelId="{1360DE09-5E82-4C57-B06A-FBF72DAF1EF0}" type="presParOf" srcId="{924AAEDA-0B29-481D-81E0-522E7E694F63}" destId="{A82731D2-0BA4-4530-8554-821F1C5871C7}" srcOrd="0" destOrd="0" presId="urn:microsoft.com/office/officeart/2005/8/layout/hierarchy1"/>
    <dgm:cxn modelId="{E25A371F-AB86-4FD5-B98D-C9FD41E40E8E}" type="presParOf" srcId="{A82731D2-0BA4-4530-8554-821F1C5871C7}" destId="{941FCE87-7170-4EC6-A601-35E60ABA8C8E}" srcOrd="0" destOrd="0" presId="urn:microsoft.com/office/officeart/2005/8/layout/hierarchy1"/>
    <dgm:cxn modelId="{18C98F59-9907-43D2-85E1-1BC72B2505D5}" type="presParOf" srcId="{A82731D2-0BA4-4530-8554-821F1C5871C7}" destId="{89B70E12-5AC5-48A2-B30F-6EDD39B9CA95}" srcOrd="1" destOrd="0" presId="urn:microsoft.com/office/officeart/2005/8/layout/hierarchy1"/>
    <dgm:cxn modelId="{728BD66A-8BA4-4CB6-94DE-EEA814EA3440}" type="presParOf" srcId="{924AAEDA-0B29-481D-81E0-522E7E694F63}" destId="{E50C0437-225E-4D1C-A586-2C415D2E18F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8A6D930-94AA-488A-B85D-17C29EF074BA}" type="doc">
      <dgm:prSet loTypeId="urn:microsoft.com/office/officeart/2005/8/layout/process3" loCatId="process" qsTypeId="urn:microsoft.com/office/officeart/2005/8/quickstyle/simple1" qsCatId="simple" csTypeId="urn:microsoft.com/office/officeart/2005/8/colors/accent3_1" csCatId="accent3" phldr="1"/>
      <dgm:spPr/>
      <dgm:t>
        <a:bodyPr/>
        <a:lstStyle/>
        <a:p>
          <a:endParaRPr lang="en-US"/>
        </a:p>
      </dgm:t>
    </dgm:pt>
    <dgm:pt modelId="{A4551963-F692-4913-ABAF-7B4E559DD011}">
      <dgm:prSet/>
      <dgm:spPr/>
      <dgm:t>
        <a:bodyPr/>
        <a:lstStyle/>
        <a:p>
          <a:pPr algn="justLow" rtl="1"/>
          <a:r>
            <a:rPr lang="fa-IR" dirty="0" smtClean="0">
              <a:cs typeface="B Zar" pitchFamily="2" charset="-78"/>
            </a:rPr>
            <a:t>فرض کنید دو تاس در اختیار داریم: نتیجه‌ی حاصل از پرتاب یکی از تاس‌ها را با </a:t>
          </a:r>
          <a:r>
            <a:rPr lang="en-US" dirty="0" smtClean="0">
              <a:cs typeface="B Zar" pitchFamily="2" charset="-78"/>
            </a:rPr>
            <a:t>a</a:t>
          </a:r>
          <a:r>
            <a:rPr lang="en-US" baseline="-25000" dirty="0" smtClean="0">
              <a:cs typeface="B Zar" pitchFamily="2" charset="-78"/>
            </a:rPr>
            <a:t>1</a:t>
          </a:r>
          <a:r>
            <a:rPr lang="fa-IR" baseline="-25000" dirty="0" smtClean="0">
              <a:cs typeface="B Zar" pitchFamily="2" charset="-78"/>
            </a:rPr>
            <a:t> </a:t>
          </a:r>
          <a:r>
            <a:rPr lang="fa-IR" dirty="0" smtClean="0">
              <a:cs typeface="B Zar" pitchFamily="2" charset="-78"/>
            </a:rPr>
            <a:t> و دیگری را با </a:t>
          </a:r>
          <a:r>
            <a:rPr lang="en-US" dirty="0" smtClean="0">
              <a:cs typeface="B Zar" pitchFamily="2" charset="-78"/>
            </a:rPr>
            <a:t>a</a:t>
          </a:r>
          <a:r>
            <a:rPr lang="en-US" baseline="-25000" dirty="0" smtClean="0">
              <a:cs typeface="B Zar" pitchFamily="2" charset="-78"/>
            </a:rPr>
            <a:t>2</a:t>
          </a:r>
          <a:r>
            <a:rPr lang="fa-IR" baseline="-25000" dirty="0" smtClean="0">
              <a:cs typeface="B Zar" pitchFamily="2" charset="-78"/>
            </a:rPr>
            <a:t> </a:t>
          </a:r>
          <a:r>
            <a:rPr lang="fa-IR" dirty="0" smtClean="0">
              <a:cs typeface="B Zar" pitchFamily="2" charset="-78"/>
            </a:rPr>
            <a:t> نمایش می‌دهیم.</a:t>
          </a:r>
          <a:endParaRPr lang="en-US" dirty="0">
            <a:cs typeface="B Zar" pitchFamily="2" charset="-78"/>
          </a:endParaRPr>
        </a:p>
      </dgm:t>
    </dgm:pt>
    <dgm:pt modelId="{6BCD9F08-86A1-4892-AA85-0F8017EB6ED4}" type="parTrans" cxnId="{B38CE5E9-3EE6-4B5E-8CCD-84CF7863AF70}">
      <dgm:prSet/>
      <dgm:spPr/>
      <dgm:t>
        <a:bodyPr/>
        <a:lstStyle/>
        <a:p>
          <a:endParaRPr lang="en-US">
            <a:cs typeface="B Zar" pitchFamily="2" charset="-78"/>
          </a:endParaRPr>
        </a:p>
      </dgm:t>
    </dgm:pt>
    <dgm:pt modelId="{8D1D5FD7-D604-442A-B11F-8E3C7F8DE53C}" type="sibTrans" cxnId="{B38CE5E9-3EE6-4B5E-8CCD-84CF7863AF70}">
      <dgm:prSet/>
      <dgm:spPr/>
      <dgm:t>
        <a:bodyPr/>
        <a:lstStyle/>
        <a:p>
          <a:endParaRPr lang="en-US">
            <a:cs typeface="B Zar" pitchFamily="2" charset="-78"/>
          </a:endParaRPr>
        </a:p>
      </dgm:t>
    </dgm:pt>
    <dgm:pt modelId="{FDC57C08-4FB4-4CBB-A48F-4C4248F07EDF}">
      <dgm:prSet/>
      <dgm:spPr/>
      <dgm:t>
        <a:bodyPr/>
        <a:lstStyle/>
        <a:p>
          <a:pPr rtl="1"/>
          <a:r>
            <a:rPr lang="fa-IR" dirty="0" smtClean="0">
              <a:cs typeface="B Zar" pitchFamily="2" charset="-78"/>
            </a:rPr>
            <a:t>با فرض این‌که هر دو تاس سالم ‌اند، برای </a:t>
          </a:r>
          <a:r>
            <a:rPr lang="en-US" dirty="0" smtClean="0">
              <a:cs typeface="B Zar" pitchFamily="2" charset="-78"/>
            </a:rPr>
            <a:t>a</a:t>
          </a:r>
          <a:r>
            <a:rPr lang="en-US" baseline="-25000" dirty="0" smtClean="0">
              <a:cs typeface="B Zar" pitchFamily="2" charset="-78"/>
            </a:rPr>
            <a:t>1</a:t>
          </a:r>
          <a:r>
            <a:rPr lang="fa-IR" baseline="-25000" dirty="0" smtClean="0">
              <a:cs typeface="B Zar" pitchFamily="2" charset="-78"/>
            </a:rPr>
            <a:t>   </a:t>
          </a:r>
          <a:r>
            <a:rPr lang="fa-IR" dirty="0" smtClean="0">
              <a:cs typeface="B Zar" pitchFamily="2" charset="-78"/>
            </a:rPr>
            <a:t>و </a:t>
          </a:r>
          <a:r>
            <a:rPr lang="en-US" dirty="0" smtClean="0">
              <a:cs typeface="B Zar" pitchFamily="2" charset="-78"/>
            </a:rPr>
            <a:t>a</a:t>
          </a:r>
          <a:r>
            <a:rPr lang="en-US" baseline="-25000" dirty="0" smtClean="0">
              <a:cs typeface="B Zar" pitchFamily="2" charset="-78"/>
            </a:rPr>
            <a:t>2</a:t>
          </a:r>
          <a:r>
            <a:rPr lang="fa-IR" baseline="-25000" dirty="0" smtClean="0">
              <a:cs typeface="B Zar" pitchFamily="2" charset="-78"/>
            </a:rPr>
            <a:t> </a:t>
          </a:r>
          <a:r>
            <a:rPr lang="fa-IR" dirty="0" smtClean="0">
              <a:cs typeface="B Zar" pitchFamily="2" charset="-78"/>
            </a:rPr>
            <a:t>توزیع‌ احتمال گسسته‌ای به شرح ذیل خواهیم داشت:</a:t>
          </a:r>
          <a:endParaRPr lang="en-US" dirty="0">
            <a:cs typeface="B Zar" pitchFamily="2" charset="-78"/>
          </a:endParaRPr>
        </a:p>
      </dgm:t>
    </dgm:pt>
    <dgm:pt modelId="{594E1FE5-A6A7-49DA-A069-B99C2B718A34}" type="parTrans" cxnId="{14F71A9A-DDCF-41C5-A77B-71FA3B568BB7}">
      <dgm:prSet/>
      <dgm:spPr/>
      <dgm:t>
        <a:bodyPr/>
        <a:lstStyle/>
        <a:p>
          <a:endParaRPr lang="en-US">
            <a:cs typeface="B Zar" pitchFamily="2" charset="-78"/>
          </a:endParaRPr>
        </a:p>
      </dgm:t>
    </dgm:pt>
    <dgm:pt modelId="{A31D875C-8CD7-4608-9077-275605E0E395}" type="sibTrans" cxnId="{14F71A9A-DDCF-41C5-A77B-71FA3B568BB7}">
      <dgm:prSet/>
      <dgm:spPr/>
      <dgm:t>
        <a:bodyPr/>
        <a:lstStyle/>
        <a:p>
          <a:endParaRPr lang="en-US">
            <a:cs typeface="B Zar" pitchFamily="2" charset="-78"/>
          </a:endParaRPr>
        </a:p>
      </dgm:t>
    </dgm:pt>
    <dgm:pt modelId="{E62ACBCA-356F-444E-BDC1-ED733980844B}">
      <dgm:prSet/>
      <dgm:spPr/>
      <dgm:t>
        <a:bodyPr/>
        <a:lstStyle/>
        <a:p>
          <a:pPr rtl="1"/>
          <a:endParaRPr lang="en-US" dirty="0">
            <a:cs typeface="B Zar" pitchFamily="2" charset="-78"/>
          </a:endParaRPr>
        </a:p>
      </dgm:t>
    </dgm:pt>
    <dgm:pt modelId="{7FC6BF1D-7229-42E2-A948-CEE545E8B639}" type="parTrans" cxnId="{8C25FF15-3233-4DDA-A837-8F45E0AAEF53}">
      <dgm:prSet/>
      <dgm:spPr/>
      <dgm:t>
        <a:bodyPr/>
        <a:lstStyle/>
        <a:p>
          <a:endParaRPr lang="en-US">
            <a:cs typeface="B Zar" pitchFamily="2" charset="-78"/>
          </a:endParaRPr>
        </a:p>
      </dgm:t>
    </dgm:pt>
    <dgm:pt modelId="{DEA470F7-2455-4E71-A617-38AEBB78D4B6}" type="sibTrans" cxnId="{8C25FF15-3233-4DDA-A837-8F45E0AAEF53}">
      <dgm:prSet/>
      <dgm:spPr/>
      <dgm:t>
        <a:bodyPr/>
        <a:lstStyle/>
        <a:p>
          <a:endParaRPr lang="en-US">
            <a:cs typeface="B Zar" pitchFamily="2" charset="-78"/>
          </a:endParaRPr>
        </a:p>
      </dgm:t>
    </dgm:pt>
    <dgm:pt modelId="{7BFB82D1-09EE-48A7-82B3-266A2DA10015}" type="pres">
      <dgm:prSet presAssocID="{B8A6D930-94AA-488A-B85D-17C29EF074BA}" presName="linearFlow" presStyleCnt="0">
        <dgm:presLayoutVars>
          <dgm:dir/>
          <dgm:animLvl val="lvl"/>
          <dgm:resizeHandles val="exact"/>
        </dgm:presLayoutVars>
      </dgm:prSet>
      <dgm:spPr/>
      <dgm:t>
        <a:bodyPr/>
        <a:lstStyle/>
        <a:p>
          <a:endParaRPr lang="en-US"/>
        </a:p>
      </dgm:t>
    </dgm:pt>
    <dgm:pt modelId="{55FCE68B-A947-49E6-9B62-3CBEEF2D8CA3}" type="pres">
      <dgm:prSet presAssocID="{A4551963-F692-4913-ABAF-7B4E559DD011}" presName="composite" presStyleCnt="0"/>
      <dgm:spPr/>
    </dgm:pt>
    <dgm:pt modelId="{C921D7C5-E086-44A3-832D-917D2135D160}" type="pres">
      <dgm:prSet presAssocID="{A4551963-F692-4913-ABAF-7B4E559DD011}" presName="parTx" presStyleLbl="node1" presStyleIdx="0" presStyleCnt="1">
        <dgm:presLayoutVars>
          <dgm:chMax val="0"/>
          <dgm:chPref val="0"/>
          <dgm:bulletEnabled val="1"/>
        </dgm:presLayoutVars>
      </dgm:prSet>
      <dgm:spPr/>
      <dgm:t>
        <a:bodyPr/>
        <a:lstStyle/>
        <a:p>
          <a:endParaRPr lang="en-US"/>
        </a:p>
      </dgm:t>
    </dgm:pt>
    <dgm:pt modelId="{B0F2BD5A-0D0C-42B0-B81A-FB20A60A73A3}" type="pres">
      <dgm:prSet presAssocID="{A4551963-F692-4913-ABAF-7B4E559DD011}" presName="parSh" presStyleLbl="node1" presStyleIdx="0" presStyleCnt="1"/>
      <dgm:spPr/>
      <dgm:t>
        <a:bodyPr/>
        <a:lstStyle/>
        <a:p>
          <a:endParaRPr lang="en-US"/>
        </a:p>
      </dgm:t>
    </dgm:pt>
    <dgm:pt modelId="{C675EDC2-7FFC-45CD-A8B9-048067DC57A2}" type="pres">
      <dgm:prSet presAssocID="{A4551963-F692-4913-ABAF-7B4E559DD011}" presName="desTx" presStyleLbl="fgAcc1" presStyleIdx="0" presStyleCnt="1">
        <dgm:presLayoutVars>
          <dgm:bulletEnabled val="1"/>
        </dgm:presLayoutVars>
      </dgm:prSet>
      <dgm:spPr/>
      <dgm:t>
        <a:bodyPr/>
        <a:lstStyle/>
        <a:p>
          <a:endParaRPr lang="en-US"/>
        </a:p>
      </dgm:t>
    </dgm:pt>
  </dgm:ptLst>
  <dgm:cxnLst>
    <dgm:cxn modelId="{538A7387-C59A-4FB7-B14C-8E679A9B4F97}" type="presOf" srcId="{E62ACBCA-356F-444E-BDC1-ED733980844B}" destId="{C675EDC2-7FFC-45CD-A8B9-048067DC57A2}" srcOrd="0" destOrd="1" presId="urn:microsoft.com/office/officeart/2005/8/layout/process3"/>
    <dgm:cxn modelId="{8C25FF15-3233-4DDA-A837-8F45E0AAEF53}" srcId="{A4551963-F692-4913-ABAF-7B4E559DD011}" destId="{E62ACBCA-356F-444E-BDC1-ED733980844B}" srcOrd="1" destOrd="0" parTransId="{7FC6BF1D-7229-42E2-A948-CEE545E8B639}" sibTransId="{DEA470F7-2455-4E71-A617-38AEBB78D4B6}"/>
    <dgm:cxn modelId="{ACAB8521-9F3C-47AA-96B6-D0F696C1D69E}" type="presOf" srcId="{FDC57C08-4FB4-4CBB-A48F-4C4248F07EDF}" destId="{C675EDC2-7FFC-45CD-A8B9-048067DC57A2}" srcOrd="0" destOrd="0" presId="urn:microsoft.com/office/officeart/2005/8/layout/process3"/>
    <dgm:cxn modelId="{3A05D61A-BFC6-4DDD-BEB0-ED76280BAD1E}" type="presOf" srcId="{A4551963-F692-4913-ABAF-7B4E559DD011}" destId="{B0F2BD5A-0D0C-42B0-B81A-FB20A60A73A3}" srcOrd="1" destOrd="0" presId="urn:microsoft.com/office/officeart/2005/8/layout/process3"/>
    <dgm:cxn modelId="{B5A658DF-9B74-4724-B197-E010476B4EA0}" type="presOf" srcId="{A4551963-F692-4913-ABAF-7B4E559DD011}" destId="{C921D7C5-E086-44A3-832D-917D2135D160}" srcOrd="0" destOrd="0" presId="urn:microsoft.com/office/officeart/2005/8/layout/process3"/>
    <dgm:cxn modelId="{DEEAC463-C914-4A8D-8470-5B39633EA08D}" type="presOf" srcId="{B8A6D930-94AA-488A-B85D-17C29EF074BA}" destId="{7BFB82D1-09EE-48A7-82B3-266A2DA10015}" srcOrd="0" destOrd="0" presId="urn:microsoft.com/office/officeart/2005/8/layout/process3"/>
    <dgm:cxn modelId="{14F71A9A-DDCF-41C5-A77B-71FA3B568BB7}" srcId="{A4551963-F692-4913-ABAF-7B4E559DD011}" destId="{FDC57C08-4FB4-4CBB-A48F-4C4248F07EDF}" srcOrd="0" destOrd="0" parTransId="{594E1FE5-A6A7-49DA-A069-B99C2B718A34}" sibTransId="{A31D875C-8CD7-4608-9077-275605E0E395}"/>
    <dgm:cxn modelId="{B38CE5E9-3EE6-4B5E-8CCD-84CF7863AF70}" srcId="{B8A6D930-94AA-488A-B85D-17C29EF074BA}" destId="{A4551963-F692-4913-ABAF-7B4E559DD011}" srcOrd="0" destOrd="0" parTransId="{6BCD9F08-86A1-4892-AA85-0F8017EB6ED4}" sibTransId="{8D1D5FD7-D604-442A-B11F-8E3C7F8DE53C}"/>
    <dgm:cxn modelId="{47F6B28A-C94A-4359-A3D4-15BA6FBA681F}" type="presParOf" srcId="{7BFB82D1-09EE-48A7-82B3-266A2DA10015}" destId="{55FCE68B-A947-49E6-9B62-3CBEEF2D8CA3}" srcOrd="0" destOrd="0" presId="urn:microsoft.com/office/officeart/2005/8/layout/process3"/>
    <dgm:cxn modelId="{F1002668-3E6E-4676-A8F7-7B1A9133814F}" type="presParOf" srcId="{55FCE68B-A947-49E6-9B62-3CBEEF2D8CA3}" destId="{C921D7C5-E086-44A3-832D-917D2135D160}" srcOrd="0" destOrd="0" presId="urn:microsoft.com/office/officeart/2005/8/layout/process3"/>
    <dgm:cxn modelId="{5CDE76C6-E31D-4A0E-A8FC-943AA1D9C4A3}" type="presParOf" srcId="{55FCE68B-A947-49E6-9B62-3CBEEF2D8CA3}" destId="{B0F2BD5A-0D0C-42B0-B81A-FB20A60A73A3}" srcOrd="1" destOrd="0" presId="urn:microsoft.com/office/officeart/2005/8/layout/process3"/>
    <dgm:cxn modelId="{9254646B-6691-44BF-81E2-05B8685F2BC8}" type="presParOf" srcId="{55FCE68B-A947-49E6-9B62-3CBEEF2D8CA3}" destId="{C675EDC2-7FFC-45CD-A8B9-048067DC57A2}"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0C50F0A-0B33-459F-B4FB-9CD28CD9FD5B}" type="doc">
      <dgm:prSet loTypeId="urn:microsoft.com/office/officeart/2005/8/layout/process3" loCatId="process" qsTypeId="urn:microsoft.com/office/officeart/2005/8/quickstyle/simple1" qsCatId="simple" csTypeId="urn:microsoft.com/office/officeart/2005/8/colors/accent1_1" csCatId="accent1"/>
      <dgm:spPr/>
      <dgm:t>
        <a:bodyPr/>
        <a:lstStyle/>
        <a:p>
          <a:endParaRPr lang="en-US"/>
        </a:p>
      </dgm:t>
    </dgm:pt>
    <dgm:pt modelId="{5A63BD18-4485-4473-AABC-07CF96FF543D}">
      <dgm:prSet/>
      <dgm:spPr/>
      <dgm:t>
        <a:bodyPr/>
        <a:lstStyle/>
        <a:p>
          <a:pPr algn="justLow" rtl="1"/>
          <a:r>
            <a:rPr lang="fa-IR" dirty="0" smtClean="0">
              <a:cs typeface="B Zar" pitchFamily="2" charset="-78"/>
            </a:rPr>
            <a:t>این برنامه‌ریزی خطی را می‌توان این‌گونه تعبیر کرد: ما می‌خواهیم محدودیت </a:t>
          </a:r>
          <a:r>
            <a:rPr lang="en-US" dirty="0" smtClean="0">
              <a:cs typeface="B Zar" pitchFamily="2" charset="-78"/>
            </a:rPr>
            <a:t>a</a:t>
          </a:r>
          <a:r>
            <a:rPr lang="en-US" baseline="-25000" dirty="0" smtClean="0">
              <a:cs typeface="B Zar" pitchFamily="2" charset="-78"/>
            </a:rPr>
            <a:t>1</a:t>
          </a:r>
          <a:r>
            <a:rPr lang="en-US" dirty="0" smtClean="0">
              <a:cs typeface="B Zar" pitchFamily="2" charset="-78"/>
            </a:rPr>
            <a:t>x + a</a:t>
          </a:r>
          <a:r>
            <a:rPr lang="en-US" baseline="-25000" dirty="0" smtClean="0">
              <a:cs typeface="B Zar" pitchFamily="2" charset="-78"/>
            </a:rPr>
            <a:t>2</a:t>
          </a:r>
          <a:r>
            <a:rPr lang="en-US" dirty="0" smtClean="0">
              <a:cs typeface="B Zar" pitchFamily="2" charset="-78"/>
            </a:rPr>
            <a:t>y &gt;= 3</a:t>
          </a:r>
          <a:r>
            <a:rPr lang="fa-IR" dirty="0" smtClean="0">
              <a:cs typeface="B Zar" pitchFamily="2" charset="-78"/>
            </a:rPr>
            <a:t> برای تمامی مقادیر ممکن </a:t>
          </a:r>
          <a:r>
            <a:rPr lang="en-US" dirty="0" smtClean="0">
              <a:cs typeface="B Zar" pitchFamily="2" charset="-78"/>
            </a:rPr>
            <a:t>a</a:t>
          </a:r>
          <a:r>
            <a:rPr lang="en-US" baseline="-25000" dirty="0" smtClean="0">
              <a:cs typeface="B Zar" pitchFamily="2" charset="-78"/>
            </a:rPr>
            <a:t>1</a:t>
          </a:r>
          <a:r>
            <a:rPr lang="fa-IR" baseline="-25000" dirty="0" smtClean="0">
              <a:cs typeface="B Zar" pitchFamily="2" charset="-78"/>
            </a:rPr>
            <a:t>   </a:t>
          </a:r>
          <a:r>
            <a:rPr lang="fa-IR" dirty="0" smtClean="0">
              <a:cs typeface="B Zar" pitchFamily="2" charset="-78"/>
            </a:rPr>
            <a:t>و </a:t>
          </a:r>
          <a:r>
            <a:rPr lang="en-US" dirty="0" smtClean="0">
              <a:cs typeface="B Zar" pitchFamily="2" charset="-78"/>
            </a:rPr>
            <a:t>a</a:t>
          </a:r>
          <a:r>
            <a:rPr lang="en-US" baseline="-25000" dirty="0" smtClean="0">
              <a:cs typeface="B Zar" pitchFamily="2" charset="-78"/>
            </a:rPr>
            <a:t>2</a:t>
          </a:r>
          <a:r>
            <a:rPr lang="fa-IR" baseline="-25000" dirty="0" smtClean="0">
              <a:cs typeface="B Zar" pitchFamily="2" charset="-78"/>
            </a:rPr>
            <a:t> </a:t>
          </a:r>
          <a:r>
            <a:rPr lang="fa-IR" dirty="0" smtClean="0">
              <a:cs typeface="B Zar" pitchFamily="2" charset="-78"/>
            </a:rPr>
            <a:t> برقرار باشد. بدین‌ترتیب برنامه‌ریزی خطی قطعی‌ای با دو متغیر و 36محدودیت خواهیم داشت:</a:t>
          </a:r>
          <a:endParaRPr lang="en-US" dirty="0">
            <a:cs typeface="B Zar" pitchFamily="2" charset="-78"/>
          </a:endParaRPr>
        </a:p>
      </dgm:t>
    </dgm:pt>
    <dgm:pt modelId="{BC5E93F2-3D0F-4295-922E-CF5FDF287C37}" type="parTrans" cxnId="{0FCCD59B-935C-4325-BF7C-A84A4B64ED53}">
      <dgm:prSet/>
      <dgm:spPr/>
      <dgm:t>
        <a:bodyPr/>
        <a:lstStyle/>
        <a:p>
          <a:pPr algn="justLow"/>
          <a:endParaRPr lang="en-US">
            <a:cs typeface="B Zar" pitchFamily="2" charset="-78"/>
          </a:endParaRPr>
        </a:p>
      </dgm:t>
    </dgm:pt>
    <dgm:pt modelId="{247841C2-4569-4665-964B-64CCC761037B}" type="sibTrans" cxnId="{0FCCD59B-935C-4325-BF7C-A84A4B64ED53}">
      <dgm:prSet/>
      <dgm:spPr/>
      <dgm:t>
        <a:bodyPr/>
        <a:lstStyle/>
        <a:p>
          <a:pPr algn="justLow"/>
          <a:endParaRPr lang="en-US">
            <a:cs typeface="B Zar" pitchFamily="2" charset="-78"/>
          </a:endParaRPr>
        </a:p>
      </dgm:t>
    </dgm:pt>
    <dgm:pt modelId="{52989CA6-91AB-423F-B3C7-B50A2114527E}" type="pres">
      <dgm:prSet presAssocID="{E0C50F0A-0B33-459F-B4FB-9CD28CD9FD5B}" presName="linearFlow" presStyleCnt="0">
        <dgm:presLayoutVars>
          <dgm:dir/>
          <dgm:animLvl val="lvl"/>
          <dgm:resizeHandles val="exact"/>
        </dgm:presLayoutVars>
      </dgm:prSet>
      <dgm:spPr/>
      <dgm:t>
        <a:bodyPr/>
        <a:lstStyle/>
        <a:p>
          <a:endParaRPr lang="en-US"/>
        </a:p>
      </dgm:t>
    </dgm:pt>
    <dgm:pt modelId="{C461D279-6505-4756-A9F3-EE80D64E6367}" type="pres">
      <dgm:prSet presAssocID="{5A63BD18-4485-4473-AABC-07CF96FF543D}" presName="composite" presStyleCnt="0"/>
      <dgm:spPr/>
    </dgm:pt>
    <dgm:pt modelId="{E23FE23C-D365-4A4B-B3D4-8F0500E84A5F}" type="pres">
      <dgm:prSet presAssocID="{5A63BD18-4485-4473-AABC-07CF96FF543D}" presName="parTx" presStyleLbl="node1" presStyleIdx="0" presStyleCnt="1">
        <dgm:presLayoutVars>
          <dgm:chMax val="0"/>
          <dgm:chPref val="0"/>
          <dgm:bulletEnabled val="1"/>
        </dgm:presLayoutVars>
      </dgm:prSet>
      <dgm:spPr/>
      <dgm:t>
        <a:bodyPr/>
        <a:lstStyle/>
        <a:p>
          <a:endParaRPr lang="en-US"/>
        </a:p>
      </dgm:t>
    </dgm:pt>
    <dgm:pt modelId="{D0A01F8D-4B85-4348-84E0-31E22B61AC26}" type="pres">
      <dgm:prSet presAssocID="{5A63BD18-4485-4473-AABC-07CF96FF543D}" presName="parSh" presStyleLbl="node1" presStyleIdx="0" presStyleCnt="1"/>
      <dgm:spPr/>
      <dgm:t>
        <a:bodyPr/>
        <a:lstStyle/>
        <a:p>
          <a:endParaRPr lang="en-US"/>
        </a:p>
      </dgm:t>
    </dgm:pt>
    <dgm:pt modelId="{EE6E8C52-80E3-4762-990B-CA3AB3A153C0}" type="pres">
      <dgm:prSet presAssocID="{5A63BD18-4485-4473-AABC-07CF96FF543D}" presName="desTx" presStyleLbl="fgAcc1" presStyleIdx="0" presStyleCnt="1">
        <dgm:presLayoutVars>
          <dgm:bulletEnabled val="1"/>
        </dgm:presLayoutVars>
      </dgm:prSet>
      <dgm:spPr/>
    </dgm:pt>
  </dgm:ptLst>
  <dgm:cxnLst>
    <dgm:cxn modelId="{0FCCD59B-935C-4325-BF7C-A84A4B64ED53}" srcId="{E0C50F0A-0B33-459F-B4FB-9CD28CD9FD5B}" destId="{5A63BD18-4485-4473-AABC-07CF96FF543D}" srcOrd="0" destOrd="0" parTransId="{BC5E93F2-3D0F-4295-922E-CF5FDF287C37}" sibTransId="{247841C2-4569-4665-964B-64CCC761037B}"/>
    <dgm:cxn modelId="{F10C9137-30E1-4C12-9100-6EA0006F71B7}" type="presOf" srcId="{E0C50F0A-0B33-459F-B4FB-9CD28CD9FD5B}" destId="{52989CA6-91AB-423F-B3C7-B50A2114527E}" srcOrd="0" destOrd="0" presId="urn:microsoft.com/office/officeart/2005/8/layout/process3"/>
    <dgm:cxn modelId="{1E862EFB-9BF1-4456-B945-519CD3EDCFDB}" type="presOf" srcId="{5A63BD18-4485-4473-AABC-07CF96FF543D}" destId="{E23FE23C-D365-4A4B-B3D4-8F0500E84A5F}" srcOrd="0" destOrd="0" presId="urn:microsoft.com/office/officeart/2005/8/layout/process3"/>
    <dgm:cxn modelId="{B8B2C0BC-F375-4245-8472-2A7F0AAEBFFE}" type="presOf" srcId="{5A63BD18-4485-4473-AABC-07CF96FF543D}" destId="{D0A01F8D-4B85-4348-84E0-31E22B61AC26}" srcOrd="1" destOrd="0" presId="urn:microsoft.com/office/officeart/2005/8/layout/process3"/>
    <dgm:cxn modelId="{88DB646B-AE99-49AB-AD84-C67F058FC5A7}" type="presParOf" srcId="{52989CA6-91AB-423F-B3C7-B50A2114527E}" destId="{C461D279-6505-4756-A9F3-EE80D64E6367}" srcOrd="0" destOrd="0" presId="urn:microsoft.com/office/officeart/2005/8/layout/process3"/>
    <dgm:cxn modelId="{03F98B47-A0FF-484A-AEC9-B3087B964C19}" type="presParOf" srcId="{C461D279-6505-4756-A9F3-EE80D64E6367}" destId="{E23FE23C-D365-4A4B-B3D4-8F0500E84A5F}" srcOrd="0" destOrd="0" presId="urn:microsoft.com/office/officeart/2005/8/layout/process3"/>
    <dgm:cxn modelId="{A1AC6256-3061-4C0D-AC3B-F15CCB3AD1A8}" type="presParOf" srcId="{C461D279-6505-4756-A9F3-EE80D64E6367}" destId="{D0A01F8D-4B85-4348-84E0-31E22B61AC26}" srcOrd="1" destOrd="0" presId="urn:microsoft.com/office/officeart/2005/8/layout/process3"/>
    <dgm:cxn modelId="{EF4EB70B-DE5F-481C-9080-9C86394892B4}" type="presParOf" srcId="{C461D279-6505-4756-A9F3-EE80D64E6367}" destId="{EE6E8C52-80E3-4762-990B-CA3AB3A153C0}"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04A7867-7898-4D1F-BDA1-3541C543E069}" type="doc">
      <dgm:prSet loTypeId="urn:microsoft.com/office/officeart/2005/8/layout/process3" loCatId="process" qsTypeId="urn:microsoft.com/office/officeart/2005/8/quickstyle/simple1" qsCatId="simple" csTypeId="urn:microsoft.com/office/officeart/2005/8/colors/accent2_1" csCatId="accent2"/>
      <dgm:spPr/>
      <dgm:t>
        <a:bodyPr/>
        <a:lstStyle/>
        <a:p>
          <a:endParaRPr lang="en-US"/>
        </a:p>
      </dgm:t>
    </dgm:pt>
    <dgm:pt modelId="{5F02A855-3323-4F9B-BC60-C9D90DF20B1D}">
      <dgm:prSet/>
      <dgm:spPr/>
      <dgm:t>
        <a:bodyPr/>
        <a:lstStyle/>
        <a:p>
          <a:pPr algn="justLow" rtl="1"/>
          <a:r>
            <a:rPr lang="fa-IR" dirty="0" smtClean="0">
              <a:cs typeface="B Zar" pitchFamily="2" charset="-78"/>
            </a:rPr>
            <a:t>حال اگر به جای این‌که اصرار داشته باشیم که محدودیت یادشده برای برای تمامی مقادیر </a:t>
          </a:r>
          <a:r>
            <a:rPr lang="en-US" dirty="0" smtClean="0">
              <a:cs typeface="B Zar" pitchFamily="2" charset="-78"/>
            </a:rPr>
            <a:t>a</a:t>
          </a:r>
          <a:r>
            <a:rPr lang="en-US" baseline="-25000" dirty="0" smtClean="0">
              <a:cs typeface="B Zar" pitchFamily="2" charset="-78"/>
            </a:rPr>
            <a:t>1</a:t>
          </a:r>
          <a:r>
            <a:rPr lang="fa-IR" baseline="-25000" dirty="0" smtClean="0">
              <a:cs typeface="B Zar" pitchFamily="2" charset="-78"/>
            </a:rPr>
            <a:t>   </a:t>
          </a:r>
          <a:r>
            <a:rPr lang="fa-IR" dirty="0" smtClean="0">
              <a:cs typeface="B Zar" pitchFamily="2" charset="-78"/>
            </a:rPr>
            <a:t>و </a:t>
          </a:r>
          <a:r>
            <a:rPr lang="en-US" dirty="0" smtClean="0">
              <a:cs typeface="B Zar" pitchFamily="2" charset="-78"/>
            </a:rPr>
            <a:t>a</a:t>
          </a:r>
          <a:r>
            <a:rPr lang="en-US" baseline="-25000" dirty="0" smtClean="0">
              <a:cs typeface="B Zar" pitchFamily="2" charset="-78"/>
            </a:rPr>
            <a:t>2</a:t>
          </a:r>
          <a:r>
            <a:rPr lang="fa-IR" baseline="-25000" dirty="0" smtClean="0">
              <a:cs typeface="B Zar" pitchFamily="2" charset="-78"/>
            </a:rPr>
            <a:t> </a:t>
          </a:r>
          <a:r>
            <a:rPr lang="fa-IR" dirty="0" smtClean="0">
              <a:cs typeface="B Zar" pitchFamily="2" charset="-78"/>
            </a:rPr>
            <a:t> برقرار باشد، برای سطح اطمینان معینی مانند مثلاً 95 درصد برقرار باشد، خواهیم داشت:</a:t>
          </a:r>
          <a:endParaRPr lang="en-US" dirty="0">
            <a:cs typeface="B Zar" pitchFamily="2" charset="-78"/>
          </a:endParaRPr>
        </a:p>
      </dgm:t>
    </dgm:pt>
    <dgm:pt modelId="{38112C3A-CF42-4416-B80B-0EDB70BA1B27}" type="parTrans" cxnId="{6E8B92A1-2EC0-45EB-A657-9E10F65A1A28}">
      <dgm:prSet/>
      <dgm:spPr/>
      <dgm:t>
        <a:bodyPr/>
        <a:lstStyle/>
        <a:p>
          <a:pPr algn="justLow"/>
          <a:endParaRPr lang="en-US">
            <a:cs typeface="B Zar" pitchFamily="2" charset="-78"/>
          </a:endParaRPr>
        </a:p>
      </dgm:t>
    </dgm:pt>
    <dgm:pt modelId="{388AF1BF-73DC-4B15-AB7B-A1A00B22A225}" type="sibTrans" cxnId="{6E8B92A1-2EC0-45EB-A657-9E10F65A1A28}">
      <dgm:prSet/>
      <dgm:spPr/>
      <dgm:t>
        <a:bodyPr/>
        <a:lstStyle/>
        <a:p>
          <a:pPr algn="justLow"/>
          <a:endParaRPr lang="en-US">
            <a:cs typeface="B Zar" pitchFamily="2" charset="-78"/>
          </a:endParaRPr>
        </a:p>
      </dgm:t>
    </dgm:pt>
    <dgm:pt modelId="{8FBB623E-F0F3-476A-94EE-BE243748F321}" type="pres">
      <dgm:prSet presAssocID="{204A7867-7898-4D1F-BDA1-3541C543E069}" presName="linearFlow" presStyleCnt="0">
        <dgm:presLayoutVars>
          <dgm:dir/>
          <dgm:animLvl val="lvl"/>
          <dgm:resizeHandles val="exact"/>
        </dgm:presLayoutVars>
      </dgm:prSet>
      <dgm:spPr/>
      <dgm:t>
        <a:bodyPr/>
        <a:lstStyle/>
        <a:p>
          <a:endParaRPr lang="en-US"/>
        </a:p>
      </dgm:t>
    </dgm:pt>
    <dgm:pt modelId="{1A02A941-198A-46D8-9FE3-3BEA215016F8}" type="pres">
      <dgm:prSet presAssocID="{5F02A855-3323-4F9B-BC60-C9D90DF20B1D}" presName="composite" presStyleCnt="0"/>
      <dgm:spPr/>
    </dgm:pt>
    <dgm:pt modelId="{A81B723D-0767-49FA-BBC8-25520B0818FA}" type="pres">
      <dgm:prSet presAssocID="{5F02A855-3323-4F9B-BC60-C9D90DF20B1D}" presName="parTx" presStyleLbl="node1" presStyleIdx="0" presStyleCnt="1">
        <dgm:presLayoutVars>
          <dgm:chMax val="0"/>
          <dgm:chPref val="0"/>
          <dgm:bulletEnabled val="1"/>
        </dgm:presLayoutVars>
      </dgm:prSet>
      <dgm:spPr/>
      <dgm:t>
        <a:bodyPr/>
        <a:lstStyle/>
        <a:p>
          <a:endParaRPr lang="en-US"/>
        </a:p>
      </dgm:t>
    </dgm:pt>
    <dgm:pt modelId="{D897DE48-109D-43BB-89B8-1DDF432C6631}" type="pres">
      <dgm:prSet presAssocID="{5F02A855-3323-4F9B-BC60-C9D90DF20B1D}" presName="parSh" presStyleLbl="node1" presStyleIdx="0" presStyleCnt="1"/>
      <dgm:spPr/>
      <dgm:t>
        <a:bodyPr/>
        <a:lstStyle/>
        <a:p>
          <a:endParaRPr lang="en-US"/>
        </a:p>
      </dgm:t>
    </dgm:pt>
    <dgm:pt modelId="{31FB41F4-34AA-441D-902E-F11AAB01CDDC}" type="pres">
      <dgm:prSet presAssocID="{5F02A855-3323-4F9B-BC60-C9D90DF20B1D}" presName="desTx" presStyleLbl="fgAcc1" presStyleIdx="0" presStyleCnt="1">
        <dgm:presLayoutVars>
          <dgm:bulletEnabled val="1"/>
        </dgm:presLayoutVars>
      </dgm:prSet>
      <dgm:spPr/>
    </dgm:pt>
  </dgm:ptLst>
  <dgm:cxnLst>
    <dgm:cxn modelId="{B68B19CB-09D8-4E9B-9329-F270DEC5F587}" type="presOf" srcId="{5F02A855-3323-4F9B-BC60-C9D90DF20B1D}" destId="{D897DE48-109D-43BB-89B8-1DDF432C6631}" srcOrd="1" destOrd="0" presId="urn:microsoft.com/office/officeart/2005/8/layout/process3"/>
    <dgm:cxn modelId="{42AAB82A-24AC-47A6-8491-2C95EB459DD5}" type="presOf" srcId="{204A7867-7898-4D1F-BDA1-3541C543E069}" destId="{8FBB623E-F0F3-476A-94EE-BE243748F321}" srcOrd="0" destOrd="0" presId="urn:microsoft.com/office/officeart/2005/8/layout/process3"/>
    <dgm:cxn modelId="{BC7BF239-B300-44FE-B0E9-AFAA372857E7}" type="presOf" srcId="{5F02A855-3323-4F9B-BC60-C9D90DF20B1D}" destId="{A81B723D-0767-49FA-BBC8-25520B0818FA}" srcOrd="0" destOrd="0" presId="urn:microsoft.com/office/officeart/2005/8/layout/process3"/>
    <dgm:cxn modelId="{6E8B92A1-2EC0-45EB-A657-9E10F65A1A28}" srcId="{204A7867-7898-4D1F-BDA1-3541C543E069}" destId="{5F02A855-3323-4F9B-BC60-C9D90DF20B1D}" srcOrd="0" destOrd="0" parTransId="{38112C3A-CF42-4416-B80B-0EDB70BA1B27}" sibTransId="{388AF1BF-73DC-4B15-AB7B-A1A00B22A225}"/>
    <dgm:cxn modelId="{86603E32-1224-4216-AA94-8E1AF3D9D95C}" type="presParOf" srcId="{8FBB623E-F0F3-476A-94EE-BE243748F321}" destId="{1A02A941-198A-46D8-9FE3-3BEA215016F8}" srcOrd="0" destOrd="0" presId="urn:microsoft.com/office/officeart/2005/8/layout/process3"/>
    <dgm:cxn modelId="{E58A4F73-7BDB-445D-9D41-5EEBDC726307}" type="presParOf" srcId="{1A02A941-198A-46D8-9FE3-3BEA215016F8}" destId="{A81B723D-0767-49FA-BBC8-25520B0818FA}" srcOrd="0" destOrd="0" presId="urn:microsoft.com/office/officeart/2005/8/layout/process3"/>
    <dgm:cxn modelId="{2910125D-D9CD-4309-B275-34B06AF7C891}" type="presParOf" srcId="{1A02A941-198A-46D8-9FE3-3BEA215016F8}" destId="{D897DE48-109D-43BB-89B8-1DDF432C6631}" srcOrd="1" destOrd="0" presId="urn:microsoft.com/office/officeart/2005/8/layout/process3"/>
    <dgm:cxn modelId="{668C08DA-4089-4D34-9C12-588B74B730D0}" type="presParOf" srcId="{1A02A941-198A-46D8-9FE3-3BEA215016F8}" destId="{31FB41F4-34AA-441D-902E-F11AAB01CDDC}"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DB2FD68-05F7-4BFF-A0B2-84B024847645}" type="doc">
      <dgm:prSet loTypeId="urn:microsoft.com/office/officeart/2005/8/layout/vList2" loCatId="list" qsTypeId="urn:microsoft.com/office/officeart/2005/8/quickstyle/simple5" qsCatId="simple" csTypeId="urn:microsoft.com/office/officeart/2005/8/colors/accent1_1" csCatId="accent1" phldr="1"/>
      <dgm:spPr/>
      <dgm:t>
        <a:bodyPr/>
        <a:lstStyle/>
        <a:p>
          <a:endParaRPr lang="en-US"/>
        </a:p>
      </dgm:t>
    </dgm:pt>
    <dgm:pt modelId="{3112D85D-93D3-44B3-94F9-926BF9EC9694}">
      <dgm:prSet custT="1"/>
      <dgm:spPr/>
      <dgm:t>
        <a:bodyPr/>
        <a:lstStyle/>
        <a:p>
          <a:pPr algn="ctr" rtl="1"/>
          <a:r>
            <a:rPr lang="fa-IR" sz="2400" smtClean="0">
              <a:cs typeface="B Zar" pitchFamily="2" charset="-78"/>
            </a:rPr>
            <a:t>متغیرهای پیشبینانه (</a:t>
          </a:r>
          <a:r>
            <a:rPr lang="en-US" sz="2400" smtClean="0">
              <a:cs typeface="B Zar" pitchFamily="2" charset="-78"/>
            </a:rPr>
            <a:t>anticipative variables</a:t>
          </a:r>
          <a:r>
            <a:rPr lang="fa-IR" sz="2400" smtClean="0">
              <a:cs typeface="B Zar" pitchFamily="2" charset="-78"/>
            </a:rPr>
            <a:t>)</a:t>
          </a:r>
          <a:endParaRPr lang="en-US" sz="2400">
            <a:cs typeface="B Zar" pitchFamily="2" charset="-78"/>
          </a:endParaRPr>
        </a:p>
      </dgm:t>
    </dgm:pt>
    <dgm:pt modelId="{EE9D2353-FAE6-4F4C-B39B-B25FD6E5FB24}" type="parTrans" cxnId="{D3ED5EE3-E86C-49CE-8CF3-5EEAD62F204E}">
      <dgm:prSet/>
      <dgm:spPr/>
      <dgm:t>
        <a:bodyPr/>
        <a:lstStyle/>
        <a:p>
          <a:endParaRPr lang="en-US">
            <a:cs typeface="B Zar" pitchFamily="2" charset="-78"/>
          </a:endParaRPr>
        </a:p>
      </dgm:t>
    </dgm:pt>
    <dgm:pt modelId="{DCE74A18-E972-44F6-93F1-5627846702FD}" type="sibTrans" cxnId="{D3ED5EE3-E86C-49CE-8CF3-5EEAD62F204E}">
      <dgm:prSet/>
      <dgm:spPr/>
      <dgm:t>
        <a:bodyPr/>
        <a:lstStyle/>
        <a:p>
          <a:endParaRPr lang="en-US">
            <a:cs typeface="B Zar" pitchFamily="2" charset="-78"/>
          </a:endParaRPr>
        </a:p>
      </dgm:t>
    </dgm:pt>
    <dgm:pt modelId="{91CE9306-E150-467B-9E61-942DC96E8D1F}">
      <dgm:prSet/>
      <dgm:spPr/>
      <dgm:t>
        <a:bodyPr/>
        <a:lstStyle/>
        <a:p>
          <a:pPr algn="justLow" rtl="1"/>
          <a:r>
            <a:rPr lang="fa-IR" dirty="0" smtClean="0">
              <a:cs typeface="B Zar" pitchFamily="2" charset="-78"/>
            </a:rPr>
            <a:t>به تصمیم‌هایی مربوط می‌شوند که باید این‌جا و اکنون (</a:t>
          </a:r>
          <a:r>
            <a:rPr lang="en-US" dirty="0" smtClean="0">
              <a:cs typeface="B Zar" pitchFamily="2" charset="-78"/>
            </a:rPr>
            <a:t>here and now</a:t>
          </a:r>
          <a:r>
            <a:rPr lang="fa-IR" dirty="0" smtClean="0">
              <a:cs typeface="B Zar" pitchFamily="2" charset="-78"/>
            </a:rPr>
            <a:t>) اخذ شوند؛ تصمیماتی که به مشاهدات آتی یا به‌عبارتی به تحقق پارامترهای تصادفی بستگی ندارند. به بیان دیگر این متغیرها، تصمیماتی را شامل می‌شوند که باید قبل از رفع عدم‌اطمینان اخذ شوند. تمامی برنامه‌های تصادفی شامل متغیرهای پیشبینانه اند. </a:t>
          </a:r>
          <a:endParaRPr lang="en-US" dirty="0">
            <a:cs typeface="B Zar" pitchFamily="2" charset="-78"/>
          </a:endParaRPr>
        </a:p>
      </dgm:t>
    </dgm:pt>
    <dgm:pt modelId="{4673F1A5-A00A-47D6-94CD-D2EEFD551F9C}" type="parTrans" cxnId="{319B820F-D478-4F25-8E99-2147F9CFB92F}">
      <dgm:prSet/>
      <dgm:spPr/>
      <dgm:t>
        <a:bodyPr/>
        <a:lstStyle/>
        <a:p>
          <a:endParaRPr lang="en-US">
            <a:cs typeface="B Zar" pitchFamily="2" charset="-78"/>
          </a:endParaRPr>
        </a:p>
      </dgm:t>
    </dgm:pt>
    <dgm:pt modelId="{6FBCB3CA-9EB4-4D36-955C-0524B53BBF62}" type="sibTrans" cxnId="{319B820F-D478-4F25-8E99-2147F9CFB92F}">
      <dgm:prSet/>
      <dgm:spPr/>
      <dgm:t>
        <a:bodyPr/>
        <a:lstStyle/>
        <a:p>
          <a:endParaRPr lang="en-US">
            <a:cs typeface="B Zar" pitchFamily="2" charset="-78"/>
          </a:endParaRPr>
        </a:p>
      </dgm:t>
    </dgm:pt>
    <dgm:pt modelId="{5DBC2007-BEF1-4F3E-867D-447C06D7275B}">
      <dgm:prSet custT="1"/>
      <dgm:spPr/>
      <dgm:t>
        <a:bodyPr/>
        <a:lstStyle/>
        <a:p>
          <a:pPr algn="ctr" rtl="1"/>
          <a:r>
            <a:rPr lang="fa-IR" sz="2400" smtClean="0">
              <a:cs typeface="B Zar" pitchFamily="2" charset="-78"/>
            </a:rPr>
            <a:t>متغیرهای انطباقی (</a:t>
          </a:r>
          <a:r>
            <a:rPr lang="en-US" sz="2400" smtClean="0">
              <a:cs typeface="B Zar" pitchFamily="2" charset="-78"/>
            </a:rPr>
            <a:t>adoptive variables</a:t>
          </a:r>
          <a:r>
            <a:rPr lang="fa-IR" sz="2400" smtClean="0">
              <a:cs typeface="B Zar" pitchFamily="2" charset="-78"/>
            </a:rPr>
            <a:t>)</a:t>
          </a:r>
          <a:endParaRPr lang="en-US" sz="2400">
            <a:cs typeface="B Zar" pitchFamily="2" charset="-78"/>
          </a:endParaRPr>
        </a:p>
      </dgm:t>
    </dgm:pt>
    <dgm:pt modelId="{6D5739C1-B2A8-4FB2-ACE6-0A13DF55762D}" type="parTrans" cxnId="{28C663B5-0BD3-4594-91E1-32B037FC589B}">
      <dgm:prSet/>
      <dgm:spPr/>
      <dgm:t>
        <a:bodyPr/>
        <a:lstStyle/>
        <a:p>
          <a:endParaRPr lang="en-US">
            <a:cs typeface="B Zar" pitchFamily="2" charset="-78"/>
          </a:endParaRPr>
        </a:p>
      </dgm:t>
    </dgm:pt>
    <dgm:pt modelId="{2DE09D1D-664F-4D98-AE59-BD7651EB1498}" type="sibTrans" cxnId="{28C663B5-0BD3-4594-91E1-32B037FC589B}">
      <dgm:prSet/>
      <dgm:spPr/>
      <dgm:t>
        <a:bodyPr/>
        <a:lstStyle/>
        <a:p>
          <a:endParaRPr lang="en-US">
            <a:cs typeface="B Zar" pitchFamily="2" charset="-78"/>
          </a:endParaRPr>
        </a:p>
      </dgm:t>
    </dgm:pt>
    <dgm:pt modelId="{D0DF0900-B34C-4DF3-A98C-9275E65D7952}">
      <dgm:prSet/>
      <dgm:spPr/>
      <dgm:t>
        <a:bodyPr/>
        <a:lstStyle/>
        <a:p>
          <a:pPr algn="justLow" rtl="1"/>
          <a:r>
            <a:rPr lang="fa-IR" dirty="0" smtClean="0">
              <a:cs typeface="B Zar" pitchFamily="2" charset="-78"/>
            </a:rPr>
            <a:t>به تصمیم‌های صبر کن و نظاره کن (</a:t>
          </a:r>
          <a:r>
            <a:rPr lang="en-US" dirty="0" smtClean="0">
              <a:cs typeface="B Zar" pitchFamily="2" charset="-78"/>
            </a:rPr>
            <a:t>wait and see</a:t>
          </a:r>
          <a:r>
            <a:rPr lang="fa-IR" dirty="0" smtClean="0">
              <a:cs typeface="B Zar" pitchFamily="2" charset="-78"/>
            </a:rPr>
            <a:t>) مربوط می‌شوند؛ تصمیماتی که بعد از تحقق قسمتی (یا گاهی اوقات کل) پارامترهای تصادفی اخذ می‌شوند. به بیان دیگر این متغیرها، تصمیماتی را شامل می‌شوند که باید بعد از رفع عدم‌اطمینان اخذ شوند.</a:t>
          </a:r>
          <a:endParaRPr lang="en-US" dirty="0">
            <a:cs typeface="B Zar" pitchFamily="2" charset="-78"/>
          </a:endParaRPr>
        </a:p>
      </dgm:t>
    </dgm:pt>
    <dgm:pt modelId="{5F9D6B82-7011-45BE-8D5D-903989EF5399}" type="parTrans" cxnId="{19FED0CE-7B5E-4EAC-B69C-FA455FEE8251}">
      <dgm:prSet/>
      <dgm:spPr/>
      <dgm:t>
        <a:bodyPr/>
        <a:lstStyle/>
        <a:p>
          <a:endParaRPr lang="en-US">
            <a:cs typeface="B Zar" pitchFamily="2" charset="-78"/>
          </a:endParaRPr>
        </a:p>
      </dgm:t>
    </dgm:pt>
    <dgm:pt modelId="{3506E071-CD79-454B-B863-5035701693D6}" type="sibTrans" cxnId="{19FED0CE-7B5E-4EAC-B69C-FA455FEE8251}">
      <dgm:prSet/>
      <dgm:spPr/>
      <dgm:t>
        <a:bodyPr/>
        <a:lstStyle/>
        <a:p>
          <a:endParaRPr lang="en-US">
            <a:cs typeface="B Zar" pitchFamily="2" charset="-78"/>
          </a:endParaRPr>
        </a:p>
      </dgm:t>
    </dgm:pt>
    <dgm:pt modelId="{D57424AB-3AC0-4B50-97BC-E8F7BA41BCD9}" type="pres">
      <dgm:prSet presAssocID="{CDB2FD68-05F7-4BFF-A0B2-84B024847645}" presName="linear" presStyleCnt="0">
        <dgm:presLayoutVars>
          <dgm:animLvl val="lvl"/>
          <dgm:resizeHandles val="exact"/>
        </dgm:presLayoutVars>
      </dgm:prSet>
      <dgm:spPr/>
      <dgm:t>
        <a:bodyPr/>
        <a:lstStyle/>
        <a:p>
          <a:endParaRPr lang="en-US"/>
        </a:p>
      </dgm:t>
    </dgm:pt>
    <dgm:pt modelId="{9E117722-AB3B-494F-83C9-E6840BE536AB}" type="pres">
      <dgm:prSet presAssocID="{3112D85D-93D3-44B3-94F9-926BF9EC9694}" presName="parentText" presStyleLbl="node1" presStyleIdx="0" presStyleCnt="2">
        <dgm:presLayoutVars>
          <dgm:chMax val="0"/>
          <dgm:bulletEnabled val="1"/>
        </dgm:presLayoutVars>
      </dgm:prSet>
      <dgm:spPr/>
      <dgm:t>
        <a:bodyPr/>
        <a:lstStyle/>
        <a:p>
          <a:endParaRPr lang="en-US"/>
        </a:p>
      </dgm:t>
    </dgm:pt>
    <dgm:pt modelId="{CDC8A9F4-25E7-4D80-869D-407417AB5559}" type="pres">
      <dgm:prSet presAssocID="{3112D85D-93D3-44B3-94F9-926BF9EC9694}" presName="childText" presStyleLbl="revTx" presStyleIdx="0" presStyleCnt="2">
        <dgm:presLayoutVars>
          <dgm:bulletEnabled val="1"/>
        </dgm:presLayoutVars>
      </dgm:prSet>
      <dgm:spPr/>
      <dgm:t>
        <a:bodyPr/>
        <a:lstStyle/>
        <a:p>
          <a:endParaRPr lang="en-US"/>
        </a:p>
      </dgm:t>
    </dgm:pt>
    <dgm:pt modelId="{FDE94265-D30B-4AC8-BDDB-55B86991BA50}" type="pres">
      <dgm:prSet presAssocID="{5DBC2007-BEF1-4F3E-867D-447C06D7275B}" presName="parentText" presStyleLbl="node1" presStyleIdx="1" presStyleCnt="2">
        <dgm:presLayoutVars>
          <dgm:chMax val="0"/>
          <dgm:bulletEnabled val="1"/>
        </dgm:presLayoutVars>
      </dgm:prSet>
      <dgm:spPr/>
      <dgm:t>
        <a:bodyPr/>
        <a:lstStyle/>
        <a:p>
          <a:endParaRPr lang="en-US"/>
        </a:p>
      </dgm:t>
    </dgm:pt>
    <dgm:pt modelId="{B241F39D-E93E-40E0-89ED-20980F64DB54}" type="pres">
      <dgm:prSet presAssocID="{5DBC2007-BEF1-4F3E-867D-447C06D7275B}" presName="childText" presStyleLbl="revTx" presStyleIdx="1" presStyleCnt="2">
        <dgm:presLayoutVars>
          <dgm:bulletEnabled val="1"/>
        </dgm:presLayoutVars>
      </dgm:prSet>
      <dgm:spPr/>
      <dgm:t>
        <a:bodyPr/>
        <a:lstStyle/>
        <a:p>
          <a:endParaRPr lang="en-US"/>
        </a:p>
      </dgm:t>
    </dgm:pt>
  </dgm:ptLst>
  <dgm:cxnLst>
    <dgm:cxn modelId="{6A542698-30C9-486C-9195-E7D7257F8448}" type="presOf" srcId="{91CE9306-E150-467B-9E61-942DC96E8D1F}" destId="{CDC8A9F4-25E7-4D80-869D-407417AB5559}" srcOrd="0" destOrd="0" presId="urn:microsoft.com/office/officeart/2005/8/layout/vList2"/>
    <dgm:cxn modelId="{C2A6CF3B-3A37-4BB2-87EB-62697B103BB2}" type="presOf" srcId="{5DBC2007-BEF1-4F3E-867D-447C06D7275B}" destId="{FDE94265-D30B-4AC8-BDDB-55B86991BA50}" srcOrd="0" destOrd="0" presId="urn:microsoft.com/office/officeart/2005/8/layout/vList2"/>
    <dgm:cxn modelId="{D3ED5EE3-E86C-49CE-8CF3-5EEAD62F204E}" srcId="{CDB2FD68-05F7-4BFF-A0B2-84B024847645}" destId="{3112D85D-93D3-44B3-94F9-926BF9EC9694}" srcOrd="0" destOrd="0" parTransId="{EE9D2353-FAE6-4F4C-B39B-B25FD6E5FB24}" sibTransId="{DCE74A18-E972-44F6-93F1-5627846702FD}"/>
    <dgm:cxn modelId="{28C663B5-0BD3-4594-91E1-32B037FC589B}" srcId="{CDB2FD68-05F7-4BFF-A0B2-84B024847645}" destId="{5DBC2007-BEF1-4F3E-867D-447C06D7275B}" srcOrd="1" destOrd="0" parTransId="{6D5739C1-B2A8-4FB2-ACE6-0A13DF55762D}" sibTransId="{2DE09D1D-664F-4D98-AE59-BD7651EB1498}"/>
    <dgm:cxn modelId="{19FED0CE-7B5E-4EAC-B69C-FA455FEE8251}" srcId="{5DBC2007-BEF1-4F3E-867D-447C06D7275B}" destId="{D0DF0900-B34C-4DF3-A98C-9275E65D7952}" srcOrd="0" destOrd="0" parTransId="{5F9D6B82-7011-45BE-8D5D-903989EF5399}" sibTransId="{3506E071-CD79-454B-B863-5035701693D6}"/>
    <dgm:cxn modelId="{9DA7BFED-05B4-40E9-880D-B8ED481264FB}" type="presOf" srcId="{3112D85D-93D3-44B3-94F9-926BF9EC9694}" destId="{9E117722-AB3B-494F-83C9-E6840BE536AB}" srcOrd="0" destOrd="0" presId="urn:microsoft.com/office/officeart/2005/8/layout/vList2"/>
    <dgm:cxn modelId="{319B820F-D478-4F25-8E99-2147F9CFB92F}" srcId="{3112D85D-93D3-44B3-94F9-926BF9EC9694}" destId="{91CE9306-E150-467B-9E61-942DC96E8D1F}" srcOrd="0" destOrd="0" parTransId="{4673F1A5-A00A-47D6-94CD-D2EEFD551F9C}" sibTransId="{6FBCB3CA-9EB4-4D36-955C-0524B53BBF62}"/>
    <dgm:cxn modelId="{414510D4-3F4B-404C-B291-83CA99C65C72}" type="presOf" srcId="{CDB2FD68-05F7-4BFF-A0B2-84B024847645}" destId="{D57424AB-3AC0-4B50-97BC-E8F7BA41BCD9}" srcOrd="0" destOrd="0" presId="urn:microsoft.com/office/officeart/2005/8/layout/vList2"/>
    <dgm:cxn modelId="{197AB720-B2AB-496A-A765-24017BE3C477}" type="presOf" srcId="{D0DF0900-B34C-4DF3-A98C-9275E65D7952}" destId="{B241F39D-E93E-40E0-89ED-20980F64DB54}" srcOrd="0" destOrd="0" presId="urn:microsoft.com/office/officeart/2005/8/layout/vList2"/>
    <dgm:cxn modelId="{92B597AF-1B10-4368-AA98-744A0ADF0263}" type="presParOf" srcId="{D57424AB-3AC0-4B50-97BC-E8F7BA41BCD9}" destId="{9E117722-AB3B-494F-83C9-E6840BE536AB}" srcOrd="0" destOrd="0" presId="urn:microsoft.com/office/officeart/2005/8/layout/vList2"/>
    <dgm:cxn modelId="{339406DE-7F53-44C7-88F7-4C600069CCA3}" type="presParOf" srcId="{D57424AB-3AC0-4B50-97BC-E8F7BA41BCD9}" destId="{CDC8A9F4-25E7-4D80-869D-407417AB5559}" srcOrd="1" destOrd="0" presId="urn:microsoft.com/office/officeart/2005/8/layout/vList2"/>
    <dgm:cxn modelId="{E79D680C-1A12-456B-9CD2-19B8FC2A32F3}" type="presParOf" srcId="{D57424AB-3AC0-4B50-97BC-E8F7BA41BCD9}" destId="{FDE94265-D30B-4AC8-BDDB-55B86991BA50}" srcOrd="2" destOrd="0" presId="urn:microsoft.com/office/officeart/2005/8/layout/vList2"/>
    <dgm:cxn modelId="{DC006B9D-EBCA-4931-8B43-C3E112F4DAAD}" type="presParOf" srcId="{D57424AB-3AC0-4B50-97BC-E8F7BA41BCD9}" destId="{B241F39D-E93E-40E0-89ED-20980F64DB5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4BE058B-FED4-4A04-A6E4-9373AE38B168}" type="doc">
      <dgm:prSet loTypeId="urn:microsoft.com/office/officeart/2005/8/layout/equation2" loCatId="process" qsTypeId="urn:microsoft.com/office/officeart/2005/8/quickstyle/simple1" qsCatId="simple" csTypeId="urn:microsoft.com/office/officeart/2005/8/colors/accent1_1" csCatId="accent1" phldr="1"/>
      <dgm:spPr/>
      <dgm:t>
        <a:bodyPr/>
        <a:lstStyle/>
        <a:p>
          <a:endParaRPr lang="en-US"/>
        </a:p>
      </dgm:t>
    </dgm:pt>
    <dgm:pt modelId="{D37EE3DC-9D36-4B0C-B00E-5396BEDE03C6}">
      <dgm:prSet/>
      <dgm:spPr/>
      <dgm:t>
        <a:bodyPr/>
        <a:lstStyle/>
        <a:p>
          <a:pPr rtl="1"/>
          <a:r>
            <a:rPr lang="fa-IR" dirty="0" smtClean="0">
              <a:cs typeface="B Zar" pitchFamily="2" charset="-78"/>
            </a:rPr>
            <a:t>متغیرهای پیشبینانه</a:t>
          </a:r>
          <a:endParaRPr lang="en-US" dirty="0">
            <a:cs typeface="B Zar" pitchFamily="2" charset="-78"/>
          </a:endParaRPr>
        </a:p>
      </dgm:t>
    </dgm:pt>
    <dgm:pt modelId="{3176DF4D-19CD-4D9D-BF0B-996576C5B3A9}" type="parTrans" cxnId="{7365C37E-3421-4B68-B7A2-055C0954AC8A}">
      <dgm:prSet/>
      <dgm:spPr/>
      <dgm:t>
        <a:bodyPr/>
        <a:lstStyle/>
        <a:p>
          <a:endParaRPr lang="en-US">
            <a:cs typeface="B Zar" pitchFamily="2" charset="-78"/>
          </a:endParaRPr>
        </a:p>
      </dgm:t>
    </dgm:pt>
    <dgm:pt modelId="{1D06DA08-4AF9-4BC0-A96D-376A51DD1221}" type="sibTrans" cxnId="{7365C37E-3421-4B68-B7A2-055C0954AC8A}">
      <dgm:prSet/>
      <dgm:spPr/>
      <dgm:t>
        <a:bodyPr/>
        <a:lstStyle/>
        <a:p>
          <a:endParaRPr lang="en-US">
            <a:cs typeface="B Zar" pitchFamily="2" charset="-78"/>
          </a:endParaRPr>
        </a:p>
      </dgm:t>
    </dgm:pt>
    <dgm:pt modelId="{3B67343F-99D1-46F1-8F49-D61C6BA4439E}">
      <dgm:prSet/>
      <dgm:spPr/>
      <dgm:t>
        <a:bodyPr/>
        <a:lstStyle/>
        <a:p>
          <a:pPr rtl="1"/>
          <a:r>
            <a:rPr lang="fa-IR" smtClean="0">
              <a:cs typeface="B Zar" pitchFamily="2" charset="-78"/>
            </a:rPr>
            <a:t>متغیرهای انطباقی</a:t>
          </a:r>
          <a:endParaRPr lang="en-US">
            <a:cs typeface="B Zar" pitchFamily="2" charset="-78"/>
          </a:endParaRPr>
        </a:p>
      </dgm:t>
    </dgm:pt>
    <dgm:pt modelId="{A11BDAD7-2D82-40AF-B0AB-567DDF559C02}" type="parTrans" cxnId="{0DBE0045-830C-42E2-B1E6-DFD21FC81F51}">
      <dgm:prSet/>
      <dgm:spPr/>
      <dgm:t>
        <a:bodyPr/>
        <a:lstStyle/>
        <a:p>
          <a:endParaRPr lang="en-US">
            <a:cs typeface="B Zar" pitchFamily="2" charset="-78"/>
          </a:endParaRPr>
        </a:p>
      </dgm:t>
    </dgm:pt>
    <dgm:pt modelId="{6EB6C308-275A-4871-9B46-6F9BEE3D72B5}" type="sibTrans" cxnId="{0DBE0045-830C-42E2-B1E6-DFD21FC81F51}">
      <dgm:prSet/>
      <dgm:spPr/>
      <dgm:t>
        <a:bodyPr/>
        <a:lstStyle/>
        <a:p>
          <a:endParaRPr lang="en-US">
            <a:cs typeface="B Zar" pitchFamily="2" charset="-78"/>
          </a:endParaRPr>
        </a:p>
      </dgm:t>
    </dgm:pt>
    <dgm:pt modelId="{18D7A4ED-EEF3-4A70-94AA-8CD46DC6CC2B}">
      <dgm:prSet custT="1"/>
      <dgm:spPr/>
      <dgm:t>
        <a:bodyPr/>
        <a:lstStyle/>
        <a:p>
          <a:pPr rtl="1"/>
          <a:r>
            <a:rPr lang="fa-IR" sz="4000" dirty="0" smtClean="0">
              <a:cs typeface="B Zar" pitchFamily="2" charset="-78"/>
            </a:rPr>
            <a:t>برنامه‌‌‌ریزی تصادفی با دستاویز</a:t>
          </a:r>
          <a:endParaRPr lang="en-US" sz="4000" dirty="0">
            <a:cs typeface="B Zar" pitchFamily="2" charset="-78"/>
          </a:endParaRPr>
        </a:p>
      </dgm:t>
    </dgm:pt>
    <dgm:pt modelId="{95D2741A-4878-46EE-B2BF-45830883BA94}" type="parTrans" cxnId="{254F0EF9-B5B9-4942-84B8-FA9E91D46ED2}">
      <dgm:prSet/>
      <dgm:spPr/>
      <dgm:t>
        <a:bodyPr/>
        <a:lstStyle/>
        <a:p>
          <a:endParaRPr lang="en-US">
            <a:cs typeface="B Zar" pitchFamily="2" charset="-78"/>
          </a:endParaRPr>
        </a:p>
      </dgm:t>
    </dgm:pt>
    <dgm:pt modelId="{12F52B5A-213B-458B-BA05-EB14033F4CB9}" type="sibTrans" cxnId="{254F0EF9-B5B9-4942-84B8-FA9E91D46ED2}">
      <dgm:prSet/>
      <dgm:spPr/>
      <dgm:t>
        <a:bodyPr/>
        <a:lstStyle/>
        <a:p>
          <a:endParaRPr lang="en-US">
            <a:cs typeface="B Zar" pitchFamily="2" charset="-78"/>
          </a:endParaRPr>
        </a:p>
      </dgm:t>
    </dgm:pt>
    <dgm:pt modelId="{FE52CA0C-75D3-4575-82BD-35FF80434C24}" type="pres">
      <dgm:prSet presAssocID="{24BE058B-FED4-4A04-A6E4-9373AE38B168}" presName="Name0" presStyleCnt="0">
        <dgm:presLayoutVars>
          <dgm:dir/>
          <dgm:resizeHandles val="exact"/>
        </dgm:presLayoutVars>
      </dgm:prSet>
      <dgm:spPr/>
      <dgm:t>
        <a:bodyPr/>
        <a:lstStyle/>
        <a:p>
          <a:endParaRPr lang="en-US"/>
        </a:p>
      </dgm:t>
    </dgm:pt>
    <dgm:pt modelId="{34E882FC-5D4F-40A8-B2BC-D67BC5C18468}" type="pres">
      <dgm:prSet presAssocID="{24BE058B-FED4-4A04-A6E4-9373AE38B168}" presName="vNodes" presStyleCnt="0"/>
      <dgm:spPr/>
    </dgm:pt>
    <dgm:pt modelId="{1789C2A0-F617-4E34-9E1E-56CDE5210E6B}" type="pres">
      <dgm:prSet presAssocID="{D37EE3DC-9D36-4B0C-B00E-5396BEDE03C6}" presName="node" presStyleLbl="node1" presStyleIdx="0" presStyleCnt="3">
        <dgm:presLayoutVars>
          <dgm:bulletEnabled val="1"/>
        </dgm:presLayoutVars>
      </dgm:prSet>
      <dgm:spPr/>
      <dgm:t>
        <a:bodyPr/>
        <a:lstStyle/>
        <a:p>
          <a:endParaRPr lang="en-US"/>
        </a:p>
      </dgm:t>
    </dgm:pt>
    <dgm:pt modelId="{04E21A1F-6048-4019-9E1D-3031BD3F8A7F}" type="pres">
      <dgm:prSet presAssocID="{1D06DA08-4AF9-4BC0-A96D-376A51DD1221}" presName="spacerT" presStyleCnt="0"/>
      <dgm:spPr/>
    </dgm:pt>
    <dgm:pt modelId="{29EB520E-54C1-41EA-9A0F-999BFDFBFC10}" type="pres">
      <dgm:prSet presAssocID="{1D06DA08-4AF9-4BC0-A96D-376A51DD1221}" presName="sibTrans" presStyleLbl="sibTrans2D1" presStyleIdx="0" presStyleCnt="2"/>
      <dgm:spPr/>
      <dgm:t>
        <a:bodyPr/>
        <a:lstStyle/>
        <a:p>
          <a:endParaRPr lang="en-US"/>
        </a:p>
      </dgm:t>
    </dgm:pt>
    <dgm:pt modelId="{739A5888-B033-4940-8B63-CC93EC9CCA11}" type="pres">
      <dgm:prSet presAssocID="{1D06DA08-4AF9-4BC0-A96D-376A51DD1221}" presName="spacerB" presStyleCnt="0"/>
      <dgm:spPr/>
    </dgm:pt>
    <dgm:pt modelId="{8EA1C985-87F0-47D9-87BD-30AF4E0763FD}" type="pres">
      <dgm:prSet presAssocID="{3B67343F-99D1-46F1-8F49-D61C6BA4439E}" presName="node" presStyleLbl="node1" presStyleIdx="1" presStyleCnt="3">
        <dgm:presLayoutVars>
          <dgm:bulletEnabled val="1"/>
        </dgm:presLayoutVars>
      </dgm:prSet>
      <dgm:spPr/>
      <dgm:t>
        <a:bodyPr/>
        <a:lstStyle/>
        <a:p>
          <a:endParaRPr lang="en-US"/>
        </a:p>
      </dgm:t>
    </dgm:pt>
    <dgm:pt modelId="{CECD0EFB-7B5B-41AA-AD92-77C422F9F51A}" type="pres">
      <dgm:prSet presAssocID="{24BE058B-FED4-4A04-A6E4-9373AE38B168}" presName="sibTransLast" presStyleLbl="sibTrans2D1" presStyleIdx="1" presStyleCnt="2"/>
      <dgm:spPr/>
      <dgm:t>
        <a:bodyPr/>
        <a:lstStyle/>
        <a:p>
          <a:endParaRPr lang="en-US"/>
        </a:p>
      </dgm:t>
    </dgm:pt>
    <dgm:pt modelId="{0D1DD0FE-3DC2-4F72-BCD0-E46492CBD1B3}" type="pres">
      <dgm:prSet presAssocID="{24BE058B-FED4-4A04-A6E4-9373AE38B168}" presName="connectorText" presStyleLbl="sibTrans2D1" presStyleIdx="1" presStyleCnt="2"/>
      <dgm:spPr/>
      <dgm:t>
        <a:bodyPr/>
        <a:lstStyle/>
        <a:p>
          <a:endParaRPr lang="en-US"/>
        </a:p>
      </dgm:t>
    </dgm:pt>
    <dgm:pt modelId="{57241D4D-AE4B-4EF1-9116-4C6236B42A01}" type="pres">
      <dgm:prSet presAssocID="{24BE058B-FED4-4A04-A6E4-9373AE38B168}" presName="lastNode" presStyleLbl="node1" presStyleIdx="2" presStyleCnt="3">
        <dgm:presLayoutVars>
          <dgm:bulletEnabled val="1"/>
        </dgm:presLayoutVars>
      </dgm:prSet>
      <dgm:spPr/>
      <dgm:t>
        <a:bodyPr/>
        <a:lstStyle/>
        <a:p>
          <a:endParaRPr lang="en-US"/>
        </a:p>
      </dgm:t>
    </dgm:pt>
  </dgm:ptLst>
  <dgm:cxnLst>
    <dgm:cxn modelId="{69D1512D-D918-4A07-B712-C6428C15A3B9}" type="presOf" srcId="{3B67343F-99D1-46F1-8F49-D61C6BA4439E}" destId="{8EA1C985-87F0-47D9-87BD-30AF4E0763FD}" srcOrd="0" destOrd="0" presId="urn:microsoft.com/office/officeart/2005/8/layout/equation2"/>
    <dgm:cxn modelId="{356668E8-FC4D-46F3-84EB-4C1ED03BCBC9}" type="presOf" srcId="{6EB6C308-275A-4871-9B46-6F9BEE3D72B5}" destId="{CECD0EFB-7B5B-41AA-AD92-77C422F9F51A}" srcOrd="0" destOrd="0" presId="urn:microsoft.com/office/officeart/2005/8/layout/equation2"/>
    <dgm:cxn modelId="{36EE68B5-0E38-43AC-BF9D-334A6B0DFC46}" type="presOf" srcId="{6EB6C308-275A-4871-9B46-6F9BEE3D72B5}" destId="{0D1DD0FE-3DC2-4F72-BCD0-E46492CBD1B3}" srcOrd="1" destOrd="0" presId="urn:microsoft.com/office/officeart/2005/8/layout/equation2"/>
    <dgm:cxn modelId="{054C538B-DC59-4D90-B032-F6DD762D7758}" type="presOf" srcId="{1D06DA08-4AF9-4BC0-A96D-376A51DD1221}" destId="{29EB520E-54C1-41EA-9A0F-999BFDFBFC10}" srcOrd="0" destOrd="0" presId="urn:microsoft.com/office/officeart/2005/8/layout/equation2"/>
    <dgm:cxn modelId="{4DA30654-8D73-46C9-AECC-F61877489820}" type="presOf" srcId="{D37EE3DC-9D36-4B0C-B00E-5396BEDE03C6}" destId="{1789C2A0-F617-4E34-9E1E-56CDE5210E6B}" srcOrd="0" destOrd="0" presId="urn:microsoft.com/office/officeart/2005/8/layout/equation2"/>
    <dgm:cxn modelId="{E3CE5670-B9B2-4EC8-928C-F780DD0748EC}" type="presOf" srcId="{18D7A4ED-EEF3-4A70-94AA-8CD46DC6CC2B}" destId="{57241D4D-AE4B-4EF1-9116-4C6236B42A01}" srcOrd="0" destOrd="0" presId="urn:microsoft.com/office/officeart/2005/8/layout/equation2"/>
    <dgm:cxn modelId="{254F0EF9-B5B9-4942-84B8-FA9E91D46ED2}" srcId="{24BE058B-FED4-4A04-A6E4-9373AE38B168}" destId="{18D7A4ED-EEF3-4A70-94AA-8CD46DC6CC2B}" srcOrd="2" destOrd="0" parTransId="{95D2741A-4878-46EE-B2BF-45830883BA94}" sibTransId="{12F52B5A-213B-458B-BA05-EB14033F4CB9}"/>
    <dgm:cxn modelId="{1D8D49E6-25D7-4035-8254-332D7AF8E6D8}" type="presOf" srcId="{24BE058B-FED4-4A04-A6E4-9373AE38B168}" destId="{FE52CA0C-75D3-4575-82BD-35FF80434C24}" srcOrd="0" destOrd="0" presId="urn:microsoft.com/office/officeart/2005/8/layout/equation2"/>
    <dgm:cxn modelId="{7365C37E-3421-4B68-B7A2-055C0954AC8A}" srcId="{24BE058B-FED4-4A04-A6E4-9373AE38B168}" destId="{D37EE3DC-9D36-4B0C-B00E-5396BEDE03C6}" srcOrd="0" destOrd="0" parTransId="{3176DF4D-19CD-4D9D-BF0B-996576C5B3A9}" sibTransId="{1D06DA08-4AF9-4BC0-A96D-376A51DD1221}"/>
    <dgm:cxn modelId="{0DBE0045-830C-42E2-B1E6-DFD21FC81F51}" srcId="{24BE058B-FED4-4A04-A6E4-9373AE38B168}" destId="{3B67343F-99D1-46F1-8F49-D61C6BA4439E}" srcOrd="1" destOrd="0" parTransId="{A11BDAD7-2D82-40AF-B0AB-567DDF559C02}" sibTransId="{6EB6C308-275A-4871-9B46-6F9BEE3D72B5}"/>
    <dgm:cxn modelId="{5F3E5B8A-520D-4D9F-B349-A9F5162AA0E4}" type="presParOf" srcId="{FE52CA0C-75D3-4575-82BD-35FF80434C24}" destId="{34E882FC-5D4F-40A8-B2BC-D67BC5C18468}" srcOrd="0" destOrd="0" presId="urn:microsoft.com/office/officeart/2005/8/layout/equation2"/>
    <dgm:cxn modelId="{F9245704-2773-4589-988B-00D7A492A2A7}" type="presParOf" srcId="{34E882FC-5D4F-40A8-B2BC-D67BC5C18468}" destId="{1789C2A0-F617-4E34-9E1E-56CDE5210E6B}" srcOrd="0" destOrd="0" presId="urn:microsoft.com/office/officeart/2005/8/layout/equation2"/>
    <dgm:cxn modelId="{A1E11C8D-5C17-4211-872B-F9FD6D2F57C7}" type="presParOf" srcId="{34E882FC-5D4F-40A8-B2BC-D67BC5C18468}" destId="{04E21A1F-6048-4019-9E1D-3031BD3F8A7F}" srcOrd="1" destOrd="0" presId="urn:microsoft.com/office/officeart/2005/8/layout/equation2"/>
    <dgm:cxn modelId="{7BB640C5-02BE-4AD1-93AF-508643D9E879}" type="presParOf" srcId="{34E882FC-5D4F-40A8-B2BC-D67BC5C18468}" destId="{29EB520E-54C1-41EA-9A0F-999BFDFBFC10}" srcOrd="2" destOrd="0" presId="urn:microsoft.com/office/officeart/2005/8/layout/equation2"/>
    <dgm:cxn modelId="{31330788-5347-40D8-9577-772C0945F42C}" type="presParOf" srcId="{34E882FC-5D4F-40A8-B2BC-D67BC5C18468}" destId="{739A5888-B033-4940-8B63-CC93EC9CCA11}" srcOrd="3" destOrd="0" presId="urn:microsoft.com/office/officeart/2005/8/layout/equation2"/>
    <dgm:cxn modelId="{310BE046-1F44-4C0F-89DB-F60DAC128AD6}" type="presParOf" srcId="{34E882FC-5D4F-40A8-B2BC-D67BC5C18468}" destId="{8EA1C985-87F0-47D9-87BD-30AF4E0763FD}" srcOrd="4" destOrd="0" presId="urn:microsoft.com/office/officeart/2005/8/layout/equation2"/>
    <dgm:cxn modelId="{91CCFD74-8E97-40A5-9314-BBE8D6E738C2}" type="presParOf" srcId="{FE52CA0C-75D3-4575-82BD-35FF80434C24}" destId="{CECD0EFB-7B5B-41AA-AD92-77C422F9F51A}" srcOrd="1" destOrd="0" presId="urn:microsoft.com/office/officeart/2005/8/layout/equation2"/>
    <dgm:cxn modelId="{941EE62A-EF52-41F2-85F7-FEFDFDB019C9}" type="presParOf" srcId="{CECD0EFB-7B5B-41AA-AD92-77C422F9F51A}" destId="{0D1DD0FE-3DC2-4F72-BCD0-E46492CBD1B3}" srcOrd="0" destOrd="0" presId="urn:microsoft.com/office/officeart/2005/8/layout/equation2"/>
    <dgm:cxn modelId="{D9FEE169-23C1-412A-A899-549756BF8C60}" type="presParOf" srcId="{FE52CA0C-75D3-4575-82BD-35FF80434C24}" destId="{57241D4D-AE4B-4EF1-9116-4C6236B42A01}"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B7CD3CB-FB60-43DA-A5AF-8BD2031D3829}" type="doc">
      <dgm:prSet loTypeId="urn:microsoft.com/office/officeart/2008/layout/NameandTitleOrganizationalChart" loCatId="hierarchy" qsTypeId="urn:microsoft.com/office/officeart/2005/8/quickstyle/simple1" qsCatId="simple" csTypeId="urn:microsoft.com/office/officeart/2005/8/colors/accent3_1" csCatId="accent3" phldr="1"/>
      <dgm:spPr/>
      <dgm:t>
        <a:bodyPr/>
        <a:lstStyle/>
        <a:p>
          <a:endParaRPr lang="en-US"/>
        </a:p>
      </dgm:t>
    </dgm:pt>
    <dgm:pt modelId="{D34917B4-28E0-4351-AAF4-F726509D2511}">
      <dgm:prSet custT="1"/>
      <dgm:spPr/>
      <dgm:t>
        <a:bodyPr lIns="457200" rIns="548640"/>
        <a:lstStyle/>
        <a:p>
          <a:pPr algn="r" rtl="1"/>
          <a:r>
            <a:rPr lang="fa-IR" sz="2400" dirty="0" smtClean="0">
              <a:cs typeface="B Zar" pitchFamily="2" charset="-78"/>
            </a:rPr>
            <a:t>  در مرحله‌ی اول تصمیمی می‌گیریم.</a:t>
          </a:r>
          <a:endParaRPr lang="en-US" sz="2400" dirty="0">
            <a:cs typeface="B Zar" pitchFamily="2" charset="-78"/>
          </a:endParaRPr>
        </a:p>
      </dgm:t>
    </dgm:pt>
    <dgm:pt modelId="{670E0EFC-F984-4584-8C2E-976B6C5AAF3E}" type="parTrans" cxnId="{C1DF8983-33B4-4159-9E85-CB6F473C6EB6}">
      <dgm:prSet/>
      <dgm:spPr/>
      <dgm:t>
        <a:bodyPr/>
        <a:lstStyle/>
        <a:p>
          <a:endParaRPr lang="en-US">
            <a:cs typeface="B Zar" pitchFamily="2" charset="-78"/>
          </a:endParaRPr>
        </a:p>
      </dgm:t>
    </dgm:pt>
    <dgm:pt modelId="{EB2E3F02-6AAD-4290-BD22-E4B6C3F83A4F}" type="sibTrans" cxnId="{C1DF8983-33B4-4159-9E85-CB6F473C6EB6}">
      <dgm:prSet/>
      <dgm:spPr/>
      <dgm:t>
        <a:bodyPr/>
        <a:lstStyle/>
        <a:p>
          <a:r>
            <a:rPr lang="fa-IR" dirty="0" smtClean="0">
              <a:cs typeface="B Zar" pitchFamily="2" charset="-78"/>
            </a:rPr>
            <a:t>مرحله‌ی اول</a:t>
          </a:r>
          <a:endParaRPr lang="en-US" dirty="0">
            <a:cs typeface="B Zar" pitchFamily="2" charset="-78"/>
          </a:endParaRPr>
        </a:p>
      </dgm:t>
    </dgm:pt>
    <dgm:pt modelId="{2AA12FF6-EF1F-416A-8127-9D55995CC351}">
      <dgm:prSet custT="1"/>
      <dgm:spPr/>
      <dgm:t>
        <a:bodyPr lIns="365760" rIns="548640"/>
        <a:lstStyle/>
        <a:p>
          <a:pPr rtl="1"/>
          <a:r>
            <a:rPr lang="fa-IR" sz="2000" dirty="0" smtClean="0">
              <a:cs typeface="B Zar" pitchFamily="2" charset="-78"/>
            </a:rPr>
            <a:t>در مرحله‌ی دوم شاهد تحقق عنصر تصادفی مسأله هستیم، و مجازیم برای اجتناب از این‌که در ناحیه‌ی غیرموجه قرار بگیریم، تصمیمات دیگری اتخاذ کنیم.</a:t>
          </a:r>
          <a:endParaRPr lang="en-US" sz="2000" dirty="0">
            <a:cs typeface="B Zar" pitchFamily="2" charset="-78"/>
          </a:endParaRPr>
        </a:p>
      </dgm:t>
    </dgm:pt>
    <dgm:pt modelId="{3278ED99-6E02-4876-BE9A-9CDF3BF87194}" type="parTrans" cxnId="{4A15D8AB-E896-48FA-B065-E1A5BCEABFF5}">
      <dgm:prSet/>
      <dgm:spPr/>
      <dgm:t>
        <a:bodyPr/>
        <a:lstStyle/>
        <a:p>
          <a:endParaRPr lang="en-US">
            <a:cs typeface="B Zar" pitchFamily="2" charset="-78"/>
          </a:endParaRPr>
        </a:p>
      </dgm:t>
    </dgm:pt>
    <dgm:pt modelId="{3F1BDD37-C347-4C86-BD2C-44E88CE82D11}" type="sibTrans" cxnId="{4A15D8AB-E896-48FA-B065-E1A5BCEABFF5}">
      <dgm:prSet/>
      <dgm:spPr/>
      <dgm:t>
        <a:bodyPr/>
        <a:lstStyle/>
        <a:p>
          <a:r>
            <a:rPr lang="fa-IR" dirty="0" smtClean="0">
              <a:cs typeface="B Zar" pitchFamily="2" charset="-78"/>
            </a:rPr>
            <a:t>مرحله‌ی دوم</a:t>
          </a:r>
          <a:endParaRPr lang="en-US" dirty="0">
            <a:cs typeface="B Zar" pitchFamily="2" charset="-78"/>
          </a:endParaRPr>
        </a:p>
      </dgm:t>
    </dgm:pt>
    <dgm:pt modelId="{F78641AF-0FC6-42E3-BE01-2AA3A6CA9249}" type="pres">
      <dgm:prSet presAssocID="{2B7CD3CB-FB60-43DA-A5AF-8BD2031D3829}" presName="hierChild1" presStyleCnt="0">
        <dgm:presLayoutVars>
          <dgm:orgChart val="1"/>
          <dgm:chPref val="1"/>
          <dgm:dir/>
          <dgm:animOne val="branch"/>
          <dgm:animLvl val="lvl"/>
          <dgm:resizeHandles/>
        </dgm:presLayoutVars>
      </dgm:prSet>
      <dgm:spPr/>
      <dgm:t>
        <a:bodyPr/>
        <a:lstStyle/>
        <a:p>
          <a:endParaRPr lang="en-US"/>
        </a:p>
      </dgm:t>
    </dgm:pt>
    <dgm:pt modelId="{01D8FCC8-1DA4-4C9D-80AA-93DD968A9AD8}" type="pres">
      <dgm:prSet presAssocID="{D34917B4-28E0-4351-AAF4-F726509D2511}" presName="hierRoot1" presStyleCnt="0">
        <dgm:presLayoutVars>
          <dgm:hierBranch val="init"/>
        </dgm:presLayoutVars>
      </dgm:prSet>
      <dgm:spPr/>
    </dgm:pt>
    <dgm:pt modelId="{61D39F05-7BEF-4C71-B345-A267F90958D5}" type="pres">
      <dgm:prSet presAssocID="{D34917B4-28E0-4351-AAF4-F726509D2511}" presName="rootComposite1" presStyleCnt="0"/>
      <dgm:spPr/>
    </dgm:pt>
    <dgm:pt modelId="{B12E6411-48C9-4300-9760-258019996BB9}" type="pres">
      <dgm:prSet presAssocID="{D34917B4-28E0-4351-AAF4-F726509D2511}" presName="rootText1" presStyleLbl="node0" presStyleIdx="0" presStyleCnt="1" custScaleX="131201">
        <dgm:presLayoutVars>
          <dgm:chMax/>
          <dgm:chPref val="3"/>
        </dgm:presLayoutVars>
      </dgm:prSet>
      <dgm:spPr/>
      <dgm:t>
        <a:bodyPr/>
        <a:lstStyle/>
        <a:p>
          <a:endParaRPr lang="en-US"/>
        </a:p>
      </dgm:t>
    </dgm:pt>
    <dgm:pt modelId="{5F8FC623-8F78-426D-98F0-4CE5B547D86C}" type="pres">
      <dgm:prSet presAssocID="{D34917B4-28E0-4351-AAF4-F726509D2511}" presName="titleText1" presStyleLbl="fgAcc0" presStyleIdx="0" presStyleCnt="1">
        <dgm:presLayoutVars>
          <dgm:chMax val="0"/>
          <dgm:chPref val="0"/>
        </dgm:presLayoutVars>
      </dgm:prSet>
      <dgm:spPr/>
      <dgm:t>
        <a:bodyPr/>
        <a:lstStyle/>
        <a:p>
          <a:endParaRPr lang="en-US"/>
        </a:p>
      </dgm:t>
    </dgm:pt>
    <dgm:pt modelId="{E4600C2F-77CC-4094-9921-B21031DBA73C}" type="pres">
      <dgm:prSet presAssocID="{D34917B4-28E0-4351-AAF4-F726509D2511}" presName="rootConnector1" presStyleLbl="node1" presStyleIdx="0" presStyleCnt="1"/>
      <dgm:spPr/>
      <dgm:t>
        <a:bodyPr/>
        <a:lstStyle/>
        <a:p>
          <a:endParaRPr lang="en-US"/>
        </a:p>
      </dgm:t>
    </dgm:pt>
    <dgm:pt modelId="{43E6570D-CABB-4A8E-ABDD-D1F1E10B3538}" type="pres">
      <dgm:prSet presAssocID="{D34917B4-28E0-4351-AAF4-F726509D2511}" presName="hierChild2" presStyleCnt="0"/>
      <dgm:spPr/>
    </dgm:pt>
    <dgm:pt modelId="{B1794628-2551-40BE-9271-4A7B5F8202A5}" type="pres">
      <dgm:prSet presAssocID="{3278ED99-6E02-4876-BE9A-9CDF3BF87194}" presName="Name37" presStyleLbl="parChTrans1D2" presStyleIdx="0" presStyleCnt="1"/>
      <dgm:spPr/>
      <dgm:t>
        <a:bodyPr/>
        <a:lstStyle/>
        <a:p>
          <a:endParaRPr lang="en-US"/>
        </a:p>
      </dgm:t>
    </dgm:pt>
    <dgm:pt modelId="{3ED09E86-121F-4C92-9B12-E70DC79B9A24}" type="pres">
      <dgm:prSet presAssocID="{2AA12FF6-EF1F-416A-8127-9D55995CC351}" presName="hierRoot2" presStyleCnt="0">
        <dgm:presLayoutVars>
          <dgm:hierBranch val="init"/>
        </dgm:presLayoutVars>
      </dgm:prSet>
      <dgm:spPr/>
    </dgm:pt>
    <dgm:pt modelId="{AB514D79-EBE4-4527-ADC4-EA1F1E5B9ECA}" type="pres">
      <dgm:prSet presAssocID="{2AA12FF6-EF1F-416A-8127-9D55995CC351}" presName="rootComposite" presStyleCnt="0"/>
      <dgm:spPr/>
    </dgm:pt>
    <dgm:pt modelId="{1C896250-08FE-49D5-9D0E-A46651F69627}" type="pres">
      <dgm:prSet presAssocID="{2AA12FF6-EF1F-416A-8127-9D55995CC351}" presName="rootText" presStyleLbl="node1" presStyleIdx="0" presStyleCnt="1" custScaleX="131201">
        <dgm:presLayoutVars>
          <dgm:chMax/>
          <dgm:chPref val="3"/>
        </dgm:presLayoutVars>
      </dgm:prSet>
      <dgm:spPr/>
      <dgm:t>
        <a:bodyPr/>
        <a:lstStyle/>
        <a:p>
          <a:endParaRPr lang="en-US"/>
        </a:p>
      </dgm:t>
    </dgm:pt>
    <dgm:pt modelId="{74F455F7-383B-4704-9014-EBEE684578B1}" type="pres">
      <dgm:prSet presAssocID="{2AA12FF6-EF1F-416A-8127-9D55995CC351}" presName="titleText2" presStyleLbl="fgAcc1" presStyleIdx="0" presStyleCnt="1">
        <dgm:presLayoutVars>
          <dgm:chMax val="0"/>
          <dgm:chPref val="0"/>
        </dgm:presLayoutVars>
      </dgm:prSet>
      <dgm:spPr/>
      <dgm:t>
        <a:bodyPr/>
        <a:lstStyle/>
        <a:p>
          <a:endParaRPr lang="en-US"/>
        </a:p>
      </dgm:t>
    </dgm:pt>
    <dgm:pt modelId="{441BB632-779A-499B-A99D-464550FDC591}" type="pres">
      <dgm:prSet presAssocID="{2AA12FF6-EF1F-416A-8127-9D55995CC351}" presName="rootConnector" presStyleLbl="node2" presStyleIdx="0" presStyleCnt="0"/>
      <dgm:spPr/>
      <dgm:t>
        <a:bodyPr/>
        <a:lstStyle/>
        <a:p>
          <a:endParaRPr lang="en-US"/>
        </a:p>
      </dgm:t>
    </dgm:pt>
    <dgm:pt modelId="{80854FC5-CCB9-4215-9E43-D75034FDA1C8}" type="pres">
      <dgm:prSet presAssocID="{2AA12FF6-EF1F-416A-8127-9D55995CC351}" presName="hierChild4" presStyleCnt="0"/>
      <dgm:spPr/>
    </dgm:pt>
    <dgm:pt modelId="{F838D10C-B690-4560-9585-8C0C3F774A85}" type="pres">
      <dgm:prSet presAssocID="{2AA12FF6-EF1F-416A-8127-9D55995CC351}" presName="hierChild5" presStyleCnt="0"/>
      <dgm:spPr/>
    </dgm:pt>
    <dgm:pt modelId="{1ACED16D-4388-4CEE-A328-6A39D6FA0E1A}" type="pres">
      <dgm:prSet presAssocID="{D34917B4-28E0-4351-AAF4-F726509D2511}" presName="hierChild3" presStyleCnt="0"/>
      <dgm:spPr/>
    </dgm:pt>
  </dgm:ptLst>
  <dgm:cxnLst>
    <dgm:cxn modelId="{0D7B639B-72BC-40D2-BFBB-5C11EA2BBAC3}" type="presOf" srcId="{2AA12FF6-EF1F-416A-8127-9D55995CC351}" destId="{441BB632-779A-499B-A99D-464550FDC591}" srcOrd="1" destOrd="0" presId="urn:microsoft.com/office/officeart/2008/layout/NameandTitleOrganizationalChart"/>
    <dgm:cxn modelId="{4A15D8AB-E896-48FA-B065-E1A5BCEABFF5}" srcId="{D34917B4-28E0-4351-AAF4-F726509D2511}" destId="{2AA12FF6-EF1F-416A-8127-9D55995CC351}" srcOrd="0" destOrd="0" parTransId="{3278ED99-6E02-4876-BE9A-9CDF3BF87194}" sibTransId="{3F1BDD37-C347-4C86-BD2C-44E88CE82D11}"/>
    <dgm:cxn modelId="{A2767B06-F50E-48F0-BF9C-73C0C26D8BD4}" type="presOf" srcId="{3F1BDD37-C347-4C86-BD2C-44E88CE82D11}" destId="{74F455F7-383B-4704-9014-EBEE684578B1}" srcOrd="0" destOrd="0" presId="urn:microsoft.com/office/officeart/2008/layout/NameandTitleOrganizationalChart"/>
    <dgm:cxn modelId="{41553E3E-6503-4D9D-9B2A-18EFAC5314C2}" type="presOf" srcId="{D34917B4-28E0-4351-AAF4-F726509D2511}" destId="{E4600C2F-77CC-4094-9921-B21031DBA73C}" srcOrd="1" destOrd="0" presId="urn:microsoft.com/office/officeart/2008/layout/NameandTitleOrganizationalChart"/>
    <dgm:cxn modelId="{E3568C8B-2745-4C08-AFC4-58B7C5719F43}" type="presOf" srcId="{D34917B4-28E0-4351-AAF4-F726509D2511}" destId="{B12E6411-48C9-4300-9760-258019996BB9}" srcOrd="0" destOrd="0" presId="urn:microsoft.com/office/officeart/2008/layout/NameandTitleOrganizationalChart"/>
    <dgm:cxn modelId="{C1DF8983-33B4-4159-9E85-CB6F473C6EB6}" srcId="{2B7CD3CB-FB60-43DA-A5AF-8BD2031D3829}" destId="{D34917B4-28E0-4351-AAF4-F726509D2511}" srcOrd="0" destOrd="0" parTransId="{670E0EFC-F984-4584-8C2E-976B6C5AAF3E}" sibTransId="{EB2E3F02-6AAD-4290-BD22-E4B6C3F83A4F}"/>
    <dgm:cxn modelId="{47EE3C97-97FA-4D20-BA18-E0C55A82843A}" type="presOf" srcId="{3278ED99-6E02-4876-BE9A-9CDF3BF87194}" destId="{B1794628-2551-40BE-9271-4A7B5F8202A5}" srcOrd="0" destOrd="0" presId="urn:microsoft.com/office/officeart/2008/layout/NameandTitleOrganizationalChart"/>
    <dgm:cxn modelId="{79CB1189-ADF6-4939-879D-E92671CDEC37}" type="presOf" srcId="{2B7CD3CB-FB60-43DA-A5AF-8BD2031D3829}" destId="{F78641AF-0FC6-42E3-BE01-2AA3A6CA9249}" srcOrd="0" destOrd="0" presId="urn:microsoft.com/office/officeart/2008/layout/NameandTitleOrganizationalChart"/>
    <dgm:cxn modelId="{D64CF221-2180-4027-8AA0-162C85CAAB43}" type="presOf" srcId="{2AA12FF6-EF1F-416A-8127-9D55995CC351}" destId="{1C896250-08FE-49D5-9D0E-A46651F69627}" srcOrd="0" destOrd="0" presId="urn:microsoft.com/office/officeart/2008/layout/NameandTitleOrganizationalChart"/>
    <dgm:cxn modelId="{95055DEA-99A9-4E24-9053-BB71D30D1ABE}" type="presOf" srcId="{EB2E3F02-6AAD-4290-BD22-E4B6C3F83A4F}" destId="{5F8FC623-8F78-426D-98F0-4CE5B547D86C}" srcOrd="0" destOrd="0" presId="urn:microsoft.com/office/officeart/2008/layout/NameandTitleOrganizationalChart"/>
    <dgm:cxn modelId="{DE21D80E-D055-4906-8A4D-B1F08A833977}" type="presParOf" srcId="{F78641AF-0FC6-42E3-BE01-2AA3A6CA9249}" destId="{01D8FCC8-1DA4-4C9D-80AA-93DD968A9AD8}" srcOrd="0" destOrd="0" presId="urn:microsoft.com/office/officeart/2008/layout/NameandTitleOrganizationalChart"/>
    <dgm:cxn modelId="{B7C34804-6C1A-4B2F-A4A8-981C54F4AFFF}" type="presParOf" srcId="{01D8FCC8-1DA4-4C9D-80AA-93DD968A9AD8}" destId="{61D39F05-7BEF-4C71-B345-A267F90958D5}" srcOrd="0" destOrd="0" presId="urn:microsoft.com/office/officeart/2008/layout/NameandTitleOrganizationalChart"/>
    <dgm:cxn modelId="{71013E72-9C9C-422D-ACE6-24379DA38B65}" type="presParOf" srcId="{61D39F05-7BEF-4C71-B345-A267F90958D5}" destId="{B12E6411-48C9-4300-9760-258019996BB9}" srcOrd="0" destOrd="0" presId="urn:microsoft.com/office/officeart/2008/layout/NameandTitleOrganizationalChart"/>
    <dgm:cxn modelId="{4666027E-9002-41F7-8FEA-35238B7789A1}" type="presParOf" srcId="{61D39F05-7BEF-4C71-B345-A267F90958D5}" destId="{5F8FC623-8F78-426D-98F0-4CE5B547D86C}" srcOrd="1" destOrd="0" presId="urn:microsoft.com/office/officeart/2008/layout/NameandTitleOrganizationalChart"/>
    <dgm:cxn modelId="{7F75E72D-6E35-489E-BE7F-83665B1596F9}" type="presParOf" srcId="{61D39F05-7BEF-4C71-B345-A267F90958D5}" destId="{E4600C2F-77CC-4094-9921-B21031DBA73C}" srcOrd="2" destOrd="0" presId="urn:microsoft.com/office/officeart/2008/layout/NameandTitleOrganizationalChart"/>
    <dgm:cxn modelId="{B2169128-1613-444E-92FC-9D44B9D08B57}" type="presParOf" srcId="{01D8FCC8-1DA4-4C9D-80AA-93DD968A9AD8}" destId="{43E6570D-CABB-4A8E-ABDD-D1F1E10B3538}" srcOrd="1" destOrd="0" presId="urn:microsoft.com/office/officeart/2008/layout/NameandTitleOrganizationalChart"/>
    <dgm:cxn modelId="{82749E47-9330-43E1-84C2-7FA96C5A54D3}" type="presParOf" srcId="{43E6570D-CABB-4A8E-ABDD-D1F1E10B3538}" destId="{B1794628-2551-40BE-9271-4A7B5F8202A5}" srcOrd="0" destOrd="0" presId="urn:microsoft.com/office/officeart/2008/layout/NameandTitleOrganizationalChart"/>
    <dgm:cxn modelId="{1E97C597-F604-47B2-90B6-BA3704874BD8}" type="presParOf" srcId="{43E6570D-CABB-4A8E-ABDD-D1F1E10B3538}" destId="{3ED09E86-121F-4C92-9B12-E70DC79B9A24}" srcOrd="1" destOrd="0" presId="urn:microsoft.com/office/officeart/2008/layout/NameandTitleOrganizationalChart"/>
    <dgm:cxn modelId="{B5F9A061-653B-48A3-86C2-62EF5A2D565E}" type="presParOf" srcId="{3ED09E86-121F-4C92-9B12-E70DC79B9A24}" destId="{AB514D79-EBE4-4527-ADC4-EA1F1E5B9ECA}" srcOrd="0" destOrd="0" presId="urn:microsoft.com/office/officeart/2008/layout/NameandTitleOrganizationalChart"/>
    <dgm:cxn modelId="{36E46777-6B89-4697-A8DF-0A42949EF464}" type="presParOf" srcId="{AB514D79-EBE4-4527-ADC4-EA1F1E5B9ECA}" destId="{1C896250-08FE-49D5-9D0E-A46651F69627}" srcOrd="0" destOrd="0" presId="urn:microsoft.com/office/officeart/2008/layout/NameandTitleOrganizationalChart"/>
    <dgm:cxn modelId="{614D5966-0A48-41E8-B401-8216EEA789C6}" type="presParOf" srcId="{AB514D79-EBE4-4527-ADC4-EA1F1E5B9ECA}" destId="{74F455F7-383B-4704-9014-EBEE684578B1}" srcOrd="1" destOrd="0" presId="urn:microsoft.com/office/officeart/2008/layout/NameandTitleOrganizationalChart"/>
    <dgm:cxn modelId="{2A5991D3-391B-4146-BEE9-1750B3AA2002}" type="presParOf" srcId="{AB514D79-EBE4-4527-ADC4-EA1F1E5B9ECA}" destId="{441BB632-779A-499B-A99D-464550FDC591}" srcOrd="2" destOrd="0" presId="urn:microsoft.com/office/officeart/2008/layout/NameandTitleOrganizationalChart"/>
    <dgm:cxn modelId="{4EA69085-9D91-465E-BC1C-03700039FEDC}" type="presParOf" srcId="{3ED09E86-121F-4C92-9B12-E70DC79B9A24}" destId="{80854FC5-CCB9-4215-9E43-D75034FDA1C8}" srcOrd="1" destOrd="0" presId="urn:microsoft.com/office/officeart/2008/layout/NameandTitleOrganizationalChart"/>
    <dgm:cxn modelId="{3455BC8D-1D11-4BE7-8402-EFE03C92939A}" type="presParOf" srcId="{3ED09E86-121F-4C92-9B12-E70DC79B9A24}" destId="{F838D10C-B690-4560-9585-8C0C3F774A85}" srcOrd="2" destOrd="0" presId="urn:microsoft.com/office/officeart/2008/layout/NameandTitleOrganizationalChart"/>
    <dgm:cxn modelId="{C6A3F6B0-CFEE-481F-8F60-5115E429849E}" type="presParOf" srcId="{01D8FCC8-1DA4-4C9D-80AA-93DD968A9AD8}" destId="{1ACED16D-4388-4CEE-A328-6A39D6FA0E1A}"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5F15C88-33B4-4EAA-9C92-DA34662913EB}" type="doc">
      <dgm:prSet loTypeId="urn:microsoft.com/office/officeart/2005/8/layout/vList2" loCatId="list" qsTypeId="urn:microsoft.com/office/officeart/2005/8/quickstyle/simple1" qsCatId="simple" csTypeId="urn:microsoft.com/office/officeart/2005/8/colors/accent3_1" csCatId="accent3"/>
      <dgm:spPr/>
      <dgm:t>
        <a:bodyPr/>
        <a:lstStyle/>
        <a:p>
          <a:endParaRPr lang="en-US"/>
        </a:p>
      </dgm:t>
    </dgm:pt>
    <dgm:pt modelId="{57944727-5E63-42E1-93EA-F6B63A769C72}">
      <dgm:prSet/>
      <dgm:spPr/>
      <dgm:t>
        <a:bodyPr/>
        <a:lstStyle/>
        <a:p>
          <a:pPr algn="justLow" rtl="1"/>
          <a:r>
            <a:rPr lang="fa-IR" dirty="0" smtClean="0">
              <a:cs typeface="B Zar" pitchFamily="2" charset="-78"/>
            </a:rPr>
            <a:t>فرض کنید باید در مورد تعداد تولید کالای </a:t>
          </a:r>
          <a:r>
            <a:rPr lang="en-US" dirty="0" smtClean="0">
              <a:cs typeface="B Zar" pitchFamily="2" charset="-78"/>
            </a:rPr>
            <a:t>X</a:t>
          </a:r>
          <a:r>
            <a:rPr lang="fa-IR" dirty="0" smtClean="0">
              <a:cs typeface="B Zar" pitchFamily="2" charset="-78"/>
            </a:rPr>
            <a:t> تصمیم بگیریم. کالای </a:t>
          </a:r>
          <a:r>
            <a:rPr lang="en-US" dirty="0" smtClean="0">
              <a:cs typeface="B Zar" pitchFamily="2" charset="-78"/>
            </a:rPr>
            <a:t>X</a:t>
          </a:r>
          <a:r>
            <a:rPr lang="fa-IR" dirty="0" smtClean="0">
              <a:cs typeface="B Zar" pitchFamily="2" charset="-78"/>
            </a:rPr>
            <a:t> به‌منظور تأمین تقاضای مشتریان در دوره‌ی زمانی بعدی تولید می‌شود و تولید هر واحد </a:t>
          </a:r>
          <a:r>
            <a:rPr lang="en-US" dirty="0" smtClean="0">
              <a:cs typeface="B Zar" pitchFamily="2" charset="-78"/>
            </a:rPr>
            <a:t>X</a:t>
          </a:r>
          <a:r>
            <a:rPr lang="fa-IR" dirty="0" smtClean="0">
              <a:cs typeface="B Zar" pitchFamily="2" charset="-78"/>
            </a:rPr>
            <a:t> هزینه‌ای معادل دو دلار به همراه دارد. تقاضای مشتریان تصادفی است و توزیع گسسته‌ی </a:t>
          </a:r>
          <a:r>
            <a:rPr lang="en-US" dirty="0" smtClean="0">
              <a:cs typeface="B Zar" pitchFamily="2" charset="-78"/>
            </a:rPr>
            <a:t>D</a:t>
          </a:r>
          <a:r>
            <a:rPr lang="en-US" baseline="-25000" dirty="0" smtClean="0">
              <a:cs typeface="B Zar" pitchFamily="2" charset="-78"/>
            </a:rPr>
            <a:t>s</a:t>
          </a:r>
          <a:r>
            <a:rPr lang="fa-IR" baseline="-25000" dirty="0" smtClean="0">
              <a:cs typeface="B Zar" pitchFamily="2" charset="-78"/>
            </a:rPr>
            <a:t> </a:t>
          </a:r>
          <a:r>
            <a:rPr lang="fa-IR" dirty="0" smtClean="0">
              <a:cs typeface="B Zar" pitchFamily="2" charset="-78"/>
            </a:rPr>
            <a:t> با احتمال </a:t>
          </a:r>
          <a:r>
            <a:rPr lang="en-US" dirty="0" err="1" smtClean="0">
              <a:cs typeface="B Zar" pitchFamily="2" charset="-78"/>
            </a:rPr>
            <a:t>p</a:t>
          </a:r>
          <a:r>
            <a:rPr lang="en-US" baseline="-25000" dirty="0" err="1" smtClean="0">
              <a:cs typeface="B Zar" pitchFamily="2" charset="-78"/>
            </a:rPr>
            <a:t>s</a:t>
          </a:r>
          <a:r>
            <a:rPr lang="en-US" dirty="0" smtClean="0">
              <a:cs typeface="B Zar" pitchFamily="2" charset="-78"/>
            </a:rPr>
            <a:t> (s=1,...,S)</a:t>
          </a:r>
          <a:r>
            <a:rPr lang="fa-IR" dirty="0" smtClean="0">
              <a:cs typeface="B Zar" pitchFamily="2" charset="-78"/>
            </a:rPr>
            <a:t> دارد. درواقع تعداد </a:t>
          </a:r>
          <a:r>
            <a:rPr lang="en-US" dirty="0" smtClean="0">
              <a:cs typeface="B Zar" pitchFamily="2" charset="-78"/>
            </a:rPr>
            <a:t>S</a:t>
          </a:r>
          <a:r>
            <a:rPr lang="fa-IR" dirty="0" smtClean="0">
              <a:cs typeface="B Zar" pitchFamily="2" charset="-78"/>
            </a:rPr>
            <a:t> سناریو برای تقاضای آتی داریم. </a:t>
          </a:r>
          <a:endParaRPr lang="en-US" dirty="0">
            <a:cs typeface="B Zar" pitchFamily="2" charset="-78"/>
          </a:endParaRPr>
        </a:p>
      </dgm:t>
    </dgm:pt>
    <dgm:pt modelId="{E1FA0036-C59D-485C-91C9-C6DB7C97B258}" type="parTrans" cxnId="{10D654F0-003C-4836-B999-8E9DBBDFF16F}">
      <dgm:prSet/>
      <dgm:spPr/>
      <dgm:t>
        <a:bodyPr/>
        <a:lstStyle/>
        <a:p>
          <a:endParaRPr lang="en-US"/>
        </a:p>
      </dgm:t>
    </dgm:pt>
    <dgm:pt modelId="{11A4935E-34EB-453C-9C63-9AF4D4A410F5}" type="sibTrans" cxnId="{10D654F0-003C-4836-B999-8E9DBBDFF16F}">
      <dgm:prSet/>
      <dgm:spPr/>
      <dgm:t>
        <a:bodyPr/>
        <a:lstStyle/>
        <a:p>
          <a:endParaRPr lang="en-US"/>
        </a:p>
      </dgm:t>
    </dgm:pt>
    <dgm:pt modelId="{ADA5E73C-236A-470B-8E9E-40860C0C382C}" type="pres">
      <dgm:prSet presAssocID="{D5F15C88-33B4-4EAA-9C92-DA34662913EB}" presName="linear" presStyleCnt="0">
        <dgm:presLayoutVars>
          <dgm:animLvl val="lvl"/>
          <dgm:resizeHandles val="exact"/>
        </dgm:presLayoutVars>
      </dgm:prSet>
      <dgm:spPr/>
      <dgm:t>
        <a:bodyPr/>
        <a:lstStyle/>
        <a:p>
          <a:endParaRPr lang="en-US"/>
        </a:p>
      </dgm:t>
    </dgm:pt>
    <dgm:pt modelId="{A64241C3-242E-41A1-9900-220928739404}" type="pres">
      <dgm:prSet presAssocID="{57944727-5E63-42E1-93EA-F6B63A769C72}" presName="parentText" presStyleLbl="node1" presStyleIdx="0" presStyleCnt="1">
        <dgm:presLayoutVars>
          <dgm:chMax val="0"/>
          <dgm:bulletEnabled val="1"/>
        </dgm:presLayoutVars>
      </dgm:prSet>
      <dgm:spPr>
        <a:prstGeom prst="wedgeRoundRectCallout">
          <a:avLst/>
        </a:prstGeom>
      </dgm:spPr>
      <dgm:t>
        <a:bodyPr/>
        <a:lstStyle/>
        <a:p>
          <a:endParaRPr lang="en-US"/>
        </a:p>
      </dgm:t>
    </dgm:pt>
  </dgm:ptLst>
  <dgm:cxnLst>
    <dgm:cxn modelId="{88EA13DA-8A2D-4367-91BB-94CBBED9A3B8}" type="presOf" srcId="{57944727-5E63-42E1-93EA-F6B63A769C72}" destId="{A64241C3-242E-41A1-9900-220928739404}" srcOrd="0" destOrd="0" presId="urn:microsoft.com/office/officeart/2005/8/layout/vList2"/>
    <dgm:cxn modelId="{6AE2CA3B-6553-4166-B24D-5CD810EDE2EC}" type="presOf" srcId="{D5F15C88-33B4-4EAA-9C92-DA34662913EB}" destId="{ADA5E73C-236A-470B-8E9E-40860C0C382C}" srcOrd="0" destOrd="0" presId="urn:microsoft.com/office/officeart/2005/8/layout/vList2"/>
    <dgm:cxn modelId="{10D654F0-003C-4836-B999-8E9DBBDFF16F}" srcId="{D5F15C88-33B4-4EAA-9C92-DA34662913EB}" destId="{57944727-5E63-42E1-93EA-F6B63A769C72}" srcOrd="0" destOrd="0" parTransId="{E1FA0036-C59D-485C-91C9-C6DB7C97B258}" sibTransId="{11A4935E-34EB-453C-9C63-9AF4D4A410F5}"/>
    <dgm:cxn modelId="{F3A17C19-CF23-4244-95F4-AA091ED86D9C}" type="presParOf" srcId="{ADA5E73C-236A-470B-8E9E-40860C0C382C}" destId="{A64241C3-242E-41A1-9900-22092873940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9BC8115-CE8A-4F6D-9BC9-73DEC3CE9386}"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US"/>
        </a:p>
      </dgm:t>
    </dgm:pt>
    <dgm:pt modelId="{8B9BFC69-0FBD-4028-83DC-F04D0BB27FA3}">
      <dgm:prSet/>
      <dgm:spPr/>
      <dgm:t>
        <a:bodyPr/>
        <a:lstStyle/>
        <a:p>
          <a:pPr algn="justLow" rtl="1"/>
          <a:r>
            <a:rPr lang="fa-IR" dirty="0" smtClean="0">
              <a:cs typeface="B Zar" pitchFamily="2" charset="-78"/>
            </a:rPr>
            <a:t>تقاضای مشتریان باید برآورده شود. ما از این امکان برخورداریم که برای تأمین تقاضای واقعی مشتریان، کالای </a:t>
          </a:r>
          <a:r>
            <a:rPr lang="en-US" dirty="0" smtClean="0">
              <a:cs typeface="B Zar" pitchFamily="2" charset="-78"/>
            </a:rPr>
            <a:t>X</a:t>
          </a:r>
          <a:r>
            <a:rPr lang="fa-IR" dirty="0" smtClean="0">
              <a:cs typeface="B Zar" pitchFamily="2" charset="-78"/>
            </a:rPr>
            <a:t> را از تأمین‌کننده‌ی خارجی بخریم. این خرید برای هر واحد کالای </a:t>
          </a:r>
          <a:r>
            <a:rPr lang="en-US" dirty="0" smtClean="0">
              <a:cs typeface="B Zar" pitchFamily="2" charset="-78"/>
            </a:rPr>
            <a:t>X</a:t>
          </a:r>
          <a:r>
            <a:rPr lang="fa-IR" dirty="0" smtClean="0">
              <a:cs typeface="B Zar" pitchFamily="2" charset="-78"/>
            </a:rPr>
            <a:t> سه دلار هزینه به بار می‌آورد. یعنی اگر تقاضای مشتریان از تولید فراتر رود، می‌توانیم به منبع دیگری از عرضه‌ی کالای </a:t>
          </a:r>
          <a:r>
            <a:rPr lang="en-US" dirty="0" smtClean="0">
              <a:cs typeface="B Zar" pitchFamily="2" charset="-78"/>
            </a:rPr>
            <a:t>X</a:t>
          </a:r>
          <a:r>
            <a:rPr lang="fa-IR" dirty="0" smtClean="0">
              <a:cs typeface="B Zar" pitchFamily="2" charset="-78"/>
            </a:rPr>
            <a:t> متوسل (</a:t>
          </a:r>
          <a:r>
            <a:rPr lang="en-US" dirty="0" smtClean="0">
              <a:cs typeface="B Zar" pitchFamily="2" charset="-78"/>
            </a:rPr>
            <a:t>recourse</a:t>
          </a:r>
          <a:r>
            <a:rPr lang="fa-IR" dirty="0" smtClean="0">
              <a:cs typeface="B Zar" pitchFamily="2" charset="-78"/>
            </a:rPr>
            <a:t>) شویم. </a:t>
          </a:r>
          <a:endParaRPr lang="en-US" dirty="0" smtClean="0">
            <a:cs typeface="B Zar" pitchFamily="2" charset="-78"/>
          </a:endParaRPr>
        </a:p>
        <a:p>
          <a:pPr algn="justLow" rtl="1"/>
          <a:r>
            <a:rPr lang="fa-IR" dirty="0" smtClean="0">
              <a:cs typeface="B Zar" pitchFamily="2" charset="-78"/>
            </a:rPr>
            <a:t>در حال حاضر چقدر باید تولید کنیم، در حالی‌که تقاضای آتی مشتریان را نمی‌دانیم؟</a:t>
          </a:r>
          <a:endParaRPr lang="en-US" dirty="0">
            <a:cs typeface="B Zar" pitchFamily="2" charset="-78"/>
          </a:endParaRPr>
        </a:p>
      </dgm:t>
    </dgm:pt>
    <dgm:pt modelId="{C1DAB323-2125-4D82-9D5A-4AA5ED58AD16}" type="parTrans" cxnId="{53E11EA6-0EE0-4FE8-BD15-21F3D84493CC}">
      <dgm:prSet/>
      <dgm:spPr/>
      <dgm:t>
        <a:bodyPr/>
        <a:lstStyle/>
        <a:p>
          <a:endParaRPr lang="en-US"/>
        </a:p>
      </dgm:t>
    </dgm:pt>
    <dgm:pt modelId="{706ADFC5-5DCF-4C0D-A468-5F490C5C4BBE}" type="sibTrans" cxnId="{53E11EA6-0EE0-4FE8-BD15-21F3D84493CC}">
      <dgm:prSet/>
      <dgm:spPr/>
      <dgm:t>
        <a:bodyPr/>
        <a:lstStyle/>
        <a:p>
          <a:endParaRPr lang="en-US"/>
        </a:p>
      </dgm:t>
    </dgm:pt>
    <dgm:pt modelId="{A9C897F7-FBF8-4A7B-92A5-C1D3B4AB9AF6}" type="pres">
      <dgm:prSet presAssocID="{B9BC8115-CE8A-4F6D-9BC9-73DEC3CE9386}" presName="linear" presStyleCnt="0">
        <dgm:presLayoutVars>
          <dgm:animLvl val="lvl"/>
          <dgm:resizeHandles val="exact"/>
        </dgm:presLayoutVars>
      </dgm:prSet>
      <dgm:spPr/>
      <dgm:t>
        <a:bodyPr/>
        <a:lstStyle/>
        <a:p>
          <a:endParaRPr lang="en-US"/>
        </a:p>
      </dgm:t>
    </dgm:pt>
    <dgm:pt modelId="{B47E962F-883E-4946-A56A-0394A6DFC01E}" type="pres">
      <dgm:prSet presAssocID="{8B9BFC69-0FBD-4028-83DC-F04D0BB27FA3}" presName="parentText" presStyleLbl="node1" presStyleIdx="0" presStyleCnt="1">
        <dgm:presLayoutVars>
          <dgm:chMax val="0"/>
          <dgm:bulletEnabled val="1"/>
        </dgm:presLayoutVars>
      </dgm:prSet>
      <dgm:spPr/>
      <dgm:t>
        <a:bodyPr/>
        <a:lstStyle/>
        <a:p>
          <a:endParaRPr lang="en-US"/>
        </a:p>
      </dgm:t>
    </dgm:pt>
  </dgm:ptLst>
  <dgm:cxnLst>
    <dgm:cxn modelId="{53E11EA6-0EE0-4FE8-BD15-21F3D84493CC}" srcId="{B9BC8115-CE8A-4F6D-9BC9-73DEC3CE9386}" destId="{8B9BFC69-0FBD-4028-83DC-F04D0BB27FA3}" srcOrd="0" destOrd="0" parTransId="{C1DAB323-2125-4D82-9D5A-4AA5ED58AD16}" sibTransId="{706ADFC5-5DCF-4C0D-A468-5F490C5C4BBE}"/>
    <dgm:cxn modelId="{1CD7DAC4-7474-44CB-B5AF-9663A3C64268}" type="presOf" srcId="{B9BC8115-CE8A-4F6D-9BC9-73DEC3CE9386}" destId="{A9C897F7-FBF8-4A7B-92A5-C1D3B4AB9AF6}" srcOrd="0" destOrd="0" presId="urn:microsoft.com/office/officeart/2005/8/layout/vList2"/>
    <dgm:cxn modelId="{6A379A48-E65D-469A-9558-5E7989226436}" type="presOf" srcId="{8B9BFC69-0FBD-4028-83DC-F04D0BB27FA3}" destId="{B47E962F-883E-4946-A56A-0394A6DFC01E}" srcOrd="0" destOrd="0" presId="urn:microsoft.com/office/officeart/2005/8/layout/vList2"/>
    <dgm:cxn modelId="{27125D01-9263-4BB6-BAC0-99E139558524}" type="presParOf" srcId="{A9C897F7-FBF8-4A7B-92A5-C1D3B4AB9AF6}" destId="{B47E962F-883E-4946-A56A-0394A6DFC01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F6902F-DEC4-4D43-8F25-0DDDFE96BCC4}" type="doc">
      <dgm:prSet loTypeId="urn:microsoft.com/office/officeart/2005/8/layout/hList3" loCatId="list" qsTypeId="urn:microsoft.com/office/officeart/2005/8/quickstyle/3d2" qsCatId="3D" csTypeId="urn:microsoft.com/office/officeart/2005/8/colors/accent1_1" csCatId="accent1"/>
      <dgm:spPr/>
      <dgm:t>
        <a:bodyPr/>
        <a:lstStyle/>
        <a:p>
          <a:endParaRPr lang="en-US"/>
        </a:p>
      </dgm:t>
    </dgm:pt>
    <dgm:pt modelId="{D8A82EDD-5D4B-44CE-A26C-C940D8FE1CC8}">
      <dgm:prSet/>
      <dgm:spPr/>
      <dgm:t>
        <a:bodyPr/>
        <a:lstStyle/>
        <a:p>
          <a:pPr rtl="1"/>
          <a:r>
            <a:rPr lang="fa-IR" smtClean="0">
              <a:cs typeface="B Zar" pitchFamily="2" charset="-78"/>
            </a:rPr>
            <a:t>چارچوب‌های متعددی برای مدل‌سازی عدم‌اطمینان موجودند. دو مورد رایج عبارتند از:</a:t>
          </a:r>
          <a:endParaRPr lang="en-US">
            <a:cs typeface="B Zar" pitchFamily="2" charset="-78"/>
          </a:endParaRPr>
        </a:p>
      </dgm:t>
    </dgm:pt>
    <dgm:pt modelId="{F31FA690-DEF0-40BC-92DA-A5D2CC1E1878}" type="parTrans" cxnId="{8C06DAE3-0AC9-4842-9523-A09F133E5BF2}">
      <dgm:prSet/>
      <dgm:spPr/>
      <dgm:t>
        <a:bodyPr/>
        <a:lstStyle/>
        <a:p>
          <a:endParaRPr lang="en-US">
            <a:cs typeface="B Zar" pitchFamily="2" charset="-78"/>
          </a:endParaRPr>
        </a:p>
      </dgm:t>
    </dgm:pt>
    <dgm:pt modelId="{BC11FA68-A127-49C5-949E-2F1B937CD533}" type="sibTrans" cxnId="{8C06DAE3-0AC9-4842-9523-A09F133E5BF2}">
      <dgm:prSet/>
      <dgm:spPr/>
      <dgm:t>
        <a:bodyPr/>
        <a:lstStyle/>
        <a:p>
          <a:endParaRPr lang="en-US">
            <a:cs typeface="B Zar" pitchFamily="2" charset="-78"/>
          </a:endParaRPr>
        </a:p>
      </dgm:t>
    </dgm:pt>
    <dgm:pt modelId="{01258DDA-AA3B-43CF-89CB-A354E2773CFB}">
      <dgm:prSet/>
      <dgm:spPr/>
      <dgm:t>
        <a:bodyPr/>
        <a:lstStyle/>
        <a:p>
          <a:pPr rtl="0"/>
          <a:r>
            <a:rPr lang="en-US" smtClean="0">
              <a:cs typeface="B Zar" pitchFamily="2" charset="-78"/>
            </a:rPr>
            <a:t>Robust Optimization</a:t>
          </a:r>
          <a:endParaRPr lang="en-US">
            <a:cs typeface="B Zar" pitchFamily="2" charset="-78"/>
          </a:endParaRPr>
        </a:p>
      </dgm:t>
    </dgm:pt>
    <dgm:pt modelId="{88E15F9B-5D71-48D6-AACD-DA9CCBE9F492}" type="parTrans" cxnId="{D1ABB08F-20DE-4994-804B-3645BE98E9CD}">
      <dgm:prSet/>
      <dgm:spPr/>
      <dgm:t>
        <a:bodyPr/>
        <a:lstStyle/>
        <a:p>
          <a:endParaRPr lang="en-US">
            <a:cs typeface="B Zar" pitchFamily="2" charset="-78"/>
          </a:endParaRPr>
        </a:p>
      </dgm:t>
    </dgm:pt>
    <dgm:pt modelId="{01DCA7DD-E833-4711-8AA2-F2998A0269EE}" type="sibTrans" cxnId="{D1ABB08F-20DE-4994-804B-3645BE98E9CD}">
      <dgm:prSet/>
      <dgm:spPr/>
      <dgm:t>
        <a:bodyPr/>
        <a:lstStyle/>
        <a:p>
          <a:endParaRPr lang="en-US">
            <a:cs typeface="B Zar" pitchFamily="2" charset="-78"/>
          </a:endParaRPr>
        </a:p>
      </dgm:t>
    </dgm:pt>
    <dgm:pt modelId="{2D4A49CB-1634-46EB-8B55-99CAFF2EF98F}">
      <dgm:prSet/>
      <dgm:spPr/>
      <dgm:t>
        <a:bodyPr/>
        <a:lstStyle/>
        <a:p>
          <a:pPr rtl="0"/>
          <a:r>
            <a:rPr lang="en-US" smtClean="0">
              <a:cs typeface="B Zar" pitchFamily="2" charset="-78"/>
            </a:rPr>
            <a:t>Stochastic Programming</a:t>
          </a:r>
          <a:endParaRPr lang="en-US">
            <a:cs typeface="B Zar" pitchFamily="2" charset="-78"/>
          </a:endParaRPr>
        </a:p>
      </dgm:t>
    </dgm:pt>
    <dgm:pt modelId="{B295485A-B683-4E25-A22A-C6E28C8CBBB5}" type="parTrans" cxnId="{7741B493-7199-4859-8DA2-FDE3FEA3E290}">
      <dgm:prSet/>
      <dgm:spPr/>
      <dgm:t>
        <a:bodyPr/>
        <a:lstStyle/>
        <a:p>
          <a:endParaRPr lang="en-US">
            <a:cs typeface="B Zar" pitchFamily="2" charset="-78"/>
          </a:endParaRPr>
        </a:p>
      </dgm:t>
    </dgm:pt>
    <dgm:pt modelId="{269E9CEC-07DF-4F3A-B3A7-1CF8B9762647}" type="sibTrans" cxnId="{7741B493-7199-4859-8DA2-FDE3FEA3E290}">
      <dgm:prSet/>
      <dgm:spPr/>
      <dgm:t>
        <a:bodyPr/>
        <a:lstStyle/>
        <a:p>
          <a:endParaRPr lang="en-US">
            <a:cs typeface="B Zar" pitchFamily="2" charset="-78"/>
          </a:endParaRPr>
        </a:p>
      </dgm:t>
    </dgm:pt>
    <dgm:pt modelId="{1E83CDD6-DA4D-4EB2-949C-50270FCCD3E2}" type="pres">
      <dgm:prSet presAssocID="{0FF6902F-DEC4-4D43-8F25-0DDDFE96BCC4}" presName="composite" presStyleCnt="0">
        <dgm:presLayoutVars>
          <dgm:chMax val="1"/>
          <dgm:dir/>
          <dgm:resizeHandles val="exact"/>
        </dgm:presLayoutVars>
      </dgm:prSet>
      <dgm:spPr/>
      <dgm:t>
        <a:bodyPr/>
        <a:lstStyle/>
        <a:p>
          <a:endParaRPr lang="en-US"/>
        </a:p>
      </dgm:t>
    </dgm:pt>
    <dgm:pt modelId="{278952DB-89DB-42FD-9264-5B1DF06CA7D2}" type="pres">
      <dgm:prSet presAssocID="{D8A82EDD-5D4B-44CE-A26C-C940D8FE1CC8}" presName="roof" presStyleLbl="dkBgShp" presStyleIdx="0" presStyleCnt="2"/>
      <dgm:spPr/>
      <dgm:t>
        <a:bodyPr/>
        <a:lstStyle/>
        <a:p>
          <a:endParaRPr lang="en-US"/>
        </a:p>
      </dgm:t>
    </dgm:pt>
    <dgm:pt modelId="{DE03CBD4-4A85-468F-A173-C0870109F27F}" type="pres">
      <dgm:prSet presAssocID="{D8A82EDD-5D4B-44CE-A26C-C940D8FE1CC8}" presName="pillars" presStyleCnt="0"/>
      <dgm:spPr/>
    </dgm:pt>
    <dgm:pt modelId="{AA2DEAB8-AFF3-42F9-8C85-AFC5401C10EC}" type="pres">
      <dgm:prSet presAssocID="{D8A82EDD-5D4B-44CE-A26C-C940D8FE1CC8}" presName="pillar1" presStyleLbl="node1" presStyleIdx="0" presStyleCnt="2">
        <dgm:presLayoutVars>
          <dgm:bulletEnabled val="1"/>
        </dgm:presLayoutVars>
      </dgm:prSet>
      <dgm:spPr/>
      <dgm:t>
        <a:bodyPr/>
        <a:lstStyle/>
        <a:p>
          <a:endParaRPr lang="en-US"/>
        </a:p>
      </dgm:t>
    </dgm:pt>
    <dgm:pt modelId="{6CD94DC8-E323-4CDE-96F4-DBADF0FD99E8}" type="pres">
      <dgm:prSet presAssocID="{2D4A49CB-1634-46EB-8B55-99CAFF2EF98F}" presName="pillarX" presStyleLbl="node1" presStyleIdx="1" presStyleCnt="2">
        <dgm:presLayoutVars>
          <dgm:bulletEnabled val="1"/>
        </dgm:presLayoutVars>
      </dgm:prSet>
      <dgm:spPr/>
      <dgm:t>
        <a:bodyPr/>
        <a:lstStyle/>
        <a:p>
          <a:endParaRPr lang="en-US"/>
        </a:p>
      </dgm:t>
    </dgm:pt>
    <dgm:pt modelId="{D04F7D73-6A70-49D7-A5E4-2775B6DF522D}" type="pres">
      <dgm:prSet presAssocID="{D8A82EDD-5D4B-44CE-A26C-C940D8FE1CC8}" presName="base" presStyleLbl="dkBgShp" presStyleIdx="1" presStyleCnt="2"/>
      <dgm:spPr/>
    </dgm:pt>
  </dgm:ptLst>
  <dgm:cxnLst>
    <dgm:cxn modelId="{97376B75-9E11-4285-90EC-80FD6B29ACE4}" type="presOf" srcId="{0FF6902F-DEC4-4D43-8F25-0DDDFE96BCC4}" destId="{1E83CDD6-DA4D-4EB2-949C-50270FCCD3E2}" srcOrd="0" destOrd="0" presId="urn:microsoft.com/office/officeart/2005/8/layout/hList3"/>
    <dgm:cxn modelId="{D1ABB08F-20DE-4994-804B-3645BE98E9CD}" srcId="{D8A82EDD-5D4B-44CE-A26C-C940D8FE1CC8}" destId="{01258DDA-AA3B-43CF-89CB-A354E2773CFB}" srcOrd="0" destOrd="0" parTransId="{88E15F9B-5D71-48D6-AACD-DA9CCBE9F492}" sibTransId="{01DCA7DD-E833-4711-8AA2-F2998A0269EE}"/>
    <dgm:cxn modelId="{7741B493-7199-4859-8DA2-FDE3FEA3E290}" srcId="{D8A82EDD-5D4B-44CE-A26C-C940D8FE1CC8}" destId="{2D4A49CB-1634-46EB-8B55-99CAFF2EF98F}" srcOrd="1" destOrd="0" parTransId="{B295485A-B683-4E25-A22A-C6E28C8CBBB5}" sibTransId="{269E9CEC-07DF-4F3A-B3A7-1CF8B9762647}"/>
    <dgm:cxn modelId="{451AFDAA-6583-4012-BE7E-61982AE335D6}" type="presOf" srcId="{D8A82EDD-5D4B-44CE-A26C-C940D8FE1CC8}" destId="{278952DB-89DB-42FD-9264-5B1DF06CA7D2}" srcOrd="0" destOrd="0" presId="urn:microsoft.com/office/officeart/2005/8/layout/hList3"/>
    <dgm:cxn modelId="{3A33B013-B3AF-4BD3-B821-13C62B1A6CAE}" type="presOf" srcId="{2D4A49CB-1634-46EB-8B55-99CAFF2EF98F}" destId="{6CD94DC8-E323-4CDE-96F4-DBADF0FD99E8}" srcOrd="0" destOrd="0" presId="urn:microsoft.com/office/officeart/2005/8/layout/hList3"/>
    <dgm:cxn modelId="{90ED519A-B27A-4425-8FFE-C861694DE568}" type="presOf" srcId="{01258DDA-AA3B-43CF-89CB-A354E2773CFB}" destId="{AA2DEAB8-AFF3-42F9-8C85-AFC5401C10EC}" srcOrd="0" destOrd="0" presId="urn:microsoft.com/office/officeart/2005/8/layout/hList3"/>
    <dgm:cxn modelId="{8C06DAE3-0AC9-4842-9523-A09F133E5BF2}" srcId="{0FF6902F-DEC4-4D43-8F25-0DDDFE96BCC4}" destId="{D8A82EDD-5D4B-44CE-A26C-C940D8FE1CC8}" srcOrd="0" destOrd="0" parTransId="{F31FA690-DEF0-40BC-92DA-A5D2CC1E1878}" sibTransId="{BC11FA68-A127-49C5-949E-2F1B937CD533}"/>
    <dgm:cxn modelId="{C864F38F-D2D9-4E40-93CA-B3CA7C3EE8FE}" type="presParOf" srcId="{1E83CDD6-DA4D-4EB2-949C-50270FCCD3E2}" destId="{278952DB-89DB-42FD-9264-5B1DF06CA7D2}" srcOrd="0" destOrd="0" presId="urn:microsoft.com/office/officeart/2005/8/layout/hList3"/>
    <dgm:cxn modelId="{7B448984-92D0-42D4-A6C8-6DA82F269FB0}" type="presParOf" srcId="{1E83CDD6-DA4D-4EB2-949C-50270FCCD3E2}" destId="{DE03CBD4-4A85-468F-A173-C0870109F27F}" srcOrd="1" destOrd="0" presId="urn:microsoft.com/office/officeart/2005/8/layout/hList3"/>
    <dgm:cxn modelId="{0C760BDB-2CA0-42FA-BE0F-1D4014EAC736}" type="presParOf" srcId="{DE03CBD4-4A85-468F-A173-C0870109F27F}" destId="{AA2DEAB8-AFF3-42F9-8C85-AFC5401C10EC}" srcOrd="0" destOrd="0" presId="urn:microsoft.com/office/officeart/2005/8/layout/hList3"/>
    <dgm:cxn modelId="{3437A0CB-9B3F-41EF-A794-4EEE0261D161}" type="presParOf" srcId="{DE03CBD4-4A85-468F-A173-C0870109F27F}" destId="{6CD94DC8-E323-4CDE-96F4-DBADF0FD99E8}" srcOrd="1" destOrd="0" presId="urn:microsoft.com/office/officeart/2005/8/layout/hList3"/>
    <dgm:cxn modelId="{BF2F1373-3B22-4B4A-8A36-F49300F52142}" type="presParOf" srcId="{1E83CDD6-DA4D-4EB2-949C-50270FCCD3E2}" destId="{D04F7D73-6A70-49D7-A5E4-2775B6DF522D}"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33756BF-5601-467D-9725-7DB2E87504B3}" type="doc">
      <dgm:prSet loTypeId="urn:microsoft.com/office/officeart/2005/8/layout/process3" loCatId="process" qsTypeId="urn:microsoft.com/office/officeart/2005/8/quickstyle/simple1" qsCatId="simple" csTypeId="urn:microsoft.com/office/officeart/2005/8/colors/accent3_1" csCatId="accent3" phldr="1"/>
      <dgm:spPr/>
      <dgm:t>
        <a:bodyPr/>
        <a:lstStyle/>
        <a:p>
          <a:endParaRPr lang="en-US"/>
        </a:p>
      </dgm:t>
    </dgm:pt>
    <dgm:pt modelId="{11CD793E-32C0-4384-9257-B4CF37C4CB2D}">
      <dgm:prSet/>
      <dgm:spPr/>
      <dgm:t>
        <a:bodyPr/>
        <a:lstStyle/>
        <a:p>
          <a:pPr algn="ctr" rtl="1"/>
          <a:r>
            <a:rPr lang="fa-IR" dirty="0" smtClean="0">
              <a:cs typeface="B Zar" pitchFamily="2" charset="-78"/>
            </a:rPr>
            <a:t>پاسخ بهینه مقدار موردانتظار تقاضاست.</a:t>
          </a:r>
          <a:endParaRPr lang="en-US" dirty="0">
            <a:cs typeface="B Zar" pitchFamily="2" charset="-78"/>
          </a:endParaRPr>
        </a:p>
      </dgm:t>
    </dgm:pt>
    <dgm:pt modelId="{8163AD8E-42A7-4182-A19E-7F9BC2D3EAD2}" type="parTrans" cxnId="{7FCB59BB-C7B2-49F8-81F7-57AFC1883683}">
      <dgm:prSet/>
      <dgm:spPr/>
      <dgm:t>
        <a:bodyPr/>
        <a:lstStyle/>
        <a:p>
          <a:endParaRPr lang="en-US">
            <a:cs typeface="B Zar" pitchFamily="2" charset="-78"/>
          </a:endParaRPr>
        </a:p>
      </dgm:t>
    </dgm:pt>
    <dgm:pt modelId="{EDDF4006-3BF9-4CA3-B9AF-F3DE1393238C}" type="sibTrans" cxnId="{7FCB59BB-C7B2-49F8-81F7-57AFC1883683}">
      <dgm:prSet/>
      <dgm:spPr/>
      <dgm:t>
        <a:bodyPr/>
        <a:lstStyle/>
        <a:p>
          <a:endParaRPr lang="en-US">
            <a:cs typeface="B Zar" pitchFamily="2" charset="-78"/>
          </a:endParaRPr>
        </a:p>
      </dgm:t>
    </dgm:pt>
    <dgm:pt modelId="{6F2A2CCA-908D-44D2-95A2-ED30C6150EBB}">
      <dgm:prSet/>
      <dgm:spPr/>
      <dgm:t>
        <a:bodyPr/>
        <a:lstStyle/>
        <a:p>
          <a:pPr algn="justLow" rtl="1"/>
          <a:r>
            <a:rPr lang="fa-IR" dirty="0" smtClean="0">
              <a:cs typeface="B Zar" pitchFamily="2" charset="-78"/>
            </a:rPr>
            <a:t>پاسخ بهینه، مقدار موردانتظار تقاضا یعنی </a:t>
          </a:r>
          <a:r>
            <a:rPr lang="en-US" dirty="0" smtClean="0">
              <a:cs typeface="B Zar" pitchFamily="2" charset="-78"/>
            </a:rPr>
            <a:t>x=580</a:t>
          </a:r>
          <a:r>
            <a:rPr lang="fa-IR" dirty="0" smtClean="0">
              <a:cs typeface="B Zar" pitchFamily="2" charset="-78"/>
            </a:rPr>
            <a:t> نیست.</a:t>
          </a:r>
          <a:endParaRPr lang="en-US" dirty="0">
            <a:cs typeface="B Zar" pitchFamily="2" charset="-78"/>
          </a:endParaRPr>
        </a:p>
      </dgm:t>
    </dgm:pt>
    <dgm:pt modelId="{96EC9D28-25BB-407B-972A-0ED13C11CBB1}" type="parTrans" cxnId="{4EBD2DB5-689C-4B10-B5E6-0713E23AEB9D}">
      <dgm:prSet/>
      <dgm:spPr/>
      <dgm:t>
        <a:bodyPr/>
        <a:lstStyle/>
        <a:p>
          <a:endParaRPr lang="en-US">
            <a:cs typeface="B Zar" pitchFamily="2" charset="-78"/>
          </a:endParaRPr>
        </a:p>
      </dgm:t>
    </dgm:pt>
    <dgm:pt modelId="{D820EF48-34C5-4323-B979-671B7442AA40}" type="sibTrans" cxnId="{4EBD2DB5-689C-4B10-B5E6-0713E23AEB9D}">
      <dgm:prSet/>
      <dgm:spPr/>
      <dgm:t>
        <a:bodyPr/>
        <a:lstStyle/>
        <a:p>
          <a:endParaRPr lang="en-US">
            <a:cs typeface="B Zar" pitchFamily="2" charset="-78"/>
          </a:endParaRPr>
        </a:p>
      </dgm:t>
    </dgm:pt>
    <dgm:pt modelId="{5C26B451-1EAD-4352-9FE5-05A3B40CAED6}">
      <dgm:prSet/>
      <dgm:spPr/>
      <dgm:t>
        <a:bodyPr/>
        <a:lstStyle/>
        <a:p>
          <a:pPr algn="justLow" rtl="1"/>
          <a:r>
            <a:rPr lang="fa-IR" dirty="0" smtClean="0">
              <a:cs typeface="B Zar" pitchFamily="2" charset="-78"/>
            </a:rPr>
            <a:t>پاسخ بهینه از طریق برنامه‌ریزی تصادفی به‌دست می‌آید.</a:t>
          </a:r>
          <a:endParaRPr lang="en-US" dirty="0">
            <a:cs typeface="B Zar" pitchFamily="2" charset="-78"/>
          </a:endParaRPr>
        </a:p>
      </dgm:t>
    </dgm:pt>
    <dgm:pt modelId="{0BEC94BD-D6D1-4AB7-9B4D-32062BED01AC}" type="parTrans" cxnId="{D709FEF5-A37A-429B-AF6D-F71B1A19F500}">
      <dgm:prSet/>
      <dgm:spPr/>
      <dgm:t>
        <a:bodyPr/>
        <a:lstStyle/>
        <a:p>
          <a:endParaRPr lang="en-US">
            <a:cs typeface="B Zar" pitchFamily="2" charset="-78"/>
          </a:endParaRPr>
        </a:p>
      </dgm:t>
    </dgm:pt>
    <dgm:pt modelId="{CE4E89DF-923D-4EAE-8500-96FD5A15A5CE}" type="sibTrans" cxnId="{D709FEF5-A37A-429B-AF6D-F71B1A19F500}">
      <dgm:prSet/>
      <dgm:spPr/>
      <dgm:t>
        <a:bodyPr/>
        <a:lstStyle/>
        <a:p>
          <a:endParaRPr lang="en-US">
            <a:cs typeface="B Zar" pitchFamily="2" charset="-78"/>
          </a:endParaRPr>
        </a:p>
      </dgm:t>
    </dgm:pt>
    <dgm:pt modelId="{C261BE64-4C6D-4BD9-AA75-D284D48350E3}">
      <dgm:prSet/>
      <dgm:spPr/>
      <dgm:t>
        <a:bodyPr/>
        <a:lstStyle/>
        <a:p>
          <a:pPr algn="justLow" rtl="1"/>
          <a:r>
            <a:rPr lang="fa-IR" smtClean="0">
              <a:cs typeface="B Zar" pitchFamily="2" charset="-78"/>
            </a:rPr>
            <a:t>این دو پاسخ بسته به مقادیر پارامترهای مسأله (هزینه‌ی تولید و هزینه‌ی خرید) ممکن بسیار متفاوت باشند. </a:t>
          </a:r>
          <a:endParaRPr lang="en-US">
            <a:cs typeface="B Zar" pitchFamily="2" charset="-78"/>
          </a:endParaRPr>
        </a:p>
      </dgm:t>
    </dgm:pt>
    <dgm:pt modelId="{0DAF8977-BD7F-4A3F-B2B0-F4BD8EF070F8}" type="parTrans" cxnId="{FF68A8A6-09DE-472F-889E-531856789D08}">
      <dgm:prSet/>
      <dgm:spPr/>
      <dgm:t>
        <a:bodyPr/>
        <a:lstStyle/>
        <a:p>
          <a:endParaRPr lang="en-US">
            <a:cs typeface="B Zar" pitchFamily="2" charset="-78"/>
          </a:endParaRPr>
        </a:p>
      </dgm:t>
    </dgm:pt>
    <dgm:pt modelId="{8D31F4E1-81F4-4519-955D-92AA6038E5A6}" type="sibTrans" cxnId="{FF68A8A6-09DE-472F-889E-531856789D08}">
      <dgm:prSet/>
      <dgm:spPr/>
      <dgm:t>
        <a:bodyPr/>
        <a:lstStyle/>
        <a:p>
          <a:endParaRPr lang="en-US">
            <a:cs typeface="B Zar" pitchFamily="2" charset="-78"/>
          </a:endParaRPr>
        </a:p>
      </dgm:t>
    </dgm:pt>
    <dgm:pt modelId="{4195E7A0-615E-4CE3-ADB6-F2766E9C9BCD}" type="pres">
      <dgm:prSet presAssocID="{233756BF-5601-467D-9725-7DB2E87504B3}" presName="linearFlow" presStyleCnt="0">
        <dgm:presLayoutVars>
          <dgm:dir/>
          <dgm:animLvl val="lvl"/>
          <dgm:resizeHandles val="exact"/>
        </dgm:presLayoutVars>
      </dgm:prSet>
      <dgm:spPr/>
      <dgm:t>
        <a:bodyPr/>
        <a:lstStyle/>
        <a:p>
          <a:endParaRPr lang="en-US"/>
        </a:p>
      </dgm:t>
    </dgm:pt>
    <dgm:pt modelId="{F38263D6-E2BF-436C-9909-886D1570D67E}" type="pres">
      <dgm:prSet presAssocID="{11CD793E-32C0-4384-9257-B4CF37C4CB2D}" presName="composite" presStyleCnt="0"/>
      <dgm:spPr/>
    </dgm:pt>
    <dgm:pt modelId="{3C66CE4E-4428-4B7D-B602-E01182D716CD}" type="pres">
      <dgm:prSet presAssocID="{11CD793E-32C0-4384-9257-B4CF37C4CB2D}" presName="parTx" presStyleLbl="node1" presStyleIdx="0" presStyleCnt="1">
        <dgm:presLayoutVars>
          <dgm:chMax val="0"/>
          <dgm:chPref val="0"/>
          <dgm:bulletEnabled val="1"/>
        </dgm:presLayoutVars>
      </dgm:prSet>
      <dgm:spPr/>
      <dgm:t>
        <a:bodyPr/>
        <a:lstStyle/>
        <a:p>
          <a:endParaRPr lang="en-US"/>
        </a:p>
      </dgm:t>
    </dgm:pt>
    <dgm:pt modelId="{2D0370F4-9BE6-4636-ABA6-F413D04BB17E}" type="pres">
      <dgm:prSet presAssocID="{11CD793E-32C0-4384-9257-B4CF37C4CB2D}" presName="parSh" presStyleLbl="node1" presStyleIdx="0" presStyleCnt="1"/>
      <dgm:spPr/>
      <dgm:t>
        <a:bodyPr/>
        <a:lstStyle/>
        <a:p>
          <a:endParaRPr lang="en-US"/>
        </a:p>
      </dgm:t>
    </dgm:pt>
    <dgm:pt modelId="{A11F80F0-9D66-41D0-A021-4A6763C64A2F}" type="pres">
      <dgm:prSet presAssocID="{11CD793E-32C0-4384-9257-B4CF37C4CB2D}" presName="desTx" presStyleLbl="fgAcc1" presStyleIdx="0" presStyleCnt="1">
        <dgm:presLayoutVars>
          <dgm:bulletEnabled val="1"/>
        </dgm:presLayoutVars>
      </dgm:prSet>
      <dgm:spPr>
        <a:prstGeom prst="doubleWave">
          <a:avLst/>
        </a:prstGeom>
      </dgm:spPr>
      <dgm:t>
        <a:bodyPr/>
        <a:lstStyle/>
        <a:p>
          <a:endParaRPr lang="en-US"/>
        </a:p>
      </dgm:t>
    </dgm:pt>
  </dgm:ptLst>
  <dgm:cxnLst>
    <dgm:cxn modelId="{0E4DB67F-95B4-4D21-88A6-4BF04AFCA6F7}" type="presOf" srcId="{6F2A2CCA-908D-44D2-95A2-ED30C6150EBB}" destId="{A11F80F0-9D66-41D0-A021-4A6763C64A2F}" srcOrd="0" destOrd="0" presId="urn:microsoft.com/office/officeart/2005/8/layout/process3"/>
    <dgm:cxn modelId="{FC2C1CB3-8473-4261-887C-D4CA07E48E36}" type="presOf" srcId="{11CD793E-32C0-4384-9257-B4CF37C4CB2D}" destId="{3C66CE4E-4428-4B7D-B602-E01182D716CD}" srcOrd="0" destOrd="0" presId="urn:microsoft.com/office/officeart/2005/8/layout/process3"/>
    <dgm:cxn modelId="{4EBD2DB5-689C-4B10-B5E6-0713E23AEB9D}" srcId="{11CD793E-32C0-4384-9257-B4CF37C4CB2D}" destId="{6F2A2CCA-908D-44D2-95A2-ED30C6150EBB}" srcOrd="0" destOrd="0" parTransId="{96EC9D28-25BB-407B-972A-0ED13C11CBB1}" sibTransId="{D820EF48-34C5-4323-B979-671B7442AA40}"/>
    <dgm:cxn modelId="{FF68A8A6-09DE-472F-889E-531856789D08}" srcId="{11CD793E-32C0-4384-9257-B4CF37C4CB2D}" destId="{C261BE64-4C6D-4BD9-AA75-D284D48350E3}" srcOrd="2" destOrd="0" parTransId="{0DAF8977-BD7F-4A3F-B2B0-F4BD8EF070F8}" sibTransId="{8D31F4E1-81F4-4519-955D-92AA6038E5A6}"/>
    <dgm:cxn modelId="{98F3BE8A-27C8-4476-84D9-F8B6F529B6B7}" type="presOf" srcId="{5C26B451-1EAD-4352-9FE5-05A3B40CAED6}" destId="{A11F80F0-9D66-41D0-A021-4A6763C64A2F}" srcOrd="0" destOrd="1" presId="urn:microsoft.com/office/officeart/2005/8/layout/process3"/>
    <dgm:cxn modelId="{C4E15BE8-034B-4DCF-99F7-FC0BDF3A88BF}" type="presOf" srcId="{C261BE64-4C6D-4BD9-AA75-D284D48350E3}" destId="{A11F80F0-9D66-41D0-A021-4A6763C64A2F}" srcOrd="0" destOrd="2" presId="urn:microsoft.com/office/officeart/2005/8/layout/process3"/>
    <dgm:cxn modelId="{FE3F7509-BB23-4807-9F4D-12BCB7D71CBE}" type="presOf" srcId="{233756BF-5601-467D-9725-7DB2E87504B3}" destId="{4195E7A0-615E-4CE3-ADB6-F2766E9C9BCD}" srcOrd="0" destOrd="0" presId="urn:microsoft.com/office/officeart/2005/8/layout/process3"/>
    <dgm:cxn modelId="{D709FEF5-A37A-429B-AF6D-F71B1A19F500}" srcId="{11CD793E-32C0-4384-9257-B4CF37C4CB2D}" destId="{5C26B451-1EAD-4352-9FE5-05A3B40CAED6}" srcOrd="1" destOrd="0" parTransId="{0BEC94BD-D6D1-4AB7-9B4D-32062BED01AC}" sibTransId="{CE4E89DF-923D-4EAE-8500-96FD5A15A5CE}"/>
    <dgm:cxn modelId="{7FCB59BB-C7B2-49F8-81F7-57AFC1883683}" srcId="{233756BF-5601-467D-9725-7DB2E87504B3}" destId="{11CD793E-32C0-4384-9257-B4CF37C4CB2D}" srcOrd="0" destOrd="0" parTransId="{8163AD8E-42A7-4182-A19E-7F9BC2D3EAD2}" sibTransId="{EDDF4006-3BF9-4CA3-B9AF-F3DE1393238C}"/>
    <dgm:cxn modelId="{57B13730-3266-4FA1-9CFF-FAAF1F49BBD0}" type="presOf" srcId="{11CD793E-32C0-4384-9257-B4CF37C4CB2D}" destId="{2D0370F4-9BE6-4636-ABA6-F413D04BB17E}" srcOrd="1" destOrd="0" presId="urn:microsoft.com/office/officeart/2005/8/layout/process3"/>
    <dgm:cxn modelId="{1A183EAE-A698-4AF3-A948-F9090C76BA4F}" type="presParOf" srcId="{4195E7A0-615E-4CE3-ADB6-F2766E9C9BCD}" destId="{F38263D6-E2BF-436C-9909-886D1570D67E}" srcOrd="0" destOrd="0" presId="urn:microsoft.com/office/officeart/2005/8/layout/process3"/>
    <dgm:cxn modelId="{22450859-2D1C-4068-87BF-9447D4C466B7}" type="presParOf" srcId="{F38263D6-E2BF-436C-9909-886D1570D67E}" destId="{3C66CE4E-4428-4B7D-B602-E01182D716CD}" srcOrd="0" destOrd="0" presId="urn:microsoft.com/office/officeart/2005/8/layout/process3"/>
    <dgm:cxn modelId="{F533994C-8440-4048-98FE-BC97F8842BC7}" type="presParOf" srcId="{F38263D6-E2BF-436C-9909-886D1570D67E}" destId="{2D0370F4-9BE6-4636-ABA6-F413D04BB17E}" srcOrd="1" destOrd="0" presId="urn:microsoft.com/office/officeart/2005/8/layout/process3"/>
    <dgm:cxn modelId="{E91CD405-3FE9-418A-AF97-5AA6B826C27A}" type="presParOf" srcId="{F38263D6-E2BF-436C-9909-886D1570D67E}" destId="{A11F80F0-9D66-41D0-A021-4A6763C64A2F}"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DA2E6E0-DAD5-4E1E-A7BD-B227DE46BF6E}" type="doc">
      <dgm:prSet loTypeId="urn:microsoft.com/office/officeart/2005/8/layout/process3" loCatId="process" qsTypeId="urn:microsoft.com/office/officeart/2005/8/quickstyle/simple1" qsCatId="simple" csTypeId="urn:microsoft.com/office/officeart/2005/8/colors/accent3_1" csCatId="accent3" phldr="1"/>
      <dgm:spPr/>
      <dgm:t>
        <a:bodyPr/>
        <a:lstStyle/>
        <a:p>
          <a:endParaRPr lang="en-US"/>
        </a:p>
      </dgm:t>
    </dgm:pt>
    <dgm:pt modelId="{1FD23FD3-6BED-4DA6-910B-5F67531153AD}">
      <dgm:prSet custT="1"/>
      <dgm:spPr/>
      <dgm:t>
        <a:bodyPr/>
        <a:lstStyle/>
        <a:p>
          <a:pPr rtl="1"/>
          <a:r>
            <a:rPr lang="fa-IR" sz="3600" dirty="0" smtClean="0">
              <a:cs typeface="B Zar" pitchFamily="2" charset="-78"/>
            </a:rPr>
            <a:t>برنامه‌‌ی تصادفی این مسأله به شرح زیر است:</a:t>
          </a:r>
          <a:endParaRPr lang="en-US" sz="3600" dirty="0" smtClean="0">
            <a:cs typeface="B Zar" pitchFamily="2" charset="-78"/>
          </a:endParaRPr>
        </a:p>
      </dgm:t>
    </dgm:pt>
    <dgm:pt modelId="{91F6E275-DAA9-4E82-A810-B482865575FB}" type="parTrans" cxnId="{DB0D086D-614A-4ED2-BC25-718A1122EB80}">
      <dgm:prSet/>
      <dgm:spPr/>
      <dgm:t>
        <a:bodyPr/>
        <a:lstStyle/>
        <a:p>
          <a:endParaRPr lang="en-US"/>
        </a:p>
      </dgm:t>
    </dgm:pt>
    <dgm:pt modelId="{7ADC94AA-6C62-4D0B-ABC0-1B250FBDDD1F}" type="sibTrans" cxnId="{DB0D086D-614A-4ED2-BC25-718A1122EB80}">
      <dgm:prSet/>
      <dgm:spPr/>
      <dgm:t>
        <a:bodyPr/>
        <a:lstStyle/>
        <a:p>
          <a:endParaRPr lang="en-US"/>
        </a:p>
      </dgm:t>
    </dgm:pt>
    <dgm:pt modelId="{0183BB4B-8E92-4025-A99F-92AFD8967F63}">
      <dgm:prSet/>
      <dgm:spPr/>
      <dgm:t>
        <a:bodyPr/>
        <a:lstStyle/>
        <a:p>
          <a:pPr rtl="1"/>
          <a:endParaRPr lang="en-US" dirty="0"/>
        </a:p>
      </dgm:t>
    </dgm:pt>
    <dgm:pt modelId="{75C99BE2-554B-402A-95A2-7E5E3848ECE8}" type="parTrans" cxnId="{A1E3F785-A3DB-4130-80C5-DBC3A92DAE82}">
      <dgm:prSet/>
      <dgm:spPr/>
      <dgm:t>
        <a:bodyPr/>
        <a:lstStyle/>
        <a:p>
          <a:endParaRPr lang="en-US"/>
        </a:p>
      </dgm:t>
    </dgm:pt>
    <dgm:pt modelId="{202949B5-709A-4306-8705-B775B0D277BC}" type="sibTrans" cxnId="{A1E3F785-A3DB-4130-80C5-DBC3A92DAE82}">
      <dgm:prSet/>
      <dgm:spPr/>
      <dgm:t>
        <a:bodyPr/>
        <a:lstStyle/>
        <a:p>
          <a:endParaRPr lang="en-US"/>
        </a:p>
      </dgm:t>
    </dgm:pt>
    <dgm:pt modelId="{4A6CACAA-D1F1-45B0-A478-E309031E19BD}" type="pres">
      <dgm:prSet presAssocID="{3DA2E6E0-DAD5-4E1E-A7BD-B227DE46BF6E}" presName="linearFlow" presStyleCnt="0">
        <dgm:presLayoutVars>
          <dgm:dir/>
          <dgm:animLvl val="lvl"/>
          <dgm:resizeHandles val="exact"/>
        </dgm:presLayoutVars>
      </dgm:prSet>
      <dgm:spPr/>
      <dgm:t>
        <a:bodyPr/>
        <a:lstStyle/>
        <a:p>
          <a:endParaRPr lang="en-US"/>
        </a:p>
      </dgm:t>
    </dgm:pt>
    <dgm:pt modelId="{FC0A9D9B-B93D-4F5D-BA56-AA7AFA6663BA}" type="pres">
      <dgm:prSet presAssocID="{1FD23FD3-6BED-4DA6-910B-5F67531153AD}" presName="composite" presStyleCnt="0"/>
      <dgm:spPr/>
    </dgm:pt>
    <dgm:pt modelId="{F8069CAF-28D9-40A8-87E6-A0F1945202CC}" type="pres">
      <dgm:prSet presAssocID="{1FD23FD3-6BED-4DA6-910B-5F67531153AD}" presName="parTx" presStyleLbl="node1" presStyleIdx="0" presStyleCnt="1">
        <dgm:presLayoutVars>
          <dgm:chMax val="0"/>
          <dgm:chPref val="0"/>
          <dgm:bulletEnabled val="1"/>
        </dgm:presLayoutVars>
      </dgm:prSet>
      <dgm:spPr/>
      <dgm:t>
        <a:bodyPr/>
        <a:lstStyle/>
        <a:p>
          <a:endParaRPr lang="en-US"/>
        </a:p>
      </dgm:t>
    </dgm:pt>
    <dgm:pt modelId="{9C25859F-60D5-42BC-BD30-C5DF73F183E1}" type="pres">
      <dgm:prSet presAssocID="{1FD23FD3-6BED-4DA6-910B-5F67531153AD}" presName="parSh" presStyleLbl="node1" presStyleIdx="0" presStyleCnt="1"/>
      <dgm:spPr/>
      <dgm:t>
        <a:bodyPr/>
        <a:lstStyle/>
        <a:p>
          <a:endParaRPr lang="en-US"/>
        </a:p>
      </dgm:t>
    </dgm:pt>
    <dgm:pt modelId="{0D279E5C-DC98-4C33-9774-6415CF462978}" type="pres">
      <dgm:prSet presAssocID="{1FD23FD3-6BED-4DA6-910B-5F67531153AD}" presName="desTx" presStyleLbl="fgAcc1" presStyleIdx="0" presStyleCnt="1">
        <dgm:presLayoutVars>
          <dgm:bulletEnabled val="1"/>
        </dgm:presLayoutVars>
      </dgm:prSet>
      <dgm:spPr/>
      <dgm:t>
        <a:bodyPr/>
        <a:lstStyle/>
        <a:p>
          <a:endParaRPr lang="en-US"/>
        </a:p>
      </dgm:t>
    </dgm:pt>
  </dgm:ptLst>
  <dgm:cxnLst>
    <dgm:cxn modelId="{A1E3F785-A3DB-4130-80C5-DBC3A92DAE82}" srcId="{1FD23FD3-6BED-4DA6-910B-5F67531153AD}" destId="{0183BB4B-8E92-4025-A99F-92AFD8967F63}" srcOrd="0" destOrd="0" parTransId="{75C99BE2-554B-402A-95A2-7E5E3848ECE8}" sibTransId="{202949B5-709A-4306-8705-B775B0D277BC}"/>
    <dgm:cxn modelId="{DB0D086D-614A-4ED2-BC25-718A1122EB80}" srcId="{3DA2E6E0-DAD5-4E1E-A7BD-B227DE46BF6E}" destId="{1FD23FD3-6BED-4DA6-910B-5F67531153AD}" srcOrd="0" destOrd="0" parTransId="{91F6E275-DAA9-4E82-A810-B482865575FB}" sibTransId="{7ADC94AA-6C62-4D0B-ABC0-1B250FBDDD1F}"/>
    <dgm:cxn modelId="{4B3F68E0-F0C3-4AC9-B38F-84E66DE5B572}" type="presOf" srcId="{3DA2E6E0-DAD5-4E1E-A7BD-B227DE46BF6E}" destId="{4A6CACAA-D1F1-45B0-A478-E309031E19BD}" srcOrd="0" destOrd="0" presId="urn:microsoft.com/office/officeart/2005/8/layout/process3"/>
    <dgm:cxn modelId="{FCCBE0C8-9473-466B-8E57-D853E564076B}" type="presOf" srcId="{1FD23FD3-6BED-4DA6-910B-5F67531153AD}" destId="{F8069CAF-28D9-40A8-87E6-A0F1945202CC}" srcOrd="0" destOrd="0" presId="urn:microsoft.com/office/officeart/2005/8/layout/process3"/>
    <dgm:cxn modelId="{012CD4E5-7FB8-4D5D-BFCE-7731357BA8B0}" type="presOf" srcId="{1FD23FD3-6BED-4DA6-910B-5F67531153AD}" destId="{9C25859F-60D5-42BC-BD30-C5DF73F183E1}" srcOrd="1" destOrd="0" presId="urn:microsoft.com/office/officeart/2005/8/layout/process3"/>
    <dgm:cxn modelId="{D155C475-B39F-46C9-84DF-2E6A52E6FF19}" type="presOf" srcId="{0183BB4B-8E92-4025-A99F-92AFD8967F63}" destId="{0D279E5C-DC98-4C33-9774-6415CF462978}" srcOrd="0" destOrd="0" presId="urn:microsoft.com/office/officeart/2005/8/layout/process3"/>
    <dgm:cxn modelId="{2DD2A5CF-10F9-4955-821D-4F2C091B41E8}" type="presParOf" srcId="{4A6CACAA-D1F1-45B0-A478-E309031E19BD}" destId="{FC0A9D9B-B93D-4F5D-BA56-AA7AFA6663BA}" srcOrd="0" destOrd="0" presId="urn:microsoft.com/office/officeart/2005/8/layout/process3"/>
    <dgm:cxn modelId="{58E2B438-8438-4B6A-818F-1AE19F8A83AE}" type="presParOf" srcId="{FC0A9D9B-B93D-4F5D-BA56-AA7AFA6663BA}" destId="{F8069CAF-28D9-40A8-87E6-A0F1945202CC}" srcOrd="0" destOrd="0" presId="urn:microsoft.com/office/officeart/2005/8/layout/process3"/>
    <dgm:cxn modelId="{9F97C27A-D0AA-4FB4-A4F4-D4D01B0F316D}" type="presParOf" srcId="{FC0A9D9B-B93D-4F5D-BA56-AA7AFA6663BA}" destId="{9C25859F-60D5-42BC-BD30-C5DF73F183E1}" srcOrd="1" destOrd="0" presId="urn:microsoft.com/office/officeart/2005/8/layout/process3"/>
    <dgm:cxn modelId="{A7CA16C7-B089-46E7-89F4-21BED36A5C9A}" type="presParOf" srcId="{FC0A9D9B-B93D-4F5D-BA56-AA7AFA6663BA}" destId="{0D279E5C-DC98-4C33-9774-6415CF462978}"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1D7F3CA-509E-49B1-B533-A627DF7486E5}" type="doc">
      <dgm:prSet loTypeId="urn:microsoft.com/office/officeart/2005/8/layout/hList1" loCatId="list" qsTypeId="urn:microsoft.com/office/officeart/2005/8/quickstyle/3d4" qsCatId="3D" csTypeId="urn:microsoft.com/office/officeart/2005/8/colors/colorful1" csCatId="colorful" phldr="1"/>
      <dgm:spPr/>
      <dgm:t>
        <a:bodyPr/>
        <a:lstStyle/>
        <a:p>
          <a:endParaRPr lang="en-US"/>
        </a:p>
      </dgm:t>
    </dgm:pt>
    <dgm:pt modelId="{CACA129C-C219-44D9-836C-67DB0A7D7F66}">
      <dgm:prSet/>
      <dgm:spPr/>
      <dgm:t>
        <a:bodyPr/>
        <a:lstStyle/>
        <a:p>
          <a:pPr rtl="1"/>
          <a:r>
            <a:rPr lang="fa-IR" b="1" dirty="0" smtClean="0">
              <a:cs typeface="B Zar" pitchFamily="2" charset="-78"/>
            </a:rPr>
            <a:t>حل این برنامه‌ی تصادفی به ما می‌گوید:</a:t>
          </a:r>
          <a:endParaRPr lang="en-US" dirty="0">
            <a:cs typeface="B Zar" pitchFamily="2" charset="-78"/>
          </a:endParaRPr>
        </a:p>
      </dgm:t>
    </dgm:pt>
    <dgm:pt modelId="{1A8C20B4-1013-4841-A029-FCA20507C0DC}" type="parTrans" cxnId="{900877BF-7F34-4E2C-8F28-BF2C0F13F9EE}">
      <dgm:prSet/>
      <dgm:spPr/>
      <dgm:t>
        <a:bodyPr/>
        <a:lstStyle/>
        <a:p>
          <a:endParaRPr lang="en-US">
            <a:cs typeface="B Zar" pitchFamily="2" charset="-78"/>
          </a:endParaRPr>
        </a:p>
      </dgm:t>
    </dgm:pt>
    <dgm:pt modelId="{3E417ABD-5C26-48ED-A02E-6B4300A3675E}" type="sibTrans" cxnId="{900877BF-7F34-4E2C-8F28-BF2C0F13F9EE}">
      <dgm:prSet/>
      <dgm:spPr/>
      <dgm:t>
        <a:bodyPr/>
        <a:lstStyle/>
        <a:p>
          <a:endParaRPr lang="en-US">
            <a:cs typeface="B Zar" pitchFamily="2" charset="-78"/>
          </a:endParaRPr>
        </a:p>
      </dgm:t>
    </dgm:pt>
    <dgm:pt modelId="{7A7622CB-A516-40D5-BBFA-693DA05C5F17}">
      <dgm:prSet/>
      <dgm:spPr/>
      <dgm:t>
        <a:bodyPr/>
        <a:lstStyle/>
        <a:p>
          <a:pPr algn="justLow" rtl="1"/>
          <a:r>
            <a:rPr lang="fa-IR" dirty="0" smtClean="0">
              <a:cs typeface="B Zar" pitchFamily="2" charset="-78"/>
            </a:rPr>
            <a:t>مقداری برای </a:t>
          </a:r>
          <a:r>
            <a:rPr lang="en-US" dirty="0" smtClean="0">
              <a:cs typeface="B Zar" pitchFamily="2" charset="-78"/>
            </a:rPr>
            <a:t>x</a:t>
          </a:r>
          <a:r>
            <a:rPr lang="en-US" baseline="-30000" dirty="0" smtClean="0">
              <a:cs typeface="B Zar" pitchFamily="2" charset="-78"/>
            </a:rPr>
            <a:t>1</a:t>
          </a:r>
          <a:r>
            <a:rPr lang="fa-IR" baseline="-30000" dirty="0" smtClean="0">
              <a:cs typeface="B Zar" pitchFamily="2" charset="-78"/>
            </a:rPr>
            <a:t> </a:t>
          </a:r>
          <a:r>
            <a:rPr lang="fa-IR" dirty="0" smtClean="0">
              <a:cs typeface="B Zar" pitchFamily="2" charset="-78"/>
            </a:rPr>
            <a:t> به‌دست می‌آوریم که مقدار تولید موردنیاز در زمان حال است.</a:t>
          </a:r>
          <a:endParaRPr lang="en-US" dirty="0">
            <a:cs typeface="B Zar" pitchFamily="2" charset="-78"/>
          </a:endParaRPr>
        </a:p>
      </dgm:t>
    </dgm:pt>
    <dgm:pt modelId="{5C3018A9-FD6B-4766-857A-42F36893EEB8}" type="parTrans" cxnId="{C1E90B77-E61B-4BF4-B002-8F7CDB78CA2A}">
      <dgm:prSet/>
      <dgm:spPr/>
      <dgm:t>
        <a:bodyPr/>
        <a:lstStyle/>
        <a:p>
          <a:endParaRPr lang="en-US">
            <a:cs typeface="B Zar" pitchFamily="2" charset="-78"/>
          </a:endParaRPr>
        </a:p>
      </dgm:t>
    </dgm:pt>
    <dgm:pt modelId="{65706D39-021C-4DA6-B693-BFFD1AA27201}" type="sibTrans" cxnId="{C1E90B77-E61B-4BF4-B002-8F7CDB78CA2A}">
      <dgm:prSet/>
      <dgm:spPr/>
      <dgm:t>
        <a:bodyPr/>
        <a:lstStyle/>
        <a:p>
          <a:endParaRPr lang="en-US">
            <a:cs typeface="B Zar" pitchFamily="2" charset="-78"/>
          </a:endParaRPr>
        </a:p>
      </dgm:t>
    </dgm:pt>
    <dgm:pt modelId="{84C40D97-8A7B-47C9-B83B-CE5F70038A04}">
      <dgm:prSet/>
      <dgm:spPr/>
      <dgm:t>
        <a:bodyPr/>
        <a:lstStyle/>
        <a:p>
          <a:pPr algn="justLow" rtl="1"/>
          <a:r>
            <a:rPr lang="fa-IR" dirty="0" smtClean="0">
              <a:cs typeface="B Zar" pitchFamily="2" charset="-78"/>
            </a:rPr>
            <a:t>هم‌چنین مجموعه‌ای از مقادیر برای</a:t>
          </a:r>
          <a:r>
            <a:rPr lang="en-US" dirty="0" smtClean="0">
              <a:cs typeface="B Zar" pitchFamily="2" charset="-78"/>
            </a:rPr>
            <a:t>y</a:t>
          </a:r>
          <a:r>
            <a:rPr lang="en-US" baseline="-25000" dirty="0" smtClean="0">
              <a:cs typeface="B Zar" pitchFamily="2" charset="-78"/>
            </a:rPr>
            <a:t>2s </a:t>
          </a:r>
          <a:r>
            <a:rPr lang="fa-IR" baseline="-25000" dirty="0" smtClean="0">
              <a:cs typeface="B Zar" pitchFamily="2" charset="-78"/>
            </a:rPr>
            <a:t> </a:t>
          </a:r>
          <a:r>
            <a:rPr lang="fa-IR" dirty="0" smtClean="0">
              <a:cs typeface="B Zar" pitchFamily="2" charset="-78"/>
            </a:rPr>
            <a:t> به‌دست می‌آوریم. یعنی به ازای هر سناریوی تقاضای مشتری (</a:t>
          </a:r>
          <a:r>
            <a:rPr lang="en-US" dirty="0" smtClean="0">
              <a:cs typeface="B Zar" pitchFamily="2" charset="-78"/>
            </a:rPr>
            <a:t>S</a:t>
          </a:r>
          <a:r>
            <a:rPr lang="fa-IR" dirty="0" smtClean="0">
              <a:cs typeface="B Zar" pitchFamily="2" charset="-78"/>
            </a:rPr>
            <a:t> سناریو) یک مقدار برای </a:t>
          </a:r>
          <a:r>
            <a:rPr lang="en-US" dirty="0" smtClean="0">
              <a:cs typeface="B Zar" pitchFamily="2" charset="-78"/>
            </a:rPr>
            <a:t>y</a:t>
          </a:r>
          <a:r>
            <a:rPr lang="en-US" baseline="-25000" dirty="0" smtClean="0">
              <a:cs typeface="B Zar" pitchFamily="2" charset="-78"/>
            </a:rPr>
            <a:t>2s</a:t>
          </a:r>
          <a:r>
            <a:rPr lang="fa-IR" dirty="0" smtClean="0">
              <a:cs typeface="B Zar" pitchFamily="2" charset="-78"/>
            </a:rPr>
            <a:t> به‌دست می‌آوریم.</a:t>
          </a:r>
          <a:endParaRPr lang="en-US" dirty="0">
            <a:cs typeface="B Zar" pitchFamily="2" charset="-78"/>
          </a:endParaRPr>
        </a:p>
      </dgm:t>
    </dgm:pt>
    <dgm:pt modelId="{CB5C0477-73A2-47B8-9BCB-2BA9EC078F1C}" type="parTrans" cxnId="{DBB59551-6D0E-435B-9B2E-6860BDB9D64B}">
      <dgm:prSet/>
      <dgm:spPr/>
      <dgm:t>
        <a:bodyPr/>
        <a:lstStyle/>
        <a:p>
          <a:endParaRPr lang="en-US">
            <a:cs typeface="B Zar" pitchFamily="2" charset="-78"/>
          </a:endParaRPr>
        </a:p>
      </dgm:t>
    </dgm:pt>
    <dgm:pt modelId="{5C4FECE6-1634-485D-ABA1-C3B91C7D3124}" type="sibTrans" cxnId="{DBB59551-6D0E-435B-9B2E-6860BDB9D64B}">
      <dgm:prSet/>
      <dgm:spPr/>
      <dgm:t>
        <a:bodyPr/>
        <a:lstStyle/>
        <a:p>
          <a:endParaRPr lang="en-US">
            <a:cs typeface="B Zar" pitchFamily="2" charset="-78"/>
          </a:endParaRPr>
        </a:p>
      </dgm:t>
    </dgm:pt>
    <dgm:pt modelId="{CEAC07BE-FE3C-477E-8457-4B4C8851B99D}">
      <dgm:prSet/>
      <dgm:spPr/>
      <dgm:t>
        <a:bodyPr/>
        <a:lstStyle/>
        <a:p>
          <a:pPr algn="justLow" rtl="1"/>
          <a:r>
            <a:rPr lang="fa-IR" dirty="0" smtClean="0">
              <a:cs typeface="B Zar" pitchFamily="2" charset="-78"/>
            </a:rPr>
            <a:t>وقتی تقاضای مشتری معلوم می‌شود (یعنی به محض این‌که یک سناریو از تقاضای تصادفی محقق می‌شود) دیگر سناریوها نامربوط می‌شوند.</a:t>
          </a:r>
          <a:endParaRPr lang="en-US" dirty="0">
            <a:cs typeface="B Zar" pitchFamily="2" charset="-78"/>
          </a:endParaRPr>
        </a:p>
      </dgm:t>
    </dgm:pt>
    <dgm:pt modelId="{8FC3A962-4B3A-4513-91E5-8E462E55849B}" type="parTrans" cxnId="{1B0F9E77-968E-4424-9BA4-5FD21DEE0CE8}">
      <dgm:prSet/>
      <dgm:spPr/>
      <dgm:t>
        <a:bodyPr/>
        <a:lstStyle/>
        <a:p>
          <a:endParaRPr lang="en-US">
            <a:cs typeface="B Zar" pitchFamily="2" charset="-78"/>
          </a:endParaRPr>
        </a:p>
      </dgm:t>
    </dgm:pt>
    <dgm:pt modelId="{B290FA95-A0DE-4FFD-B0E9-3D02CA9103E1}" type="sibTrans" cxnId="{1B0F9E77-968E-4424-9BA4-5FD21DEE0CE8}">
      <dgm:prSet/>
      <dgm:spPr/>
      <dgm:t>
        <a:bodyPr/>
        <a:lstStyle/>
        <a:p>
          <a:endParaRPr lang="en-US">
            <a:cs typeface="B Zar" pitchFamily="2" charset="-78"/>
          </a:endParaRPr>
        </a:p>
      </dgm:t>
    </dgm:pt>
    <dgm:pt modelId="{3367348C-E4F8-4D42-93DC-049D12A1D974}" type="pres">
      <dgm:prSet presAssocID="{B1D7F3CA-509E-49B1-B533-A627DF7486E5}" presName="Name0" presStyleCnt="0">
        <dgm:presLayoutVars>
          <dgm:dir/>
          <dgm:animLvl val="lvl"/>
          <dgm:resizeHandles val="exact"/>
        </dgm:presLayoutVars>
      </dgm:prSet>
      <dgm:spPr/>
      <dgm:t>
        <a:bodyPr/>
        <a:lstStyle/>
        <a:p>
          <a:endParaRPr lang="en-US"/>
        </a:p>
      </dgm:t>
    </dgm:pt>
    <dgm:pt modelId="{C6D2E8D1-4869-45DC-AD15-DBE21023B797}" type="pres">
      <dgm:prSet presAssocID="{CACA129C-C219-44D9-836C-67DB0A7D7F66}" presName="composite" presStyleCnt="0"/>
      <dgm:spPr/>
    </dgm:pt>
    <dgm:pt modelId="{2D62DE4A-E12A-464E-8917-B4A5BD288CA3}" type="pres">
      <dgm:prSet presAssocID="{CACA129C-C219-44D9-836C-67DB0A7D7F66}" presName="parTx" presStyleLbl="alignNode1" presStyleIdx="0" presStyleCnt="1">
        <dgm:presLayoutVars>
          <dgm:chMax val="0"/>
          <dgm:chPref val="0"/>
          <dgm:bulletEnabled val="1"/>
        </dgm:presLayoutVars>
      </dgm:prSet>
      <dgm:spPr/>
      <dgm:t>
        <a:bodyPr/>
        <a:lstStyle/>
        <a:p>
          <a:endParaRPr lang="en-US"/>
        </a:p>
      </dgm:t>
    </dgm:pt>
    <dgm:pt modelId="{59BC63F8-8618-449A-82C0-B28EF1C72122}" type="pres">
      <dgm:prSet presAssocID="{CACA129C-C219-44D9-836C-67DB0A7D7F66}" presName="desTx" presStyleLbl="alignAccFollowNode1" presStyleIdx="0" presStyleCnt="1">
        <dgm:presLayoutVars>
          <dgm:bulletEnabled val="1"/>
        </dgm:presLayoutVars>
      </dgm:prSet>
      <dgm:spPr/>
      <dgm:t>
        <a:bodyPr/>
        <a:lstStyle/>
        <a:p>
          <a:endParaRPr lang="en-US"/>
        </a:p>
      </dgm:t>
    </dgm:pt>
  </dgm:ptLst>
  <dgm:cxnLst>
    <dgm:cxn modelId="{EF74B04A-81D4-4637-A77B-8D541B09148D}" type="presOf" srcId="{CEAC07BE-FE3C-477E-8457-4B4C8851B99D}" destId="{59BC63F8-8618-449A-82C0-B28EF1C72122}" srcOrd="0" destOrd="2" presId="urn:microsoft.com/office/officeart/2005/8/layout/hList1"/>
    <dgm:cxn modelId="{2C556280-1283-451F-B739-8D62C66D7011}" type="presOf" srcId="{84C40D97-8A7B-47C9-B83B-CE5F70038A04}" destId="{59BC63F8-8618-449A-82C0-B28EF1C72122}" srcOrd="0" destOrd="1" presId="urn:microsoft.com/office/officeart/2005/8/layout/hList1"/>
    <dgm:cxn modelId="{C1E90B77-E61B-4BF4-B002-8F7CDB78CA2A}" srcId="{CACA129C-C219-44D9-836C-67DB0A7D7F66}" destId="{7A7622CB-A516-40D5-BBFA-693DA05C5F17}" srcOrd="0" destOrd="0" parTransId="{5C3018A9-FD6B-4766-857A-42F36893EEB8}" sibTransId="{65706D39-021C-4DA6-B693-BFFD1AA27201}"/>
    <dgm:cxn modelId="{DBB59551-6D0E-435B-9B2E-6860BDB9D64B}" srcId="{CACA129C-C219-44D9-836C-67DB0A7D7F66}" destId="{84C40D97-8A7B-47C9-B83B-CE5F70038A04}" srcOrd="1" destOrd="0" parTransId="{CB5C0477-73A2-47B8-9BCB-2BA9EC078F1C}" sibTransId="{5C4FECE6-1634-485D-ABA1-C3B91C7D3124}"/>
    <dgm:cxn modelId="{900877BF-7F34-4E2C-8F28-BF2C0F13F9EE}" srcId="{B1D7F3CA-509E-49B1-B533-A627DF7486E5}" destId="{CACA129C-C219-44D9-836C-67DB0A7D7F66}" srcOrd="0" destOrd="0" parTransId="{1A8C20B4-1013-4841-A029-FCA20507C0DC}" sibTransId="{3E417ABD-5C26-48ED-A02E-6B4300A3675E}"/>
    <dgm:cxn modelId="{99EC70A7-CEB6-47D4-B617-DD1B0DF38459}" type="presOf" srcId="{CACA129C-C219-44D9-836C-67DB0A7D7F66}" destId="{2D62DE4A-E12A-464E-8917-B4A5BD288CA3}" srcOrd="0" destOrd="0" presId="urn:microsoft.com/office/officeart/2005/8/layout/hList1"/>
    <dgm:cxn modelId="{1B0F9E77-968E-4424-9BA4-5FD21DEE0CE8}" srcId="{CACA129C-C219-44D9-836C-67DB0A7D7F66}" destId="{CEAC07BE-FE3C-477E-8457-4B4C8851B99D}" srcOrd="2" destOrd="0" parTransId="{8FC3A962-4B3A-4513-91E5-8E462E55849B}" sibTransId="{B290FA95-A0DE-4FFD-B0E9-3D02CA9103E1}"/>
    <dgm:cxn modelId="{B56F89C3-8601-4B1B-BE62-DBDAE766C2D0}" type="presOf" srcId="{7A7622CB-A516-40D5-BBFA-693DA05C5F17}" destId="{59BC63F8-8618-449A-82C0-B28EF1C72122}" srcOrd="0" destOrd="0" presId="urn:microsoft.com/office/officeart/2005/8/layout/hList1"/>
    <dgm:cxn modelId="{1348A3E1-2716-4A42-A902-AFDB3EE2E831}" type="presOf" srcId="{B1D7F3CA-509E-49B1-B533-A627DF7486E5}" destId="{3367348C-E4F8-4D42-93DC-049D12A1D974}" srcOrd="0" destOrd="0" presId="urn:microsoft.com/office/officeart/2005/8/layout/hList1"/>
    <dgm:cxn modelId="{2DEC640A-2DB2-446C-8E4B-153561C512D7}" type="presParOf" srcId="{3367348C-E4F8-4D42-93DC-049D12A1D974}" destId="{C6D2E8D1-4869-45DC-AD15-DBE21023B797}" srcOrd="0" destOrd="0" presId="urn:microsoft.com/office/officeart/2005/8/layout/hList1"/>
    <dgm:cxn modelId="{AB58F349-0A18-46DD-813E-0AB8125B5C06}" type="presParOf" srcId="{C6D2E8D1-4869-45DC-AD15-DBE21023B797}" destId="{2D62DE4A-E12A-464E-8917-B4A5BD288CA3}" srcOrd="0" destOrd="0" presId="urn:microsoft.com/office/officeart/2005/8/layout/hList1"/>
    <dgm:cxn modelId="{D8DCC454-5855-4E98-AF86-3F7EDA40A375}" type="presParOf" srcId="{C6D2E8D1-4869-45DC-AD15-DBE21023B797}" destId="{59BC63F8-8618-449A-82C0-B28EF1C7212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963BFD4-6C73-4827-A4C0-E9C470A96C56}" type="doc">
      <dgm:prSet loTypeId="urn:microsoft.com/office/officeart/2005/8/layout/chevron2" loCatId="process" qsTypeId="urn:microsoft.com/office/officeart/2005/8/quickstyle/simple1" qsCatId="simple" csTypeId="urn:microsoft.com/office/officeart/2005/8/colors/accent1_2" csCatId="accent1"/>
      <dgm:spPr/>
      <dgm:t>
        <a:bodyPr/>
        <a:lstStyle/>
        <a:p>
          <a:endParaRPr lang="en-US"/>
        </a:p>
      </dgm:t>
    </dgm:pt>
    <dgm:pt modelId="{854FF005-79FE-4EB6-A067-1EDAA0B8C645}">
      <dgm:prSet/>
      <dgm:spPr/>
      <dgm:t>
        <a:bodyPr/>
        <a:lstStyle/>
        <a:p>
          <a:pPr rtl="1"/>
          <a:r>
            <a:rPr lang="fa-IR" dirty="0" smtClean="0">
              <a:cs typeface="B Zar" pitchFamily="2" charset="-78"/>
            </a:rPr>
            <a:t>محدودیت‌های پیش‌بینی ناپذیری</a:t>
          </a:r>
          <a:endParaRPr lang="en-US" dirty="0">
            <a:cs typeface="B Zar" pitchFamily="2" charset="-78"/>
          </a:endParaRPr>
        </a:p>
      </dgm:t>
    </dgm:pt>
    <dgm:pt modelId="{D1B75212-8780-4764-8FC7-36CE740E770B}" type="parTrans" cxnId="{C109A58B-5F49-42C3-8661-0202E27A67E4}">
      <dgm:prSet/>
      <dgm:spPr/>
      <dgm:t>
        <a:bodyPr/>
        <a:lstStyle/>
        <a:p>
          <a:endParaRPr lang="en-US">
            <a:cs typeface="B Zar" pitchFamily="2" charset="-78"/>
          </a:endParaRPr>
        </a:p>
      </dgm:t>
    </dgm:pt>
    <dgm:pt modelId="{CD3E2848-99D0-4237-99F5-E84CD66E2898}" type="sibTrans" cxnId="{C109A58B-5F49-42C3-8661-0202E27A67E4}">
      <dgm:prSet/>
      <dgm:spPr/>
      <dgm:t>
        <a:bodyPr/>
        <a:lstStyle/>
        <a:p>
          <a:endParaRPr lang="en-US">
            <a:cs typeface="B Zar" pitchFamily="2" charset="-78"/>
          </a:endParaRPr>
        </a:p>
      </dgm:t>
    </dgm:pt>
    <dgm:pt modelId="{118A12BB-5B70-4E6D-909F-51A993DE16AD}">
      <dgm:prSet/>
      <dgm:spPr/>
      <dgm:t>
        <a:bodyPr/>
        <a:lstStyle/>
        <a:p>
          <a:pPr rtl="1"/>
          <a:r>
            <a:rPr lang="fa-IR" smtClean="0">
              <a:cs typeface="B Zar" pitchFamily="2" charset="-78"/>
            </a:rPr>
            <a:t>سناریوهایی که گذشته‌ی مشترکی دارند، مجموعه تصمیم‌های مشابهی دارند: </a:t>
          </a:r>
          <a:endParaRPr lang="en-US">
            <a:cs typeface="B Zar" pitchFamily="2" charset="-78"/>
          </a:endParaRPr>
        </a:p>
      </dgm:t>
    </dgm:pt>
    <dgm:pt modelId="{6D725DD5-A2E9-430D-B187-35414FD1161D}" type="parTrans" cxnId="{5231A7AE-7918-40AC-B436-B7A56FF48024}">
      <dgm:prSet/>
      <dgm:spPr/>
      <dgm:t>
        <a:bodyPr/>
        <a:lstStyle/>
        <a:p>
          <a:endParaRPr lang="en-US">
            <a:cs typeface="B Zar" pitchFamily="2" charset="-78"/>
          </a:endParaRPr>
        </a:p>
      </dgm:t>
    </dgm:pt>
    <dgm:pt modelId="{383A3586-7996-4587-8426-4166912C74E4}" type="sibTrans" cxnId="{5231A7AE-7918-40AC-B436-B7A56FF48024}">
      <dgm:prSet/>
      <dgm:spPr/>
      <dgm:t>
        <a:bodyPr/>
        <a:lstStyle/>
        <a:p>
          <a:endParaRPr lang="en-US">
            <a:cs typeface="B Zar" pitchFamily="2" charset="-78"/>
          </a:endParaRPr>
        </a:p>
      </dgm:t>
    </dgm:pt>
    <dgm:pt modelId="{83D1B8E2-6064-4218-9A73-916568058487}" type="pres">
      <dgm:prSet presAssocID="{7963BFD4-6C73-4827-A4C0-E9C470A96C56}" presName="linearFlow" presStyleCnt="0">
        <dgm:presLayoutVars>
          <dgm:dir/>
          <dgm:animLvl val="lvl"/>
          <dgm:resizeHandles val="exact"/>
        </dgm:presLayoutVars>
      </dgm:prSet>
      <dgm:spPr/>
      <dgm:t>
        <a:bodyPr/>
        <a:lstStyle/>
        <a:p>
          <a:endParaRPr lang="en-US"/>
        </a:p>
      </dgm:t>
    </dgm:pt>
    <dgm:pt modelId="{CD9AEF8C-EC3C-471D-B56F-B7B41FA0F846}" type="pres">
      <dgm:prSet presAssocID="{854FF005-79FE-4EB6-A067-1EDAA0B8C645}" presName="composite" presStyleCnt="0"/>
      <dgm:spPr/>
    </dgm:pt>
    <dgm:pt modelId="{8EB3B274-2DBF-448B-BC12-F91FFBF60E1D}" type="pres">
      <dgm:prSet presAssocID="{854FF005-79FE-4EB6-A067-1EDAA0B8C645}" presName="parentText" presStyleLbl="alignNode1" presStyleIdx="0" presStyleCnt="1">
        <dgm:presLayoutVars>
          <dgm:chMax val="1"/>
          <dgm:bulletEnabled val="1"/>
        </dgm:presLayoutVars>
      </dgm:prSet>
      <dgm:spPr/>
      <dgm:t>
        <a:bodyPr/>
        <a:lstStyle/>
        <a:p>
          <a:endParaRPr lang="en-US"/>
        </a:p>
      </dgm:t>
    </dgm:pt>
    <dgm:pt modelId="{B6B200C8-9704-4480-9732-026FDE6DB5A9}" type="pres">
      <dgm:prSet presAssocID="{854FF005-79FE-4EB6-A067-1EDAA0B8C645}" presName="descendantText" presStyleLbl="alignAcc1" presStyleIdx="0" presStyleCnt="1">
        <dgm:presLayoutVars>
          <dgm:bulletEnabled val="1"/>
        </dgm:presLayoutVars>
      </dgm:prSet>
      <dgm:spPr/>
      <dgm:t>
        <a:bodyPr/>
        <a:lstStyle/>
        <a:p>
          <a:endParaRPr lang="en-US"/>
        </a:p>
      </dgm:t>
    </dgm:pt>
  </dgm:ptLst>
  <dgm:cxnLst>
    <dgm:cxn modelId="{5231A7AE-7918-40AC-B436-B7A56FF48024}" srcId="{854FF005-79FE-4EB6-A067-1EDAA0B8C645}" destId="{118A12BB-5B70-4E6D-909F-51A993DE16AD}" srcOrd="0" destOrd="0" parTransId="{6D725DD5-A2E9-430D-B187-35414FD1161D}" sibTransId="{383A3586-7996-4587-8426-4166912C74E4}"/>
    <dgm:cxn modelId="{D6218BB4-6E0C-4094-A703-1456FE17EC53}" type="presOf" srcId="{118A12BB-5B70-4E6D-909F-51A993DE16AD}" destId="{B6B200C8-9704-4480-9732-026FDE6DB5A9}" srcOrd="0" destOrd="0" presId="urn:microsoft.com/office/officeart/2005/8/layout/chevron2"/>
    <dgm:cxn modelId="{C109A58B-5F49-42C3-8661-0202E27A67E4}" srcId="{7963BFD4-6C73-4827-A4C0-E9C470A96C56}" destId="{854FF005-79FE-4EB6-A067-1EDAA0B8C645}" srcOrd="0" destOrd="0" parTransId="{D1B75212-8780-4764-8FC7-36CE740E770B}" sibTransId="{CD3E2848-99D0-4237-99F5-E84CD66E2898}"/>
    <dgm:cxn modelId="{39BE7D59-B9F7-4370-8597-668E5D4532D0}" type="presOf" srcId="{854FF005-79FE-4EB6-A067-1EDAA0B8C645}" destId="{8EB3B274-2DBF-448B-BC12-F91FFBF60E1D}" srcOrd="0" destOrd="0" presId="urn:microsoft.com/office/officeart/2005/8/layout/chevron2"/>
    <dgm:cxn modelId="{3F1EF619-4DAD-4FCB-B91A-345F0A908132}" type="presOf" srcId="{7963BFD4-6C73-4827-A4C0-E9C470A96C56}" destId="{83D1B8E2-6064-4218-9A73-916568058487}" srcOrd="0" destOrd="0" presId="urn:microsoft.com/office/officeart/2005/8/layout/chevron2"/>
    <dgm:cxn modelId="{30816F83-F051-4978-9250-02AEC2B162CA}" type="presParOf" srcId="{83D1B8E2-6064-4218-9A73-916568058487}" destId="{CD9AEF8C-EC3C-471D-B56F-B7B41FA0F846}" srcOrd="0" destOrd="0" presId="urn:microsoft.com/office/officeart/2005/8/layout/chevron2"/>
    <dgm:cxn modelId="{B32063BD-4F6B-427B-A7E8-F5AF2218A8A3}" type="presParOf" srcId="{CD9AEF8C-EC3C-471D-B56F-B7B41FA0F846}" destId="{8EB3B274-2DBF-448B-BC12-F91FFBF60E1D}" srcOrd="0" destOrd="0" presId="urn:microsoft.com/office/officeart/2005/8/layout/chevron2"/>
    <dgm:cxn modelId="{07F45EBD-C590-4B01-A934-110AE962421C}" type="presParOf" srcId="{CD9AEF8C-EC3C-471D-B56F-B7B41FA0F846}" destId="{B6B200C8-9704-4480-9732-026FDE6DB5A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017E0C73-BA1D-4B18-BC3F-8A22EEACFCB1}" type="doc">
      <dgm:prSet loTypeId="urn:microsoft.com/office/officeart/2005/8/layout/hierarchy3" loCatId="hierarchy" qsTypeId="urn:microsoft.com/office/officeart/2005/8/quickstyle/simple1" qsCatId="simple" csTypeId="urn:microsoft.com/office/officeart/2005/8/colors/colorful1" csCatId="colorful" phldr="1"/>
      <dgm:spPr/>
      <dgm:t>
        <a:bodyPr/>
        <a:lstStyle/>
        <a:p>
          <a:endParaRPr lang="en-US"/>
        </a:p>
      </dgm:t>
    </dgm:pt>
    <dgm:pt modelId="{09A9D212-2F05-4C8B-8C40-7F026EAF80DC}">
      <dgm:prSet/>
      <dgm:spPr/>
      <dgm:t>
        <a:bodyPr/>
        <a:lstStyle/>
        <a:p>
          <a:pPr rtl="1"/>
          <a:r>
            <a:rPr lang="fa-IR" dirty="0" smtClean="0">
              <a:cs typeface="B Zar" pitchFamily="2" charset="-78"/>
            </a:rPr>
            <a:t>برای سناریوهای 1 و 2 در مرحله‌ی دوم:</a:t>
          </a:r>
          <a:endParaRPr lang="en-US" dirty="0">
            <a:cs typeface="B Zar" pitchFamily="2" charset="-78"/>
          </a:endParaRPr>
        </a:p>
      </dgm:t>
    </dgm:pt>
    <dgm:pt modelId="{1679D53D-00D1-473A-AC2A-1A425FD630C1}" type="parTrans" cxnId="{5406A5A5-44EB-4DDF-AC01-F2D66B1405AB}">
      <dgm:prSet/>
      <dgm:spPr/>
      <dgm:t>
        <a:bodyPr/>
        <a:lstStyle/>
        <a:p>
          <a:endParaRPr lang="en-US">
            <a:cs typeface="B Zar" pitchFamily="2" charset="-78"/>
          </a:endParaRPr>
        </a:p>
      </dgm:t>
    </dgm:pt>
    <dgm:pt modelId="{7A497673-22E6-470B-B1B0-BBC6B6FBBA2E}" type="sibTrans" cxnId="{5406A5A5-44EB-4DDF-AC01-F2D66B1405AB}">
      <dgm:prSet/>
      <dgm:spPr/>
      <dgm:t>
        <a:bodyPr/>
        <a:lstStyle/>
        <a:p>
          <a:endParaRPr lang="en-US">
            <a:cs typeface="B Zar" pitchFamily="2" charset="-78"/>
          </a:endParaRPr>
        </a:p>
      </dgm:t>
    </dgm:pt>
    <dgm:pt modelId="{DDB946C4-0944-4FBA-8D8A-A1ED3C5915DE}">
      <dgm:prSet/>
      <dgm:spPr/>
      <dgm:t>
        <a:bodyPr/>
        <a:lstStyle/>
        <a:p>
          <a:pPr rtl="1"/>
          <a:r>
            <a:rPr lang="en-US" dirty="0" smtClean="0">
              <a:cs typeface="B Nazanin" panose="00000400000000000000" pitchFamily="2" charset="-78"/>
            </a:rPr>
            <a:t>y</a:t>
          </a:r>
          <a:r>
            <a:rPr lang="en-US" baseline="-25000" dirty="0" smtClean="0">
              <a:cs typeface="B Nazanin" panose="00000400000000000000" pitchFamily="2" charset="-78"/>
            </a:rPr>
            <a:t>21</a:t>
          </a:r>
          <a:r>
            <a:rPr lang="en-US" dirty="0" smtClean="0">
              <a:cs typeface="B Nazanin" panose="00000400000000000000" pitchFamily="2" charset="-78"/>
            </a:rPr>
            <a:t>=y</a:t>
          </a:r>
          <a:r>
            <a:rPr lang="en-US" baseline="-25000" dirty="0" smtClean="0">
              <a:cs typeface="B Nazanin" panose="00000400000000000000" pitchFamily="2" charset="-78"/>
            </a:rPr>
            <a:t>22</a:t>
          </a:r>
          <a:endParaRPr lang="fa-IR" baseline="-25000" dirty="0" smtClean="0">
            <a:cs typeface="B Nazanin" panose="00000400000000000000" pitchFamily="2" charset="-78"/>
          </a:endParaRPr>
        </a:p>
        <a:p>
          <a:r>
            <a:rPr lang="en-US" dirty="0" smtClean="0">
              <a:cs typeface="B Nazanin" panose="00000400000000000000" pitchFamily="2" charset="-78"/>
            </a:rPr>
            <a:t>x</a:t>
          </a:r>
          <a:r>
            <a:rPr lang="en-US" baseline="-25000" dirty="0" smtClean="0">
              <a:cs typeface="B Nazanin" panose="00000400000000000000" pitchFamily="2" charset="-78"/>
            </a:rPr>
            <a:t>21</a:t>
          </a:r>
          <a:r>
            <a:rPr lang="en-US" dirty="0" smtClean="0">
              <a:cs typeface="B Nazanin" panose="00000400000000000000" pitchFamily="2" charset="-78"/>
            </a:rPr>
            <a:t>=x</a:t>
          </a:r>
          <a:r>
            <a:rPr lang="en-US" baseline="-25000" dirty="0" smtClean="0">
              <a:cs typeface="B Nazanin" panose="00000400000000000000" pitchFamily="2" charset="-78"/>
            </a:rPr>
            <a:t>22</a:t>
          </a:r>
          <a:endParaRPr lang="en-US" dirty="0">
            <a:cs typeface="B Zar" pitchFamily="2" charset="-78"/>
          </a:endParaRPr>
        </a:p>
      </dgm:t>
    </dgm:pt>
    <dgm:pt modelId="{BB56BABD-0DDE-463A-B217-B580D97B72E3}" type="parTrans" cxnId="{4050B8CC-8968-432B-83F0-294AEF0BB1F1}">
      <dgm:prSet/>
      <dgm:spPr/>
      <dgm:t>
        <a:bodyPr/>
        <a:lstStyle/>
        <a:p>
          <a:endParaRPr lang="en-US">
            <a:cs typeface="B Zar" pitchFamily="2" charset="-78"/>
          </a:endParaRPr>
        </a:p>
      </dgm:t>
    </dgm:pt>
    <dgm:pt modelId="{5181DA30-A4EF-4D63-8B7C-E6F0C41EFEB4}" type="sibTrans" cxnId="{4050B8CC-8968-432B-83F0-294AEF0BB1F1}">
      <dgm:prSet/>
      <dgm:spPr/>
      <dgm:t>
        <a:bodyPr/>
        <a:lstStyle/>
        <a:p>
          <a:endParaRPr lang="en-US">
            <a:cs typeface="B Zar" pitchFamily="2" charset="-78"/>
          </a:endParaRPr>
        </a:p>
      </dgm:t>
    </dgm:pt>
    <dgm:pt modelId="{A76B63C8-061E-4809-9145-6546D4CDC7EB}">
      <dgm:prSet/>
      <dgm:spPr/>
      <dgm:t>
        <a:bodyPr/>
        <a:lstStyle/>
        <a:p>
          <a:pPr rtl="1"/>
          <a:r>
            <a:rPr lang="fa-IR" smtClean="0">
              <a:cs typeface="B Zar" pitchFamily="2" charset="-78"/>
            </a:rPr>
            <a:t>برای سناریوهای 3 و 4 در مرحله‌ی دوم:</a:t>
          </a:r>
          <a:endParaRPr lang="en-US">
            <a:cs typeface="B Zar" pitchFamily="2" charset="-78"/>
          </a:endParaRPr>
        </a:p>
      </dgm:t>
    </dgm:pt>
    <dgm:pt modelId="{66DAEAE3-C86D-4550-881B-3394606BFA8D}" type="parTrans" cxnId="{1B94116E-32A6-4041-B1EE-2020987473EA}">
      <dgm:prSet/>
      <dgm:spPr/>
      <dgm:t>
        <a:bodyPr/>
        <a:lstStyle/>
        <a:p>
          <a:endParaRPr lang="en-US">
            <a:cs typeface="B Zar" pitchFamily="2" charset="-78"/>
          </a:endParaRPr>
        </a:p>
      </dgm:t>
    </dgm:pt>
    <dgm:pt modelId="{4396D2AB-1700-4524-9DB0-476D948D74A2}" type="sibTrans" cxnId="{1B94116E-32A6-4041-B1EE-2020987473EA}">
      <dgm:prSet/>
      <dgm:spPr/>
      <dgm:t>
        <a:bodyPr/>
        <a:lstStyle/>
        <a:p>
          <a:endParaRPr lang="en-US">
            <a:cs typeface="B Zar" pitchFamily="2" charset="-78"/>
          </a:endParaRPr>
        </a:p>
      </dgm:t>
    </dgm:pt>
    <dgm:pt modelId="{5787F157-7558-4677-9BFE-CCC033D7DFDD}">
      <dgm:prSet/>
      <dgm:spPr/>
      <dgm:t>
        <a:bodyPr/>
        <a:lstStyle/>
        <a:p>
          <a:pPr rtl="1"/>
          <a:r>
            <a:rPr lang="en-US" dirty="0" smtClean="0">
              <a:cs typeface="B Nazanin" panose="00000400000000000000" pitchFamily="2" charset="-78"/>
            </a:rPr>
            <a:t>y</a:t>
          </a:r>
          <a:r>
            <a:rPr lang="en-US" baseline="-25000" dirty="0" smtClean="0">
              <a:cs typeface="B Nazanin" panose="00000400000000000000" pitchFamily="2" charset="-78"/>
            </a:rPr>
            <a:t>23</a:t>
          </a:r>
          <a:r>
            <a:rPr lang="en-US" dirty="0" smtClean="0">
              <a:cs typeface="B Nazanin" panose="00000400000000000000" pitchFamily="2" charset="-78"/>
            </a:rPr>
            <a:t>=y</a:t>
          </a:r>
          <a:r>
            <a:rPr lang="en-US" baseline="-25000" dirty="0" smtClean="0">
              <a:cs typeface="B Nazanin" panose="00000400000000000000" pitchFamily="2" charset="-78"/>
            </a:rPr>
            <a:t>24 </a:t>
          </a:r>
          <a:endParaRPr lang="fa-IR" baseline="-25000" dirty="0" smtClean="0">
            <a:cs typeface="B Nazanin" panose="00000400000000000000" pitchFamily="2" charset="-78"/>
          </a:endParaRPr>
        </a:p>
        <a:p>
          <a:r>
            <a:rPr lang="en-US" dirty="0" smtClean="0">
              <a:cs typeface="B Nazanin" panose="00000400000000000000" pitchFamily="2" charset="-78"/>
            </a:rPr>
            <a:t>x</a:t>
          </a:r>
          <a:r>
            <a:rPr lang="en-US" baseline="-25000" dirty="0" smtClean="0">
              <a:cs typeface="B Nazanin" panose="00000400000000000000" pitchFamily="2" charset="-78"/>
            </a:rPr>
            <a:t>23</a:t>
          </a:r>
          <a:r>
            <a:rPr lang="en-US" dirty="0" smtClean="0">
              <a:cs typeface="B Nazanin" panose="00000400000000000000" pitchFamily="2" charset="-78"/>
            </a:rPr>
            <a:t>=x</a:t>
          </a:r>
          <a:r>
            <a:rPr lang="en-US" baseline="-25000" dirty="0" smtClean="0">
              <a:cs typeface="B Nazanin" panose="00000400000000000000" pitchFamily="2" charset="-78"/>
            </a:rPr>
            <a:t>24</a:t>
          </a:r>
          <a:endParaRPr lang="en-US" dirty="0">
            <a:cs typeface="B Zar" pitchFamily="2" charset="-78"/>
          </a:endParaRPr>
        </a:p>
      </dgm:t>
    </dgm:pt>
    <dgm:pt modelId="{FD1E0250-9FDC-4215-A9EA-2EB9E266F564}" type="parTrans" cxnId="{530F384E-2B53-48C4-9E52-FF0AE1A492DC}">
      <dgm:prSet/>
      <dgm:spPr/>
      <dgm:t>
        <a:bodyPr/>
        <a:lstStyle/>
        <a:p>
          <a:endParaRPr lang="en-US">
            <a:cs typeface="B Zar" pitchFamily="2" charset="-78"/>
          </a:endParaRPr>
        </a:p>
      </dgm:t>
    </dgm:pt>
    <dgm:pt modelId="{9C086773-A28F-4AB8-830F-9D64410B3CEF}" type="sibTrans" cxnId="{530F384E-2B53-48C4-9E52-FF0AE1A492DC}">
      <dgm:prSet/>
      <dgm:spPr/>
      <dgm:t>
        <a:bodyPr/>
        <a:lstStyle/>
        <a:p>
          <a:endParaRPr lang="en-US">
            <a:cs typeface="B Zar" pitchFamily="2" charset="-78"/>
          </a:endParaRPr>
        </a:p>
      </dgm:t>
    </dgm:pt>
    <dgm:pt modelId="{FDED47CF-5672-49EC-B867-A0BCC8CC8772}" type="pres">
      <dgm:prSet presAssocID="{017E0C73-BA1D-4B18-BC3F-8A22EEACFCB1}" presName="diagram" presStyleCnt="0">
        <dgm:presLayoutVars>
          <dgm:chPref val="1"/>
          <dgm:dir/>
          <dgm:animOne val="branch"/>
          <dgm:animLvl val="lvl"/>
          <dgm:resizeHandles/>
        </dgm:presLayoutVars>
      </dgm:prSet>
      <dgm:spPr/>
      <dgm:t>
        <a:bodyPr/>
        <a:lstStyle/>
        <a:p>
          <a:endParaRPr lang="en-US"/>
        </a:p>
      </dgm:t>
    </dgm:pt>
    <dgm:pt modelId="{00FA3E1E-D675-4916-9299-65E7C0CE70DC}" type="pres">
      <dgm:prSet presAssocID="{09A9D212-2F05-4C8B-8C40-7F026EAF80DC}" presName="root" presStyleCnt="0"/>
      <dgm:spPr/>
    </dgm:pt>
    <dgm:pt modelId="{F35970A8-03D3-4FD4-94C1-87797A9A8A41}" type="pres">
      <dgm:prSet presAssocID="{09A9D212-2F05-4C8B-8C40-7F026EAF80DC}" presName="rootComposite" presStyleCnt="0"/>
      <dgm:spPr/>
    </dgm:pt>
    <dgm:pt modelId="{98240308-95B6-44F2-9F73-432E56D5984A}" type="pres">
      <dgm:prSet presAssocID="{09A9D212-2F05-4C8B-8C40-7F026EAF80DC}" presName="rootText" presStyleLbl="node1" presStyleIdx="0" presStyleCnt="2"/>
      <dgm:spPr/>
      <dgm:t>
        <a:bodyPr/>
        <a:lstStyle/>
        <a:p>
          <a:endParaRPr lang="en-US"/>
        </a:p>
      </dgm:t>
    </dgm:pt>
    <dgm:pt modelId="{BC0FCFDD-43AC-4D13-B3EF-54E368013E20}" type="pres">
      <dgm:prSet presAssocID="{09A9D212-2F05-4C8B-8C40-7F026EAF80DC}" presName="rootConnector" presStyleLbl="node1" presStyleIdx="0" presStyleCnt="2"/>
      <dgm:spPr/>
      <dgm:t>
        <a:bodyPr/>
        <a:lstStyle/>
        <a:p>
          <a:endParaRPr lang="en-US"/>
        </a:p>
      </dgm:t>
    </dgm:pt>
    <dgm:pt modelId="{86D7C68B-A613-460E-A997-1FBE382FC242}" type="pres">
      <dgm:prSet presAssocID="{09A9D212-2F05-4C8B-8C40-7F026EAF80DC}" presName="childShape" presStyleCnt="0"/>
      <dgm:spPr/>
    </dgm:pt>
    <dgm:pt modelId="{5AA7673C-A796-4771-9193-6D8EB9ACE8AF}" type="pres">
      <dgm:prSet presAssocID="{BB56BABD-0DDE-463A-B217-B580D97B72E3}" presName="Name13" presStyleLbl="parChTrans1D2" presStyleIdx="0" presStyleCnt="2"/>
      <dgm:spPr/>
      <dgm:t>
        <a:bodyPr/>
        <a:lstStyle/>
        <a:p>
          <a:endParaRPr lang="en-US"/>
        </a:p>
      </dgm:t>
    </dgm:pt>
    <dgm:pt modelId="{069EF8DC-70A1-4855-9F5D-4257B7BD8F9E}" type="pres">
      <dgm:prSet presAssocID="{DDB946C4-0944-4FBA-8D8A-A1ED3C5915DE}" presName="childText" presStyleLbl="bgAcc1" presStyleIdx="0" presStyleCnt="2">
        <dgm:presLayoutVars>
          <dgm:bulletEnabled val="1"/>
        </dgm:presLayoutVars>
      </dgm:prSet>
      <dgm:spPr/>
      <dgm:t>
        <a:bodyPr/>
        <a:lstStyle/>
        <a:p>
          <a:endParaRPr lang="en-US"/>
        </a:p>
      </dgm:t>
    </dgm:pt>
    <dgm:pt modelId="{8F329036-45DB-47A2-991B-74A4AC3D9756}" type="pres">
      <dgm:prSet presAssocID="{A76B63C8-061E-4809-9145-6546D4CDC7EB}" presName="root" presStyleCnt="0"/>
      <dgm:spPr/>
    </dgm:pt>
    <dgm:pt modelId="{633B9937-C6A2-4E65-8EA8-C27F69CDC1E2}" type="pres">
      <dgm:prSet presAssocID="{A76B63C8-061E-4809-9145-6546D4CDC7EB}" presName="rootComposite" presStyleCnt="0"/>
      <dgm:spPr/>
    </dgm:pt>
    <dgm:pt modelId="{6887D96D-4400-4CA8-A427-54AF0ED9A8B9}" type="pres">
      <dgm:prSet presAssocID="{A76B63C8-061E-4809-9145-6546D4CDC7EB}" presName="rootText" presStyleLbl="node1" presStyleIdx="1" presStyleCnt="2"/>
      <dgm:spPr/>
      <dgm:t>
        <a:bodyPr/>
        <a:lstStyle/>
        <a:p>
          <a:endParaRPr lang="en-US"/>
        </a:p>
      </dgm:t>
    </dgm:pt>
    <dgm:pt modelId="{1549780C-F75B-4D7F-BA5C-D510C05C4B3A}" type="pres">
      <dgm:prSet presAssocID="{A76B63C8-061E-4809-9145-6546D4CDC7EB}" presName="rootConnector" presStyleLbl="node1" presStyleIdx="1" presStyleCnt="2"/>
      <dgm:spPr/>
      <dgm:t>
        <a:bodyPr/>
        <a:lstStyle/>
        <a:p>
          <a:endParaRPr lang="en-US"/>
        </a:p>
      </dgm:t>
    </dgm:pt>
    <dgm:pt modelId="{D55A7D1D-1066-49B0-9FFE-734FBD9BC33C}" type="pres">
      <dgm:prSet presAssocID="{A76B63C8-061E-4809-9145-6546D4CDC7EB}" presName="childShape" presStyleCnt="0"/>
      <dgm:spPr/>
    </dgm:pt>
    <dgm:pt modelId="{1D9900CC-D125-49FC-B01F-74597F839F9B}" type="pres">
      <dgm:prSet presAssocID="{FD1E0250-9FDC-4215-A9EA-2EB9E266F564}" presName="Name13" presStyleLbl="parChTrans1D2" presStyleIdx="1" presStyleCnt="2"/>
      <dgm:spPr/>
      <dgm:t>
        <a:bodyPr/>
        <a:lstStyle/>
        <a:p>
          <a:endParaRPr lang="en-US"/>
        </a:p>
      </dgm:t>
    </dgm:pt>
    <dgm:pt modelId="{E523EC0F-9E64-4E0F-881E-B06F6B61C6CA}" type="pres">
      <dgm:prSet presAssocID="{5787F157-7558-4677-9BFE-CCC033D7DFDD}" presName="childText" presStyleLbl="bgAcc1" presStyleIdx="1" presStyleCnt="2">
        <dgm:presLayoutVars>
          <dgm:bulletEnabled val="1"/>
        </dgm:presLayoutVars>
      </dgm:prSet>
      <dgm:spPr/>
      <dgm:t>
        <a:bodyPr/>
        <a:lstStyle/>
        <a:p>
          <a:endParaRPr lang="en-US"/>
        </a:p>
      </dgm:t>
    </dgm:pt>
  </dgm:ptLst>
  <dgm:cxnLst>
    <dgm:cxn modelId="{5406A5A5-44EB-4DDF-AC01-F2D66B1405AB}" srcId="{017E0C73-BA1D-4B18-BC3F-8A22EEACFCB1}" destId="{09A9D212-2F05-4C8B-8C40-7F026EAF80DC}" srcOrd="0" destOrd="0" parTransId="{1679D53D-00D1-473A-AC2A-1A425FD630C1}" sibTransId="{7A497673-22E6-470B-B1B0-BBC6B6FBBA2E}"/>
    <dgm:cxn modelId="{C5CD0E91-1B97-4548-A433-690169ACB57C}" type="presOf" srcId="{BB56BABD-0DDE-463A-B217-B580D97B72E3}" destId="{5AA7673C-A796-4771-9193-6D8EB9ACE8AF}" srcOrd="0" destOrd="0" presId="urn:microsoft.com/office/officeart/2005/8/layout/hierarchy3"/>
    <dgm:cxn modelId="{530F384E-2B53-48C4-9E52-FF0AE1A492DC}" srcId="{A76B63C8-061E-4809-9145-6546D4CDC7EB}" destId="{5787F157-7558-4677-9BFE-CCC033D7DFDD}" srcOrd="0" destOrd="0" parTransId="{FD1E0250-9FDC-4215-A9EA-2EB9E266F564}" sibTransId="{9C086773-A28F-4AB8-830F-9D64410B3CEF}"/>
    <dgm:cxn modelId="{04B8CE67-6F0E-4169-82EF-654642D89C00}" type="presOf" srcId="{09A9D212-2F05-4C8B-8C40-7F026EAF80DC}" destId="{BC0FCFDD-43AC-4D13-B3EF-54E368013E20}" srcOrd="1" destOrd="0" presId="urn:microsoft.com/office/officeart/2005/8/layout/hierarchy3"/>
    <dgm:cxn modelId="{A69BD39A-5EC7-467E-890F-60BCB7C8F9C2}" type="presOf" srcId="{017E0C73-BA1D-4B18-BC3F-8A22EEACFCB1}" destId="{FDED47CF-5672-49EC-B867-A0BCC8CC8772}" srcOrd="0" destOrd="0" presId="urn:microsoft.com/office/officeart/2005/8/layout/hierarchy3"/>
    <dgm:cxn modelId="{742558C4-1AC4-428A-B838-ABDF61944709}" type="presOf" srcId="{09A9D212-2F05-4C8B-8C40-7F026EAF80DC}" destId="{98240308-95B6-44F2-9F73-432E56D5984A}" srcOrd="0" destOrd="0" presId="urn:microsoft.com/office/officeart/2005/8/layout/hierarchy3"/>
    <dgm:cxn modelId="{572CDBF1-5302-4D38-97A6-3269A7CF7A6F}" type="presOf" srcId="{A76B63C8-061E-4809-9145-6546D4CDC7EB}" destId="{1549780C-F75B-4D7F-BA5C-D510C05C4B3A}" srcOrd="1" destOrd="0" presId="urn:microsoft.com/office/officeart/2005/8/layout/hierarchy3"/>
    <dgm:cxn modelId="{DF67C391-D739-487D-8C4C-E1B929EADF7C}" type="presOf" srcId="{5787F157-7558-4677-9BFE-CCC033D7DFDD}" destId="{E523EC0F-9E64-4E0F-881E-B06F6B61C6CA}" srcOrd="0" destOrd="0" presId="urn:microsoft.com/office/officeart/2005/8/layout/hierarchy3"/>
    <dgm:cxn modelId="{1B94116E-32A6-4041-B1EE-2020987473EA}" srcId="{017E0C73-BA1D-4B18-BC3F-8A22EEACFCB1}" destId="{A76B63C8-061E-4809-9145-6546D4CDC7EB}" srcOrd="1" destOrd="0" parTransId="{66DAEAE3-C86D-4550-881B-3394606BFA8D}" sibTransId="{4396D2AB-1700-4524-9DB0-476D948D74A2}"/>
    <dgm:cxn modelId="{B65D4CBD-323F-457A-AC02-4D40AB5FAD14}" type="presOf" srcId="{DDB946C4-0944-4FBA-8D8A-A1ED3C5915DE}" destId="{069EF8DC-70A1-4855-9F5D-4257B7BD8F9E}" srcOrd="0" destOrd="0" presId="urn:microsoft.com/office/officeart/2005/8/layout/hierarchy3"/>
    <dgm:cxn modelId="{D45DEABA-83DD-493D-BAAA-3BD355580CE1}" type="presOf" srcId="{FD1E0250-9FDC-4215-A9EA-2EB9E266F564}" destId="{1D9900CC-D125-49FC-B01F-74597F839F9B}" srcOrd="0" destOrd="0" presId="urn:microsoft.com/office/officeart/2005/8/layout/hierarchy3"/>
    <dgm:cxn modelId="{2F25C761-16DA-4216-AF07-71698BFC9872}" type="presOf" srcId="{A76B63C8-061E-4809-9145-6546D4CDC7EB}" destId="{6887D96D-4400-4CA8-A427-54AF0ED9A8B9}" srcOrd="0" destOrd="0" presId="urn:microsoft.com/office/officeart/2005/8/layout/hierarchy3"/>
    <dgm:cxn modelId="{4050B8CC-8968-432B-83F0-294AEF0BB1F1}" srcId="{09A9D212-2F05-4C8B-8C40-7F026EAF80DC}" destId="{DDB946C4-0944-4FBA-8D8A-A1ED3C5915DE}" srcOrd="0" destOrd="0" parTransId="{BB56BABD-0DDE-463A-B217-B580D97B72E3}" sibTransId="{5181DA30-A4EF-4D63-8B7C-E6F0C41EFEB4}"/>
    <dgm:cxn modelId="{186DE430-D643-41D4-A879-C3CE26025178}" type="presParOf" srcId="{FDED47CF-5672-49EC-B867-A0BCC8CC8772}" destId="{00FA3E1E-D675-4916-9299-65E7C0CE70DC}" srcOrd="0" destOrd="0" presId="urn:microsoft.com/office/officeart/2005/8/layout/hierarchy3"/>
    <dgm:cxn modelId="{DF3FF396-35BE-42FF-BF4F-DA7918BC2E7D}" type="presParOf" srcId="{00FA3E1E-D675-4916-9299-65E7C0CE70DC}" destId="{F35970A8-03D3-4FD4-94C1-87797A9A8A41}" srcOrd="0" destOrd="0" presId="urn:microsoft.com/office/officeart/2005/8/layout/hierarchy3"/>
    <dgm:cxn modelId="{32B0B178-B6FF-4C2C-8131-68AC8FF2F041}" type="presParOf" srcId="{F35970A8-03D3-4FD4-94C1-87797A9A8A41}" destId="{98240308-95B6-44F2-9F73-432E56D5984A}" srcOrd="0" destOrd="0" presId="urn:microsoft.com/office/officeart/2005/8/layout/hierarchy3"/>
    <dgm:cxn modelId="{67098C67-95CF-4D8C-AC62-41DF33ABEAC2}" type="presParOf" srcId="{F35970A8-03D3-4FD4-94C1-87797A9A8A41}" destId="{BC0FCFDD-43AC-4D13-B3EF-54E368013E20}" srcOrd="1" destOrd="0" presId="urn:microsoft.com/office/officeart/2005/8/layout/hierarchy3"/>
    <dgm:cxn modelId="{A9BEE081-9414-4BDD-BB36-0A9646191038}" type="presParOf" srcId="{00FA3E1E-D675-4916-9299-65E7C0CE70DC}" destId="{86D7C68B-A613-460E-A997-1FBE382FC242}" srcOrd="1" destOrd="0" presId="urn:microsoft.com/office/officeart/2005/8/layout/hierarchy3"/>
    <dgm:cxn modelId="{F470E4EF-FF0E-48C7-AC20-055A9FAC80C0}" type="presParOf" srcId="{86D7C68B-A613-460E-A997-1FBE382FC242}" destId="{5AA7673C-A796-4771-9193-6D8EB9ACE8AF}" srcOrd="0" destOrd="0" presId="urn:microsoft.com/office/officeart/2005/8/layout/hierarchy3"/>
    <dgm:cxn modelId="{7436F7FE-7436-4D12-9DD9-8E5FF0C9351C}" type="presParOf" srcId="{86D7C68B-A613-460E-A997-1FBE382FC242}" destId="{069EF8DC-70A1-4855-9F5D-4257B7BD8F9E}" srcOrd="1" destOrd="0" presId="urn:microsoft.com/office/officeart/2005/8/layout/hierarchy3"/>
    <dgm:cxn modelId="{FAC0923F-D79D-4B89-BDDC-A748800B6D1E}" type="presParOf" srcId="{FDED47CF-5672-49EC-B867-A0BCC8CC8772}" destId="{8F329036-45DB-47A2-991B-74A4AC3D9756}" srcOrd="1" destOrd="0" presId="urn:microsoft.com/office/officeart/2005/8/layout/hierarchy3"/>
    <dgm:cxn modelId="{1B0144FA-C000-4EB2-A5FF-E137D892F717}" type="presParOf" srcId="{8F329036-45DB-47A2-991B-74A4AC3D9756}" destId="{633B9937-C6A2-4E65-8EA8-C27F69CDC1E2}" srcOrd="0" destOrd="0" presId="urn:microsoft.com/office/officeart/2005/8/layout/hierarchy3"/>
    <dgm:cxn modelId="{3464C5E5-001B-43CA-B0CC-28558B384A24}" type="presParOf" srcId="{633B9937-C6A2-4E65-8EA8-C27F69CDC1E2}" destId="{6887D96D-4400-4CA8-A427-54AF0ED9A8B9}" srcOrd="0" destOrd="0" presId="urn:microsoft.com/office/officeart/2005/8/layout/hierarchy3"/>
    <dgm:cxn modelId="{FE347A78-52CF-45D6-84D9-792A04D4E2E3}" type="presParOf" srcId="{633B9937-C6A2-4E65-8EA8-C27F69CDC1E2}" destId="{1549780C-F75B-4D7F-BA5C-D510C05C4B3A}" srcOrd="1" destOrd="0" presId="urn:microsoft.com/office/officeart/2005/8/layout/hierarchy3"/>
    <dgm:cxn modelId="{AE6DCEA2-2C72-4367-BDFE-C2CF11FBCBE9}" type="presParOf" srcId="{8F329036-45DB-47A2-991B-74A4AC3D9756}" destId="{D55A7D1D-1066-49B0-9FFE-734FBD9BC33C}" srcOrd="1" destOrd="0" presId="urn:microsoft.com/office/officeart/2005/8/layout/hierarchy3"/>
    <dgm:cxn modelId="{A5B3BABB-CCD8-411B-8C34-53BDDB30AB1C}" type="presParOf" srcId="{D55A7D1D-1066-49B0-9FFE-734FBD9BC33C}" destId="{1D9900CC-D125-49FC-B01F-74597F839F9B}" srcOrd="0" destOrd="0" presId="urn:microsoft.com/office/officeart/2005/8/layout/hierarchy3"/>
    <dgm:cxn modelId="{278A8403-10AC-4C19-92C3-1F990BDF3308}" type="presParOf" srcId="{D55A7D1D-1066-49B0-9FFE-734FBD9BC33C}" destId="{E523EC0F-9E64-4E0F-881E-B06F6B61C6CA}"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54B7272F-BA4D-483C-89D3-44238EC4577A}"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en-US"/>
        </a:p>
      </dgm:t>
    </dgm:pt>
    <dgm:pt modelId="{DDE2D629-EBAA-40D3-A7C3-7A4B191E7790}">
      <dgm:prSet/>
      <dgm:spPr/>
      <dgm:t>
        <a:bodyPr/>
        <a:lstStyle/>
        <a:p>
          <a:pPr algn="justLow" rtl="1"/>
          <a:r>
            <a:rPr lang="fa-IR" dirty="0" smtClean="0">
              <a:cs typeface="B Zar" pitchFamily="2" charset="-78"/>
            </a:rPr>
            <a:t>با حل این برنامه‌ریزی تصادفی به این نتیجه می‌رسیم که باید در حال حاضر 700 واحد تولید کنیم.</a:t>
          </a:r>
          <a:endParaRPr lang="en-US" dirty="0">
            <a:cs typeface="B Zar" pitchFamily="2" charset="-78"/>
          </a:endParaRPr>
        </a:p>
      </dgm:t>
    </dgm:pt>
    <dgm:pt modelId="{C39DF311-4EA5-4484-A052-F59F5EAA6C27}" type="parTrans" cxnId="{B2E98FE8-9733-47B6-97CE-8735FC23E89F}">
      <dgm:prSet/>
      <dgm:spPr/>
      <dgm:t>
        <a:bodyPr/>
        <a:lstStyle/>
        <a:p>
          <a:endParaRPr lang="en-US"/>
        </a:p>
      </dgm:t>
    </dgm:pt>
    <dgm:pt modelId="{67529A31-4193-4FBA-AF94-62E6806A428E}" type="sibTrans" cxnId="{B2E98FE8-9733-47B6-97CE-8735FC23E89F}">
      <dgm:prSet/>
      <dgm:spPr/>
      <dgm:t>
        <a:bodyPr/>
        <a:lstStyle/>
        <a:p>
          <a:endParaRPr lang="en-US"/>
        </a:p>
      </dgm:t>
    </dgm:pt>
    <dgm:pt modelId="{3EDF34E9-9822-478E-BB2C-8C5EFD565C92}" type="pres">
      <dgm:prSet presAssocID="{54B7272F-BA4D-483C-89D3-44238EC4577A}" presName="linear" presStyleCnt="0">
        <dgm:presLayoutVars>
          <dgm:animLvl val="lvl"/>
          <dgm:resizeHandles val="exact"/>
        </dgm:presLayoutVars>
      </dgm:prSet>
      <dgm:spPr/>
      <dgm:t>
        <a:bodyPr/>
        <a:lstStyle/>
        <a:p>
          <a:endParaRPr lang="en-US"/>
        </a:p>
      </dgm:t>
    </dgm:pt>
    <dgm:pt modelId="{642BEA67-E22A-49EC-AAF3-CA11C319E2A0}" type="pres">
      <dgm:prSet presAssocID="{DDE2D629-EBAA-40D3-A7C3-7A4B191E7790}" presName="parentText" presStyleLbl="node1" presStyleIdx="0" presStyleCnt="1">
        <dgm:presLayoutVars>
          <dgm:chMax val="0"/>
          <dgm:bulletEnabled val="1"/>
        </dgm:presLayoutVars>
      </dgm:prSet>
      <dgm:spPr>
        <a:prstGeom prst="doubleWave">
          <a:avLst/>
        </a:prstGeom>
      </dgm:spPr>
      <dgm:t>
        <a:bodyPr/>
        <a:lstStyle/>
        <a:p>
          <a:endParaRPr lang="en-US"/>
        </a:p>
      </dgm:t>
    </dgm:pt>
  </dgm:ptLst>
  <dgm:cxnLst>
    <dgm:cxn modelId="{E94C678D-563C-4C95-89F0-C1098A167E6D}" type="presOf" srcId="{54B7272F-BA4D-483C-89D3-44238EC4577A}" destId="{3EDF34E9-9822-478E-BB2C-8C5EFD565C92}" srcOrd="0" destOrd="0" presId="urn:microsoft.com/office/officeart/2005/8/layout/vList2"/>
    <dgm:cxn modelId="{978E0C50-50E3-464B-B04D-84076B7FAEE0}" type="presOf" srcId="{DDE2D629-EBAA-40D3-A7C3-7A4B191E7790}" destId="{642BEA67-E22A-49EC-AAF3-CA11C319E2A0}" srcOrd="0" destOrd="0" presId="urn:microsoft.com/office/officeart/2005/8/layout/vList2"/>
    <dgm:cxn modelId="{B2E98FE8-9733-47B6-97CE-8735FC23E89F}" srcId="{54B7272F-BA4D-483C-89D3-44238EC4577A}" destId="{DDE2D629-EBAA-40D3-A7C3-7A4B191E7790}" srcOrd="0" destOrd="0" parTransId="{C39DF311-4EA5-4484-A052-F59F5EAA6C27}" sibTransId="{67529A31-4193-4FBA-AF94-62E6806A428E}"/>
    <dgm:cxn modelId="{F103B343-74A8-40FA-83F3-1DE2DABC1741}" type="presParOf" srcId="{3EDF34E9-9822-478E-BB2C-8C5EFD565C92}" destId="{642BEA67-E22A-49EC-AAF3-CA11C319E2A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432F70C-E8BB-4A1B-976E-F5EB825F56F1}" type="doc">
      <dgm:prSet loTypeId="urn:microsoft.com/office/officeart/2005/8/layout/vList5" loCatId="list" qsTypeId="urn:microsoft.com/office/officeart/2005/8/quickstyle/3d1" qsCatId="3D" csTypeId="urn:microsoft.com/office/officeart/2005/8/colors/accent1_1" csCatId="accent1" phldr="1"/>
      <dgm:spPr/>
      <dgm:t>
        <a:bodyPr/>
        <a:lstStyle/>
        <a:p>
          <a:endParaRPr lang="en-US"/>
        </a:p>
      </dgm:t>
    </dgm:pt>
    <dgm:pt modelId="{3110256E-36CA-4520-8A5B-205EEFCD86C5}">
      <dgm:prSet/>
      <dgm:spPr/>
      <dgm:t>
        <a:bodyPr/>
        <a:lstStyle/>
        <a:p>
          <a:pPr rtl="1"/>
          <a:r>
            <a:rPr lang="fa-IR" dirty="0" smtClean="0">
              <a:cs typeface="B Zar" pitchFamily="2" charset="-78"/>
            </a:rPr>
            <a:t>تصمیمات</a:t>
          </a:r>
          <a:endParaRPr lang="en-US" dirty="0">
            <a:cs typeface="B Zar" pitchFamily="2" charset="-78"/>
          </a:endParaRPr>
        </a:p>
      </dgm:t>
    </dgm:pt>
    <dgm:pt modelId="{04008D01-682F-48BA-9F74-15619912849F}" type="parTrans" cxnId="{59E302E5-B648-4893-8BE0-ACA185B3B2C1}">
      <dgm:prSet/>
      <dgm:spPr/>
      <dgm:t>
        <a:bodyPr/>
        <a:lstStyle/>
        <a:p>
          <a:endParaRPr lang="en-US">
            <a:cs typeface="B Zar" pitchFamily="2" charset="-78"/>
          </a:endParaRPr>
        </a:p>
      </dgm:t>
    </dgm:pt>
    <dgm:pt modelId="{678C5BD2-85F8-415C-B587-2E1FCBD5D105}" type="sibTrans" cxnId="{59E302E5-B648-4893-8BE0-ACA185B3B2C1}">
      <dgm:prSet/>
      <dgm:spPr/>
      <dgm:t>
        <a:bodyPr/>
        <a:lstStyle/>
        <a:p>
          <a:endParaRPr lang="en-US">
            <a:cs typeface="B Zar" pitchFamily="2" charset="-78"/>
          </a:endParaRPr>
        </a:p>
      </dgm:t>
    </dgm:pt>
    <dgm:pt modelId="{D7D06624-06A4-408C-B994-03E7E93336C5}">
      <dgm:prSet custT="1"/>
      <dgm:spPr/>
      <dgm:t>
        <a:bodyPr/>
        <a:lstStyle/>
        <a:p>
          <a:pPr rtl="1"/>
          <a:r>
            <a:rPr lang="fa-IR" sz="2000" smtClean="0">
              <a:cs typeface="B Mitra" pitchFamily="2" charset="-78"/>
            </a:rPr>
            <a:t>مقادیر سرمایه‌گذاری در دارایی‌های مختلف</a:t>
          </a:r>
          <a:endParaRPr lang="en-US" sz="2000">
            <a:cs typeface="B Mitra" pitchFamily="2" charset="-78"/>
          </a:endParaRPr>
        </a:p>
      </dgm:t>
    </dgm:pt>
    <dgm:pt modelId="{0A97CC39-4B09-4218-BB95-214BF09F9D2D}" type="parTrans" cxnId="{D80BCDEF-EBB8-4B99-B0BD-502394784029}">
      <dgm:prSet/>
      <dgm:spPr/>
      <dgm:t>
        <a:bodyPr/>
        <a:lstStyle/>
        <a:p>
          <a:endParaRPr lang="en-US">
            <a:cs typeface="B Zar" pitchFamily="2" charset="-78"/>
          </a:endParaRPr>
        </a:p>
      </dgm:t>
    </dgm:pt>
    <dgm:pt modelId="{63F069FA-8935-4A49-98C4-FF900F84DF70}" type="sibTrans" cxnId="{D80BCDEF-EBB8-4B99-B0BD-502394784029}">
      <dgm:prSet/>
      <dgm:spPr/>
      <dgm:t>
        <a:bodyPr/>
        <a:lstStyle/>
        <a:p>
          <a:endParaRPr lang="en-US">
            <a:cs typeface="B Zar" pitchFamily="2" charset="-78"/>
          </a:endParaRPr>
        </a:p>
      </dgm:t>
    </dgm:pt>
    <dgm:pt modelId="{AF4C2624-DCA6-490A-A284-A2A13172E19E}">
      <dgm:prSet/>
      <dgm:spPr/>
      <dgm:t>
        <a:bodyPr/>
        <a:lstStyle/>
        <a:p>
          <a:pPr rtl="1"/>
          <a:r>
            <a:rPr lang="fa-IR" dirty="0" smtClean="0">
              <a:cs typeface="B Zar" pitchFamily="2" charset="-78"/>
            </a:rPr>
            <a:t>رخدادهای تصادفی</a:t>
          </a:r>
          <a:endParaRPr lang="en-US" dirty="0">
            <a:cs typeface="B Zar" pitchFamily="2" charset="-78"/>
          </a:endParaRPr>
        </a:p>
      </dgm:t>
    </dgm:pt>
    <dgm:pt modelId="{93C6BDFA-23E4-4ED3-9DFD-4949A2CF1072}" type="parTrans" cxnId="{7A2BF39A-40B7-4DA2-8CF5-90F930FAA6EE}">
      <dgm:prSet/>
      <dgm:spPr/>
      <dgm:t>
        <a:bodyPr/>
        <a:lstStyle/>
        <a:p>
          <a:endParaRPr lang="en-US">
            <a:cs typeface="B Zar" pitchFamily="2" charset="-78"/>
          </a:endParaRPr>
        </a:p>
      </dgm:t>
    </dgm:pt>
    <dgm:pt modelId="{B9B23577-CE04-4A2D-8F5B-523E4D7F84BB}" type="sibTrans" cxnId="{7A2BF39A-40B7-4DA2-8CF5-90F930FAA6EE}">
      <dgm:prSet/>
      <dgm:spPr/>
      <dgm:t>
        <a:bodyPr/>
        <a:lstStyle/>
        <a:p>
          <a:endParaRPr lang="en-US">
            <a:cs typeface="B Zar" pitchFamily="2" charset="-78"/>
          </a:endParaRPr>
        </a:p>
      </dgm:t>
    </dgm:pt>
    <dgm:pt modelId="{6950FAA5-1C18-428D-A34D-4A7F37A6FEE6}">
      <dgm:prSet custT="1"/>
      <dgm:spPr/>
      <dgm:t>
        <a:bodyPr/>
        <a:lstStyle/>
        <a:p>
          <a:pPr rtl="1"/>
          <a:r>
            <a:rPr lang="fa-IR" sz="2000" smtClean="0">
              <a:cs typeface="B Mitra" pitchFamily="2" charset="-78"/>
            </a:rPr>
            <a:t>بازده سرمایه‌گذاری هر دارایی</a:t>
          </a:r>
          <a:endParaRPr lang="en-US" sz="2000">
            <a:cs typeface="B Mitra" pitchFamily="2" charset="-78"/>
          </a:endParaRPr>
        </a:p>
      </dgm:t>
    </dgm:pt>
    <dgm:pt modelId="{A431C952-C410-48F6-801A-9BA164E2C54A}" type="parTrans" cxnId="{019F8A04-1F4C-4BEA-8A0A-9941E84609F3}">
      <dgm:prSet/>
      <dgm:spPr/>
      <dgm:t>
        <a:bodyPr/>
        <a:lstStyle/>
        <a:p>
          <a:endParaRPr lang="en-US">
            <a:cs typeface="B Zar" pitchFamily="2" charset="-78"/>
          </a:endParaRPr>
        </a:p>
      </dgm:t>
    </dgm:pt>
    <dgm:pt modelId="{0D8DAFD6-BE7D-42F5-9AED-A49A7A31AD39}" type="sibTrans" cxnId="{019F8A04-1F4C-4BEA-8A0A-9941E84609F3}">
      <dgm:prSet/>
      <dgm:spPr/>
      <dgm:t>
        <a:bodyPr/>
        <a:lstStyle/>
        <a:p>
          <a:endParaRPr lang="en-US">
            <a:cs typeface="B Zar" pitchFamily="2" charset="-78"/>
          </a:endParaRPr>
        </a:p>
      </dgm:t>
    </dgm:pt>
    <dgm:pt modelId="{FF0D1831-C7B2-4CD8-844A-2984B8FDB01E}">
      <dgm:prSet custT="1"/>
      <dgm:spPr/>
      <dgm:t>
        <a:bodyPr/>
        <a:lstStyle/>
        <a:p>
          <a:pPr rtl="1"/>
          <a:r>
            <a:rPr lang="fa-IR" sz="2000" dirty="0" smtClean="0">
              <a:cs typeface="B Mitra" pitchFamily="2" charset="-78"/>
            </a:rPr>
            <a:t>پرداخت‌های مربوط به تعهدات (</a:t>
          </a:r>
          <a:r>
            <a:rPr lang="en-US" sz="2000" dirty="0" smtClean="0">
              <a:cs typeface="B Mitra" pitchFamily="2" charset="-78"/>
            </a:rPr>
            <a:t>liabilities</a:t>
          </a:r>
          <a:r>
            <a:rPr lang="fa-IR" sz="2000" dirty="0" smtClean="0">
              <a:cs typeface="B Mitra" pitchFamily="2" charset="-78"/>
            </a:rPr>
            <a:t>)</a:t>
          </a:r>
          <a:endParaRPr lang="en-US" sz="2000" dirty="0">
            <a:cs typeface="B Mitra" pitchFamily="2" charset="-78"/>
          </a:endParaRPr>
        </a:p>
      </dgm:t>
    </dgm:pt>
    <dgm:pt modelId="{649144EA-7030-4C5C-8428-A0A91FFB6284}" type="parTrans" cxnId="{F831A7E8-1009-444D-89BA-29CCF2DB9F1F}">
      <dgm:prSet/>
      <dgm:spPr/>
      <dgm:t>
        <a:bodyPr/>
        <a:lstStyle/>
        <a:p>
          <a:endParaRPr lang="en-US">
            <a:cs typeface="B Zar" pitchFamily="2" charset="-78"/>
          </a:endParaRPr>
        </a:p>
      </dgm:t>
    </dgm:pt>
    <dgm:pt modelId="{02E280B8-45ED-4D85-9093-95FC17E20DFE}" type="sibTrans" cxnId="{F831A7E8-1009-444D-89BA-29CCF2DB9F1F}">
      <dgm:prSet/>
      <dgm:spPr/>
      <dgm:t>
        <a:bodyPr/>
        <a:lstStyle/>
        <a:p>
          <a:endParaRPr lang="en-US">
            <a:cs typeface="B Zar" pitchFamily="2" charset="-78"/>
          </a:endParaRPr>
        </a:p>
      </dgm:t>
    </dgm:pt>
    <dgm:pt modelId="{36EE8D2D-1613-4E38-A9F5-E9BEDCC0DCC6}">
      <dgm:prSet/>
      <dgm:spPr/>
      <dgm:t>
        <a:bodyPr/>
        <a:lstStyle/>
        <a:p>
          <a:pPr rtl="1"/>
          <a:r>
            <a:rPr lang="fa-IR" smtClean="0">
              <a:cs typeface="B Zar" pitchFamily="2" charset="-78"/>
            </a:rPr>
            <a:t>محدودیت‌ها</a:t>
          </a:r>
          <a:endParaRPr lang="en-US">
            <a:cs typeface="B Zar" pitchFamily="2" charset="-78"/>
          </a:endParaRPr>
        </a:p>
      </dgm:t>
    </dgm:pt>
    <dgm:pt modelId="{12A6C0BB-F1FB-4B67-BA1A-E9B9B27C6F02}" type="parTrans" cxnId="{603337C3-F6E3-44E9-A99E-B9A36102211C}">
      <dgm:prSet/>
      <dgm:spPr/>
      <dgm:t>
        <a:bodyPr/>
        <a:lstStyle/>
        <a:p>
          <a:endParaRPr lang="en-US">
            <a:cs typeface="B Zar" pitchFamily="2" charset="-78"/>
          </a:endParaRPr>
        </a:p>
      </dgm:t>
    </dgm:pt>
    <dgm:pt modelId="{D25E8C60-7799-4772-9AF8-CE24A9F01499}" type="sibTrans" cxnId="{603337C3-F6E3-44E9-A99E-B9A36102211C}">
      <dgm:prSet/>
      <dgm:spPr/>
      <dgm:t>
        <a:bodyPr/>
        <a:lstStyle/>
        <a:p>
          <a:endParaRPr lang="en-US">
            <a:cs typeface="B Zar" pitchFamily="2" charset="-78"/>
          </a:endParaRPr>
        </a:p>
      </dgm:t>
    </dgm:pt>
    <dgm:pt modelId="{704DFC30-33E3-4ACF-BA7C-80D411AD894E}">
      <dgm:prSet custT="1"/>
      <dgm:spPr/>
      <dgm:t>
        <a:bodyPr/>
        <a:lstStyle/>
        <a:p>
          <a:pPr rtl="1"/>
          <a:r>
            <a:rPr lang="fa-IR" sz="2000" smtClean="0">
              <a:cs typeface="B Mitra" pitchFamily="2" charset="-78"/>
            </a:rPr>
            <a:t>محدودیت‌های تخصیص دارایی</a:t>
          </a:r>
          <a:endParaRPr lang="en-US" sz="2000">
            <a:cs typeface="B Mitra" pitchFamily="2" charset="-78"/>
          </a:endParaRPr>
        </a:p>
      </dgm:t>
    </dgm:pt>
    <dgm:pt modelId="{43935EAC-52E9-4B32-ADF3-CBA9B5E51389}" type="parTrans" cxnId="{4B966D46-71D5-4483-BBD4-DA874EBB761F}">
      <dgm:prSet/>
      <dgm:spPr/>
      <dgm:t>
        <a:bodyPr/>
        <a:lstStyle/>
        <a:p>
          <a:endParaRPr lang="en-US">
            <a:cs typeface="B Zar" pitchFamily="2" charset="-78"/>
          </a:endParaRPr>
        </a:p>
      </dgm:t>
    </dgm:pt>
    <dgm:pt modelId="{0C2D0906-E197-41B8-9934-3A7DE26CDE01}" type="sibTrans" cxnId="{4B966D46-71D5-4483-BBD4-DA874EBB761F}">
      <dgm:prSet/>
      <dgm:spPr/>
      <dgm:t>
        <a:bodyPr/>
        <a:lstStyle/>
        <a:p>
          <a:endParaRPr lang="en-US">
            <a:cs typeface="B Zar" pitchFamily="2" charset="-78"/>
          </a:endParaRPr>
        </a:p>
      </dgm:t>
    </dgm:pt>
    <dgm:pt modelId="{EEE5306E-42D7-492A-9B25-9DF84963FEE8}">
      <dgm:prSet custT="1"/>
      <dgm:spPr/>
      <dgm:t>
        <a:bodyPr/>
        <a:lstStyle/>
        <a:p>
          <a:pPr rtl="1"/>
          <a:r>
            <a:rPr lang="fa-IR" sz="2000" smtClean="0">
              <a:cs typeface="B Mitra" pitchFamily="2" charset="-78"/>
            </a:rPr>
            <a:t>محدودیت‌های وام‌گیری</a:t>
          </a:r>
          <a:endParaRPr lang="en-US" sz="2000">
            <a:cs typeface="B Mitra" pitchFamily="2" charset="-78"/>
          </a:endParaRPr>
        </a:p>
      </dgm:t>
    </dgm:pt>
    <dgm:pt modelId="{272923BC-22BB-4A4A-B092-0C73944FCFAA}" type="parTrans" cxnId="{1293FFEF-D8CA-4277-89D7-5FEC2627E0FA}">
      <dgm:prSet/>
      <dgm:spPr/>
      <dgm:t>
        <a:bodyPr/>
        <a:lstStyle/>
        <a:p>
          <a:endParaRPr lang="en-US">
            <a:cs typeface="B Zar" pitchFamily="2" charset="-78"/>
          </a:endParaRPr>
        </a:p>
      </dgm:t>
    </dgm:pt>
    <dgm:pt modelId="{0F98F7B7-CA18-49CA-8242-CB945198710D}" type="sibTrans" cxnId="{1293FFEF-D8CA-4277-89D7-5FEC2627E0FA}">
      <dgm:prSet/>
      <dgm:spPr/>
      <dgm:t>
        <a:bodyPr/>
        <a:lstStyle/>
        <a:p>
          <a:endParaRPr lang="en-US">
            <a:cs typeface="B Zar" pitchFamily="2" charset="-78"/>
          </a:endParaRPr>
        </a:p>
      </dgm:t>
    </dgm:pt>
    <dgm:pt modelId="{02A1281D-3F0A-4832-8C71-CFE9A0286739}">
      <dgm:prSet custT="1"/>
      <dgm:spPr/>
      <dgm:t>
        <a:bodyPr/>
        <a:lstStyle/>
        <a:p>
          <a:pPr rtl="1"/>
          <a:r>
            <a:rPr lang="fa-IR" sz="2000" dirty="0" smtClean="0">
              <a:cs typeface="B Mitra" pitchFamily="2" charset="-78"/>
            </a:rPr>
            <a:t>محدودیت‌های مربوط به تعهدات (</a:t>
          </a:r>
          <a:r>
            <a:rPr lang="en-US" sz="2000" dirty="0" smtClean="0">
              <a:cs typeface="B Mitra" pitchFamily="2" charset="-78"/>
            </a:rPr>
            <a:t>liabilities</a:t>
          </a:r>
          <a:r>
            <a:rPr lang="fa-IR" sz="2000" dirty="0" smtClean="0">
              <a:cs typeface="B Mitra" pitchFamily="2" charset="-78"/>
            </a:rPr>
            <a:t>)</a:t>
          </a:r>
          <a:endParaRPr lang="en-US" sz="2000" dirty="0">
            <a:cs typeface="B Mitra" pitchFamily="2" charset="-78"/>
          </a:endParaRPr>
        </a:p>
      </dgm:t>
    </dgm:pt>
    <dgm:pt modelId="{65C3B9C7-13AD-4CB3-A0FB-05AA6C179DE3}" type="parTrans" cxnId="{A123A588-38CC-4F38-AEE6-F2BF9F9207DD}">
      <dgm:prSet/>
      <dgm:spPr/>
      <dgm:t>
        <a:bodyPr/>
        <a:lstStyle/>
        <a:p>
          <a:endParaRPr lang="en-US">
            <a:cs typeface="B Zar" pitchFamily="2" charset="-78"/>
          </a:endParaRPr>
        </a:p>
      </dgm:t>
    </dgm:pt>
    <dgm:pt modelId="{6E25A6BB-AF18-473B-BE30-9D1252354C09}" type="sibTrans" cxnId="{A123A588-38CC-4F38-AEE6-F2BF9F9207DD}">
      <dgm:prSet/>
      <dgm:spPr/>
      <dgm:t>
        <a:bodyPr/>
        <a:lstStyle/>
        <a:p>
          <a:endParaRPr lang="en-US">
            <a:cs typeface="B Zar" pitchFamily="2" charset="-78"/>
          </a:endParaRPr>
        </a:p>
      </dgm:t>
    </dgm:pt>
    <dgm:pt modelId="{69805482-A3FF-45E2-8530-0A0E18126684}" type="pres">
      <dgm:prSet presAssocID="{2432F70C-E8BB-4A1B-976E-F5EB825F56F1}" presName="Name0" presStyleCnt="0">
        <dgm:presLayoutVars>
          <dgm:dir/>
          <dgm:animLvl val="lvl"/>
          <dgm:resizeHandles val="exact"/>
        </dgm:presLayoutVars>
      </dgm:prSet>
      <dgm:spPr/>
      <dgm:t>
        <a:bodyPr/>
        <a:lstStyle/>
        <a:p>
          <a:endParaRPr lang="en-US"/>
        </a:p>
      </dgm:t>
    </dgm:pt>
    <dgm:pt modelId="{0030B84A-2805-422C-878A-AD28B11D1114}" type="pres">
      <dgm:prSet presAssocID="{3110256E-36CA-4520-8A5B-205EEFCD86C5}" presName="linNode" presStyleCnt="0"/>
      <dgm:spPr/>
    </dgm:pt>
    <dgm:pt modelId="{E66F2F8A-CEE9-471E-9414-43D168EBAA54}" type="pres">
      <dgm:prSet presAssocID="{3110256E-36CA-4520-8A5B-205EEFCD86C5}" presName="parentText" presStyleLbl="node1" presStyleIdx="0" presStyleCnt="3" custLinFactNeighborX="98553">
        <dgm:presLayoutVars>
          <dgm:chMax val="1"/>
          <dgm:bulletEnabled val="1"/>
        </dgm:presLayoutVars>
      </dgm:prSet>
      <dgm:spPr/>
      <dgm:t>
        <a:bodyPr/>
        <a:lstStyle/>
        <a:p>
          <a:endParaRPr lang="en-US"/>
        </a:p>
      </dgm:t>
    </dgm:pt>
    <dgm:pt modelId="{D2010809-6C0D-4634-8C47-CB55155B20E3}" type="pres">
      <dgm:prSet presAssocID="{3110256E-36CA-4520-8A5B-205EEFCD86C5}" presName="descendantText" presStyleLbl="alignAccFollowNode1" presStyleIdx="0" presStyleCnt="3" custLinFactX="-1447" custLinFactNeighborX="-100000">
        <dgm:presLayoutVars>
          <dgm:bulletEnabled val="1"/>
        </dgm:presLayoutVars>
      </dgm:prSet>
      <dgm:spPr>
        <a:prstGeom prst="flowChartAlternateProcess">
          <a:avLst/>
        </a:prstGeom>
      </dgm:spPr>
      <dgm:t>
        <a:bodyPr/>
        <a:lstStyle/>
        <a:p>
          <a:endParaRPr lang="en-US"/>
        </a:p>
      </dgm:t>
    </dgm:pt>
    <dgm:pt modelId="{916F47C7-57E7-4C39-A3DF-A171DB0EE7EB}" type="pres">
      <dgm:prSet presAssocID="{678C5BD2-85F8-415C-B587-2E1FCBD5D105}" presName="sp" presStyleCnt="0"/>
      <dgm:spPr/>
    </dgm:pt>
    <dgm:pt modelId="{90DFD281-FCCB-4CEE-A539-4B2DDBDA9958}" type="pres">
      <dgm:prSet presAssocID="{AF4C2624-DCA6-490A-A284-A2A13172E19E}" presName="linNode" presStyleCnt="0"/>
      <dgm:spPr/>
    </dgm:pt>
    <dgm:pt modelId="{7C63FDCE-53E1-499F-8AEB-E89D4B6D803D}" type="pres">
      <dgm:prSet presAssocID="{AF4C2624-DCA6-490A-A284-A2A13172E19E}" presName="parentText" presStyleLbl="node1" presStyleIdx="1" presStyleCnt="3" custLinFactNeighborX="98553">
        <dgm:presLayoutVars>
          <dgm:chMax val="1"/>
          <dgm:bulletEnabled val="1"/>
        </dgm:presLayoutVars>
      </dgm:prSet>
      <dgm:spPr/>
      <dgm:t>
        <a:bodyPr/>
        <a:lstStyle/>
        <a:p>
          <a:endParaRPr lang="en-US"/>
        </a:p>
      </dgm:t>
    </dgm:pt>
    <dgm:pt modelId="{C4D569EC-BC52-457E-887C-DA16AED3D1F3}" type="pres">
      <dgm:prSet presAssocID="{AF4C2624-DCA6-490A-A284-A2A13172E19E}" presName="descendantText" presStyleLbl="alignAccFollowNode1" presStyleIdx="1" presStyleCnt="3" custLinFactX="-1447" custLinFactNeighborX="-100000">
        <dgm:presLayoutVars>
          <dgm:bulletEnabled val="1"/>
        </dgm:presLayoutVars>
      </dgm:prSet>
      <dgm:spPr>
        <a:prstGeom prst="flowChartAlternateProcess">
          <a:avLst/>
        </a:prstGeom>
      </dgm:spPr>
      <dgm:t>
        <a:bodyPr/>
        <a:lstStyle/>
        <a:p>
          <a:endParaRPr lang="en-US"/>
        </a:p>
      </dgm:t>
    </dgm:pt>
    <dgm:pt modelId="{FBF61C13-7114-4C94-A68C-48BFB38FFDC3}" type="pres">
      <dgm:prSet presAssocID="{B9B23577-CE04-4A2D-8F5B-523E4D7F84BB}" presName="sp" presStyleCnt="0"/>
      <dgm:spPr/>
    </dgm:pt>
    <dgm:pt modelId="{ABAE11C2-6833-4932-A8EC-F7B448723675}" type="pres">
      <dgm:prSet presAssocID="{36EE8D2D-1613-4E38-A9F5-E9BEDCC0DCC6}" presName="linNode" presStyleCnt="0"/>
      <dgm:spPr/>
    </dgm:pt>
    <dgm:pt modelId="{5F3A90D4-A157-471F-A093-0F1FF0B96221}" type="pres">
      <dgm:prSet presAssocID="{36EE8D2D-1613-4E38-A9F5-E9BEDCC0DCC6}" presName="parentText" presStyleLbl="node1" presStyleIdx="2" presStyleCnt="3" custLinFactNeighborX="98553">
        <dgm:presLayoutVars>
          <dgm:chMax val="1"/>
          <dgm:bulletEnabled val="1"/>
        </dgm:presLayoutVars>
      </dgm:prSet>
      <dgm:spPr/>
      <dgm:t>
        <a:bodyPr/>
        <a:lstStyle/>
        <a:p>
          <a:endParaRPr lang="en-US"/>
        </a:p>
      </dgm:t>
    </dgm:pt>
    <dgm:pt modelId="{EBE3BA45-7477-41EF-8C46-867B3412D329}" type="pres">
      <dgm:prSet presAssocID="{36EE8D2D-1613-4E38-A9F5-E9BEDCC0DCC6}" presName="descendantText" presStyleLbl="alignAccFollowNode1" presStyleIdx="2" presStyleCnt="3" custLinFactX="-1447" custLinFactNeighborX="-100000">
        <dgm:presLayoutVars>
          <dgm:bulletEnabled val="1"/>
        </dgm:presLayoutVars>
      </dgm:prSet>
      <dgm:spPr>
        <a:prstGeom prst="flowChartAlternateProcess">
          <a:avLst/>
        </a:prstGeom>
      </dgm:spPr>
      <dgm:t>
        <a:bodyPr/>
        <a:lstStyle/>
        <a:p>
          <a:endParaRPr lang="en-US"/>
        </a:p>
      </dgm:t>
    </dgm:pt>
  </dgm:ptLst>
  <dgm:cxnLst>
    <dgm:cxn modelId="{1293FFEF-D8CA-4277-89D7-5FEC2627E0FA}" srcId="{36EE8D2D-1613-4E38-A9F5-E9BEDCC0DCC6}" destId="{EEE5306E-42D7-492A-9B25-9DF84963FEE8}" srcOrd="1" destOrd="0" parTransId="{272923BC-22BB-4A4A-B092-0C73944FCFAA}" sibTransId="{0F98F7B7-CA18-49CA-8242-CB945198710D}"/>
    <dgm:cxn modelId="{F831A7E8-1009-444D-89BA-29CCF2DB9F1F}" srcId="{AF4C2624-DCA6-490A-A284-A2A13172E19E}" destId="{FF0D1831-C7B2-4CD8-844A-2984B8FDB01E}" srcOrd="1" destOrd="0" parTransId="{649144EA-7030-4C5C-8428-A0A91FFB6284}" sibTransId="{02E280B8-45ED-4D85-9093-95FC17E20DFE}"/>
    <dgm:cxn modelId="{3F82E28C-AF7F-4401-9D4B-BCF273018AF2}" type="presOf" srcId="{704DFC30-33E3-4ACF-BA7C-80D411AD894E}" destId="{EBE3BA45-7477-41EF-8C46-867B3412D329}" srcOrd="0" destOrd="0" presId="urn:microsoft.com/office/officeart/2005/8/layout/vList5"/>
    <dgm:cxn modelId="{019F8A04-1F4C-4BEA-8A0A-9941E84609F3}" srcId="{AF4C2624-DCA6-490A-A284-A2A13172E19E}" destId="{6950FAA5-1C18-428D-A34D-4A7F37A6FEE6}" srcOrd="0" destOrd="0" parTransId="{A431C952-C410-48F6-801A-9BA164E2C54A}" sibTransId="{0D8DAFD6-BE7D-42F5-9AED-A49A7A31AD39}"/>
    <dgm:cxn modelId="{51D63629-A485-4388-9F07-15B950FF5E8E}" type="presOf" srcId="{36EE8D2D-1613-4E38-A9F5-E9BEDCC0DCC6}" destId="{5F3A90D4-A157-471F-A093-0F1FF0B96221}" srcOrd="0" destOrd="0" presId="urn:microsoft.com/office/officeart/2005/8/layout/vList5"/>
    <dgm:cxn modelId="{58B08F88-D841-4C1F-9A86-76CD67D1A7A5}" type="presOf" srcId="{02A1281D-3F0A-4832-8C71-CFE9A0286739}" destId="{EBE3BA45-7477-41EF-8C46-867B3412D329}" srcOrd="0" destOrd="2" presId="urn:microsoft.com/office/officeart/2005/8/layout/vList5"/>
    <dgm:cxn modelId="{4B966D46-71D5-4483-BBD4-DA874EBB761F}" srcId="{36EE8D2D-1613-4E38-A9F5-E9BEDCC0DCC6}" destId="{704DFC30-33E3-4ACF-BA7C-80D411AD894E}" srcOrd="0" destOrd="0" parTransId="{43935EAC-52E9-4B32-ADF3-CBA9B5E51389}" sibTransId="{0C2D0906-E197-41B8-9934-3A7DE26CDE01}"/>
    <dgm:cxn modelId="{E663038E-DD07-4192-BA22-7CF619AC1B1F}" type="presOf" srcId="{2432F70C-E8BB-4A1B-976E-F5EB825F56F1}" destId="{69805482-A3FF-45E2-8530-0A0E18126684}" srcOrd="0" destOrd="0" presId="urn:microsoft.com/office/officeart/2005/8/layout/vList5"/>
    <dgm:cxn modelId="{7A2BF39A-40B7-4DA2-8CF5-90F930FAA6EE}" srcId="{2432F70C-E8BB-4A1B-976E-F5EB825F56F1}" destId="{AF4C2624-DCA6-490A-A284-A2A13172E19E}" srcOrd="1" destOrd="0" parTransId="{93C6BDFA-23E4-4ED3-9DFD-4949A2CF1072}" sibTransId="{B9B23577-CE04-4A2D-8F5B-523E4D7F84BB}"/>
    <dgm:cxn modelId="{6665D608-85C6-4D15-9183-6FC2347D03EE}" type="presOf" srcId="{EEE5306E-42D7-492A-9B25-9DF84963FEE8}" destId="{EBE3BA45-7477-41EF-8C46-867B3412D329}" srcOrd="0" destOrd="1" presId="urn:microsoft.com/office/officeart/2005/8/layout/vList5"/>
    <dgm:cxn modelId="{54220BC8-3E34-456D-9E7B-0998D28B3F15}" type="presOf" srcId="{FF0D1831-C7B2-4CD8-844A-2984B8FDB01E}" destId="{C4D569EC-BC52-457E-887C-DA16AED3D1F3}" srcOrd="0" destOrd="1" presId="urn:microsoft.com/office/officeart/2005/8/layout/vList5"/>
    <dgm:cxn modelId="{606EEAE3-E713-4097-9238-84710EFD3F3E}" type="presOf" srcId="{D7D06624-06A4-408C-B994-03E7E93336C5}" destId="{D2010809-6C0D-4634-8C47-CB55155B20E3}" srcOrd="0" destOrd="0" presId="urn:microsoft.com/office/officeart/2005/8/layout/vList5"/>
    <dgm:cxn modelId="{9F11C702-48DC-4831-8B29-32F6B63F8EB9}" type="presOf" srcId="{6950FAA5-1C18-428D-A34D-4A7F37A6FEE6}" destId="{C4D569EC-BC52-457E-887C-DA16AED3D1F3}" srcOrd="0" destOrd="0" presId="urn:microsoft.com/office/officeart/2005/8/layout/vList5"/>
    <dgm:cxn modelId="{59E302E5-B648-4893-8BE0-ACA185B3B2C1}" srcId="{2432F70C-E8BB-4A1B-976E-F5EB825F56F1}" destId="{3110256E-36CA-4520-8A5B-205EEFCD86C5}" srcOrd="0" destOrd="0" parTransId="{04008D01-682F-48BA-9F74-15619912849F}" sibTransId="{678C5BD2-85F8-415C-B587-2E1FCBD5D105}"/>
    <dgm:cxn modelId="{A123A588-38CC-4F38-AEE6-F2BF9F9207DD}" srcId="{36EE8D2D-1613-4E38-A9F5-E9BEDCC0DCC6}" destId="{02A1281D-3F0A-4832-8C71-CFE9A0286739}" srcOrd="2" destOrd="0" parTransId="{65C3B9C7-13AD-4CB3-A0FB-05AA6C179DE3}" sibTransId="{6E25A6BB-AF18-473B-BE30-9D1252354C09}"/>
    <dgm:cxn modelId="{EC2C809C-ACEE-477F-AA36-5BE8940A9E5C}" type="presOf" srcId="{3110256E-36CA-4520-8A5B-205EEFCD86C5}" destId="{E66F2F8A-CEE9-471E-9414-43D168EBAA54}" srcOrd="0" destOrd="0" presId="urn:microsoft.com/office/officeart/2005/8/layout/vList5"/>
    <dgm:cxn modelId="{D80BCDEF-EBB8-4B99-B0BD-502394784029}" srcId="{3110256E-36CA-4520-8A5B-205EEFCD86C5}" destId="{D7D06624-06A4-408C-B994-03E7E93336C5}" srcOrd="0" destOrd="0" parTransId="{0A97CC39-4B09-4218-BB95-214BF09F9D2D}" sibTransId="{63F069FA-8935-4A49-98C4-FF900F84DF70}"/>
    <dgm:cxn modelId="{603337C3-F6E3-44E9-A99E-B9A36102211C}" srcId="{2432F70C-E8BB-4A1B-976E-F5EB825F56F1}" destId="{36EE8D2D-1613-4E38-A9F5-E9BEDCC0DCC6}" srcOrd="2" destOrd="0" parTransId="{12A6C0BB-F1FB-4B67-BA1A-E9B9B27C6F02}" sibTransId="{D25E8C60-7799-4772-9AF8-CE24A9F01499}"/>
    <dgm:cxn modelId="{20C71869-A7E1-453A-9D00-1C06A2118EC6}" type="presOf" srcId="{AF4C2624-DCA6-490A-A284-A2A13172E19E}" destId="{7C63FDCE-53E1-499F-8AEB-E89D4B6D803D}" srcOrd="0" destOrd="0" presId="urn:microsoft.com/office/officeart/2005/8/layout/vList5"/>
    <dgm:cxn modelId="{DC923D58-93D7-45AE-9369-EC82BF08317A}" type="presParOf" srcId="{69805482-A3FF-45E2-8530-0A0E18126684}" destId="{0030B84A-2805-422C-878A-AD28B11D1114}" srcOrd="0" destOrd="0" presId="urn:microsoft.com/office/officeart/2005/8/layout/vList5"/>
    <dgm:cxn modelId="{AF897983-C1EC-4A50-9542-F2601532ED89}" type="presParOf" srcId="{0030B84A-2805-422C-878A-AD28B11D1114}" destId="{E66F2F8A-CEE9-471E-9414-43D168EBAA54}" srcOrd="0" destOrd="0" presId="urn:microsoft.com/office/officeart/2005/8/layout/vList5"/>
    <dgm:cxn modelId="{CBD77C5D-0D2E-4B73-BA47-28786A4C3B81}" type="presParOf" srcId="{0030B84A-2805-422C-878A-AD28B11D1114}" destId="{D2010809-6C0D-4634-8C47-CB55155B20E3}" srcOrd="1" destOrd="0" presId="urn:microsoft.com/office/officeart/2005/8/layout/vList5"/>
    <dgm:cxn modelId="{1E8768B6-8DDB-4245-9178-E06B0AC851F8}" type="presParOf" srcId="{69805482-A3FF-45E2-8530-0A0E18126684}" destId="{916F47C7-57E7-4C39-A3DF-A171DB0EE7EB}" srcOrd="1" destOrd="0" presId="urn:microsoft.com/office/officeart/2005/8/layout/vList5"/>
    <dgm:cxn modelId="{EB4E4C95-0DBE-4CE1-91D7-910FCF535FA2}" type="presParOf" srcId="{69805482-A3FF-45E2-8530-0A0E18126684}" destId="{90DFD281-FCCB-4CEE-A539-4B2DDBDA9958}" srcOrd="2" destOrd="0" presId="urn:microsoft.com/office/officeart/2005/8/layout/vList5"/>
    <dgm:cxn modelId="{5CEF54C7-40D3-4E37-B335-E33DBC3B6C4F}" type="presParOf" srcId="{90DFD281-FCCB-4CEE-A539-4B2DDBDA9958}" destId="{7C63FDCE-53E1-499F-8AEB-E89D4B6D803D}" srcOrd="0" destOrd="0" presId="urn:microsoft.com/office/officeart/2005/8/layout/vList5"/>
    <dgm:cxn modelId="{2BA189BE-4E01-48DF-966B-7FB6AF2EFB53}" type="presParOf" srcId="{90DFD281-FCCB-4CEE-A539-4B2DDBDA9958}" destId="{C4D569EC-BC52-457E-887C-DA16AED3D1F3}" srcOrd="1" destOrd="0" presId="urn:microsoft.com/office/officeart/2005/8/layout/vList5"/>
    <dgm:cxn modelId="{1F3A77FD-FA30-4AB4-B8F0-EF6AEF53043D}" type="presParOf" srcId="{69805482-A3FF-45E2-8530-0A0E18126684}" destId="{FBF61C13-7114-4C94-A68C-48BFB38FFDC3}" srcOrd="3" destOrd="0" presId="urn:microsoft.com/office/officeart/2005/8/layout/vList5"/>
    <dgm:cxn modelId="{3855A9D6-848B-4276-B819-17C4DDCA53D7}" type="presParOf" srcId="{69805482-A3FF-45E2-8530-0A0E18126684}" destId="{ABAE11C2-6833-4932-A8EC-F7B448723675}" srcOrd="4" destOrd="0" presId="urn:microsoft.com/office/officeart/2005/8/layout/vList5"/>
    <dgm:cxn modelId="{64D72D33-98F7-462F-9A83-E36704694982}" type="presParOf" srcId="{ABAE11C2-6833-4932-A8EC-F7B448723675}" destId="{5F3A90D4-A157-471F-A093-0F1FF0B96221}" srcOrd="0" destOrd="0" presId="urn:microsoft.com/office/officeart/2005/8/layout/vList5"/>
    <dgm:cxn modelId="{71AA4E3C-BBC3-4F13-9A93-B03EC9E1D17D}" type="presParOf" srcId="{ABAE11C2-6833-4932-A8EC-F7B448723675}" destId="{EBE3BA45-7477-41EF-8C46-867B3412D32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54828AC2-D06C-4B54-B93A-DFEBCD83BC4E}" type="doc">
      <dgm:prSet loTypeId="urn:microsoft.com/office/officeart/2005/8/layout/process3" loCatId="process" qsTypeId="urn:microsoft.com/office/officeart/2005/8/quickstyle/simple1" qsCatId="simple" csTypeId="urn:microsoft.com/office/officeart/2005/8/colors/colorful1" csCatId="colorful"/>
      <dgm:spPr/>
      <dgm:t>
        <a:bodyPr/>
        <a:lstStyle/>
        <a:p>
          <a:endParaRPr lang="en-US"/>
        </a:p>
      </dgm:t>
    </dgm:pt>
    <dgm:pt modelId="{41A50D2D-A3C9-4A46-80B2-E28A0F45287D}">
      <dgm:prSet/>
      <dgm:spPr/>
      <dgm:t>
        <a:bodyPr/>
        <a:lstStyle/>
        <a:p>
          <a:pPr algn="ctr" rtl="1"/>
          <a:r>
            <a:rPr lang="fa-IR" dirty="0" smtClean="0">
              <a:cs typeface="B Titr" pitchFamily="2" charset="-78"/>
            </a:rPr>
            <a:t>ارزیابی عملکرد مدل</a:t>
          </a:r>
          <a:endParaRPr lang="en-US" dirty="0">
            <a:cs typeface="B Titr" pitchFamily="2" charset="-78"/>
          </a:endParaRPr>
        </a:p>
      </dgm:t>
    </dgm:pt>
    <dgm:pt modelId="{A2EAA7B1-F7E9-4DAD-B6FD-44D3BB5D56C8}" type="parTrans" cxnId="{07262FAC-EAD8-4491-A376-60EA42AB9457}">
      <dgm:prSet/>
      <dgm:spPr/>
      <dgm:t>
        <a:bodyPr/>
        <a:lstStyle/>
        <a:p>
          <a:endParaRPr lang="en-US">
            <a:cs typeface="B Zar" pitchFamily="2" charset="-78"/>
          </a:endParaRPr>
        </a:p>
      </dgm:t>
    </dgm:pt>
    <dgm:pt modelId="{9F47B8B5-9812-4132-A1D6-93250F582BC4}" type="sibTrans" cxnId="{07262FAC-EAD8-4491-A376-60EA42AB9457}">
      <dgm:prSet/>
      <dgm:spPr/>
      <dgm:t>
        <a:bodyPr/>
        <a:lstStyle/>
        <a:p>
          <a:endParaRPr lang="en-US">
            <a:cs typeface="B Zar" pitchFamily="2" charset="-78"/>
          </a:endParaRPr>
        </a:p>
      </dgm:t>
    </dgm:pt>
    <dgm:pt modelId="{23C3C88F-C64A-4683-BA3A-E4E2EBB6B2CC}">
      <dgm:prSet/>
      <dgm:spPr/>
      <dgm:t>
        <a:bodyPr/>
        <a:lstStyle/>
        <a:p>
          <a:pPr rtl="1"/>
          <a:r>
            <a:rPr lang="fa-IR" smtClean="0">
              <a:cs typeface="B Zar" pitchFamily="2" charset="-78"/>
            </a:rPr>
            <a:t>در مقایسه با معیار عملکردی که شرکت برای ارزیابی ارزش افزوده‌ی مدل ایجاد کرده بود، مدل یادشده 9.5 میلیارد یوآن درآمد سالانه‌ی شرکت را افزایش می‌داد.</a:t>
          </a:r>
          <a:endParaRPr lang="en-US">
            <a:cs typeface="B Zar" pitchFamily="2" charset="-78"/>
          </a:endParaRPr>
        </a:p>
      </dgm:t>
    </dgm:pt>
    <dgm:pt modelId="{023C6E98-1052-4292-95F6-1835C6BDDCE7}" type="parTrans" cxnId="{B88A40DE-B3E5-460B-9641-D5D5A300E55D}">
      <dgm:prSet/>
      <dgm:spPr/>
      <dgm:t>
        <a:bodyPr/>
        <a:lstStyle/>
        <a:p>
          <a:endParaRPr lang="en-US">
            <a:cs typeface="B Zar" pitchFamily="2" charset="-78"/>
          </a:endParaRPr>
        </a:p>
      </dgm:t>
    </dgm:pt>
    <dgm:pt modelId="{AE64491D-1B52-4DC7-A7AE-0EBAAFC637CB}" type="sibTrans" cxnId="{B88A40DE-B3E5-460B-9641-D5D5A300E55D}">
      <dgm:prSet/>
      <dgm:spPr/>
      <dgm:t>
        <a:bodyPr/>
        <a:lstStyle/>
        <a:p>
          <a:endParaRPr lang="en-US">
            <a:cs typeface="B Zar" pitchFamily="2" charset="-78"/>
          </a:endParaRPr>
        </a:p>
      </dgm:t>
    </dgm:pt>
    <dgm:pt modelId="{81460F94-5396-4B3E-923F-6143DDE9230E}" type="pres">
      <dgm:prSet presAssocID="{54828AC2-D06C-4B54-B93A-DFEBCD83BC4E}" presName="linearFlow" presStyleCnt="0">
        <dgm:presLayoutVars>
          <dgm:dir/>
          <dgm:animLvl val="lvl"/>
          <dgm:resizeHandles val="exact"/>
        </dgm:presLayoutVars>
      </dgm:prSet>
      <dgm:spPr/>
      <dgm:t>
        <a:bodyPr/>
        <a:lstStyle/>
        <a:p>
          <a:endParaRPr lang="en-US"/>
        </a:p>
      </dgm:t>
    </dgm:pt>
    <dgm:pt modelId="{0B4C3787-0A35-4112-BEC9-A757D8B15ABE}" type="pres">
      <dgm:prSet presAssocID="{41A50D2D-A3C9-4A46-80B2-E28A0F45287D}" presName="composite" presStyleCnt="0"/>
      <dgm:spPr/>
    </dgm:pt>
    <dgm:pt modelId="{F6E99A80-98D8-4A1B-B8AB-DB9F4EB55451}" type="pres">
      <dgm:prSet presAssocID="{41A50D2D-A3C9-4A46-80B2-E28A0F45287D}" presName="parTx" presStyleLbl="node1" presStyleIdx="0" presStyleCnt="1">
        <dgm:presLayoutVars>
          <dgm:chMax val="0"/>
          <dgm:chPref val="0"/>
          <dgm:bulletEnabled val="1"/>
        </dgm:presLayoutVars>
      </dgm:prSet>
      <dgm:spPr/>
      <dgm:t>
        <a:bodyPr/>
        <a:lstStyle/>
        <a:p>
          <a:endParaRPr lang="en-US"/>
        </a:p>
      </dgm:t>
    </dgm:pt>
    <dgm:pt modelId="{002A61A6-A002-4A6B-89F3-8F54B075036E}" type="pres">
      <dgm:prSet presAssocID="{41A50D2D-A3C9-4A46-80B2-E28A0F45287D}" presName="parSh" presStyleLbl="node1" presStyleIdx="0" presStyleCnt="1"/>
      <dgm:spPr/>
      <dgm:t>
        <a:bodyPr/>
        <a:lstStyle/>
        <a:p>
          <a:endParaRPr lang="en-US"/>
        </a:p>
      </dgm:t>
    </dgm:pt>
    <dgm:pt modelId="{DA103CD2-9B79-45F4-8379-E3E848CE762B}" type="pres">
      <dgm:prSet presAssocID="{41A50D2D-A3C9-4A46-80B2-E28A0F45287D}" presName="desTx" presStyleLbl="fgAcc1" presStyleIdx="0" presStyleCnt="1">
        <dgm:presLayoutVars>
          <dgm:bulletEnabled val="1"/>
        </dgm:presLayoutVars>
      </dgm:prSet>
      <dgm:spPr>
        <a:prstGeom prst="verticalScroll">
          <a:avLst/>
        </a:prstGeom>
      </dgm:spPr>
      <dgm:t>
        <a:bodyPr/>
        <a:lstStyle/>
        <a:p>
          <a:endParaRPr lang="en-US"/>
        </a:p>
      </dgm:t>
    </dgm:pt>
  </dgm:ptLst>
  <dgm:cxnLst>
    <dgm:cxn modelId="{B88A40DE-B3E5-460B-9641-D5D5A300E55D}" srcId="{41A50D2D-A3C9-4A46-80B2-E28A0F45287D}" destId="{23C3C88F-C64A-4683-BA3A-E4E2EBB6B2CC}" srcOrd="0" destOrd="0" parTransId="{023C6E98-1052-4292-95F6-1835C6BDDCE7}" sibTransId="{AE64491D-1B52-4DC7-A7AE-0EBAAFC637CB}"/>
    <dgm:cxn modelId="{453D5A6B-0EFB-4D39-B0A7-A52BAA15A886}" type="presOf" srcId="{41A50D2D-A3C9-4A46-80B2-E28A0F45287D}" destId="{F6E99A80-98D8-4A1B-B8AB-DB9F4EB55451}" srcOrd="0" destOrd="0" presId="urn:microsoft.com/office/officeart/2005/8/layout/process3"/>
    <dgm:cxn modelId="{07262FAC-EAD8-4491-A376-60EA42AB9457}" srcId="{54828AC2-D06C-4B54-B93A-DFEBCD83BC4E}" destId="{41A50D2D-A3C9-4A46-80B2-E28A0F45287D}" srcOrd="0" destOrd="0" parTransId="{A2EAA7B1-F7E9-4DAD-B6FD-44D3BB5D56C8}" sibTransId="{9F47B8B5-9812-4132-A1D6-93250F582BC4}"/>
    <dgm:cxn modelId="{2896B70B-9872-43A6-8F86-1A9A9AE2DA83}" type="presOf" srcId="{23C3C88F-C64A-4683-BA3A-E4E2EBB6B2CC}" destId="{DA103CD2-9B79-45F4-8379-E3E848CE762B}" srcOrd="0" destOrd="0" presId="urn:microsoft.com/office/officeart/2005/8/layout/process3"/>
    <dgm:cxn modelId="{B7C2A47B-8BAB-4C7C-8CD5-AE4D31BE6B61}" type="presOf" srcId="{41A50D2D-A3C9-4A46-80B2-E28A0F45287D}" destId="{002A61A6-A002-4A6B-89F3-8F54B075036E}" srcOrd="1" destOrd="0" presId="urn:microsoft.com/office/officeart/2005/8/layout/process3"/>
    <dgm:cxn modelId="{9B729347-8F76-4A85-A0B4-A5A5EBE77C07}" type="presOf" srcId="{54828AC2-D06C-4B54-B93A-DFEBCD83BC4E}" destId="{81460F94-5396-4B3E-923F-6143DDE9230E}" srcOrd="0" destOrd="0" presId="urn:microsoft.com/office/officeart/2005/8/layout/process3"/>
    <dgm:cxn modelId="{C3D964C1-C324-4394-9E42-5175A79B7854}" type="presParOf" srcId="{81460F94-5396-4B3E-923F-6143DDE9230E}" destId="{0B4C3787-0A35-4112-BEC9-A757D8B15ABE}" srcOrd="0" destOrd="0" presId="urn:microsoft.com/office/officeart/2005/8/layout/process3"/>
    <dgm:cxn modelId="{1C913533-522C-488E-82FB-66D44BADBEEB}" type="presParOf" srcId="{0B4C3787-0A35-4112-BEC9-A757D8B15ABE}" destId="{F6E99A80-98D8-4A1B-B8AB-DB9F4EB55451}" srcOrd="0" destOrd="0" presId="urn:microsoft.com/office/officeart/2005/8/layout/process3"/>
    <dgm:cxn modelId="{F7BE2133-1723-479A-92F6-57B40761986D}" type="presParOf" srcId="{0B4C3787-0A35-4112-BEC9-A757D8B15ABE}" destId="{002A61A6-A002-4A6B-89F3-8F54B075036E}" srcOrd="1" destOrd="0" presId="urn:microsoft.com/office/officeart/2005/8/layout/process3"/>
    <dgm:cxn modelId="{9937956C-8178-476A-88D8-551A524FBE80}" type="presParOf" srcId="{0B4C3787-0A35-4112-BEC9-A757D8B15ABE}" destId="{DA103CD2-9B79-45F4-8379-E3E848CE762B}"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2432F70C-E8BB-4A1B-976E-F5EB825F56F1}" type="doc">
      <dgm:prSet loTypeId="urn:microsoft.com/office/officeart/2005/8/layout/vList5" loCatId="list" qsTypeId="urn:microsoft.com/office/officeart/2005/8/quickstyle/3d1" qsCatId="3D" csTypeId="urn:microsoft.com/office/officeart/2005/8/colors/accent1_1" csCatId="accent1" phldr="1"/>
      <dgm:spPr/>
      <dgm:t>
        <a:bodyPr/>
        <a:lstStyle/>
        <a:p>
          <a:endParaRPr lang="en-US"/>
        </a:p>
      </dgm:t>
    </dgm:pt>
    <dgm:pt modelId="{3110256E-36CA-4520-8A5B-205EEFCD86C5}">
      <dgm:prSet/>
      <dgm:spPr/>
      <dgm:t>
        <a:bodyPr/>
        <a:lstStyle/>
        <a:p>
          <a:pPr rtl="1"/>
          <a:r>
            <a:rPr lang="fa-IR" smtClean="0">
              <a:cs typeface="B Zar" pitchFamily="2" charset="-78"/>
            </a:rPr>
            <a:t>تصمیمات</a:t>
          </a:r>
          <a:endParaRPr lang="en-US">
            <a:cs typeface="B Zar" pitchFamily="2" charset="-78"/>
          </a:endParaRPr>
        </a:p>
      </dgm:t>
    </dgm:pt>
    <dgm:pt modelId="{04008D01-682F-48BA-9F74-15619912849F}" type="parTrans" cxnId="{59E302E5-B648-4893-8BE0-ACA185B3B2C1}">
      <dgm:prSet/>
      <dgm:spPr/>
      <dgm:t>
        <a:bodyPr/>
        <a:lstStyle/>
        <a:p>
          <a:endParaRPr lang="en-US">
            <a:cs typeface="B Zar" pitchFamily="2" charset="-78"/>
          </a:endParaRPr>
        </a:p>
      </dgm:t>
    </dgm:pt>
    <dgm:pt modelId="{678C5BD2-85F8-415C-B587-2E1FCBD5D105}" type="sibTrans" cxnId="{59E302E5-B648-4893-8BE0-ACA185B3B2C1}">
      <dgm:prSet/>
      <dgm:spPr/>
      <dgm:t>
        <a:bodyPr/>
        <a:lstStyle/>
        <a:p>
          <a:endParaRPr lang="en-US">
            <a:cs typeface="B Zar" pitchFamily="2" charset="-78"/>
          </a:endParaRPr>
        </a:p>
      </dgm:t>
    </dgm:pt>
    <dgm:pt modelId="{D7D06624-06A4-408C-B994-03E7E93336C5}">
      <dgm:prSet custT="1"/>
      <dgm:spPr/>
      <dgm:t>
        <a:bodyPr/>
        <a:lstStyle/>
        <a:p>
          <a:pPr rtl="1"/>
          <a:r>
            <a:rPr lang="fa-IR" sz="2000" dirty="0" smtClean="0">
              <a:cs typeface="B Mitra" pitchFamily="2" charset="-78"/>
            </a:rPr>
            <a:t>مقادیر سرمایه‌گذاری در اوراق قرضه‌ی مختلف</a:t>
          </a:r>
          <a:endParaRPr lang="en-US" sz="2000" dirty="0">
            <a:cs typeface="B Mitra" pitchFamily="2" charset="-78"/>
          </a:endParaRPr>
        </a:p>
      </dgm:t>
    </dgm:pt>
    <dgm:pt modelId="{0A97CC39-4B09-4218-BB95-214BF09F9D2D}" type="parTrans" cxnId="{D80BCDEF-EBB8-4B99-B0BD-502394784029}">
      <dgm:prSet/>
      <dgm:spPr/>
      <dgm:t>
        <a:bodyPr/>
        <a:lstStyle/>
        <a:p>
          <a:endParaRPr lang="en-US">
            <a:cs typeface="B Zar" pitchFamily="2" charset="-78"/>
          </a:endParaRPr>
        </a:p>
      </dgm:t>
    </dgm:pt>
    <dgm:pt modelId="{63F069FA-8935-4A49-98C4-FF900F84DF70}" type="sibTrans" cxnId="{D80BCDEF-EBB8-4B99-B0BD-502394784029}">
      <dgm:prSet/>
      <dgm:spPr/>
      <dgm:t>
        <a:bodyPr/>
        <a:lstStyle/>
        <a:p>
          <a:endParaRPr lang="en-US">
            <a:cs typeface="B Zar" pitchFamily="2" charset="-78"/>
          </a:endParaRPr>
        </a:p>
      </dgm:t>
    </dgm:pt>
    <dgm:pt modelId="{AF4C2624-DCA6-490A-A284-A2A13172E19E}">
      <dgm:prSet/>
      <dgm:spPr/>
      <dgm:t>
        <a:bodyPr/>
        <a:lstStyle/>
        <a:p>
          <a:pPr rtl="1"/>
          <a:r>
            <a:rPr lang="fa-IR" smtClean="0">
              <a:cs typeface="B Zar" pitchFamily="2" charset="-78"/>
            </a:rPr>
            <a:t>رخدادهای تصادفی</a:t>
          </a:r>
          <a:endParaRPr lang="en-US">
            <a:cs typeface="B Zar" pitchFamily="2" charset="-78"/>
          </a:endParaRPr>
        </a:p>
      </dgm:t>
    </dgm:pt>
    <dgm:pt modelId="{93C6BDFA-23E4-4ED3-9DFD-4949A2CF1072}" type="parTrans" cxnId="{7A2BF39A-40B7-4DA2-8CF5-90F930FAA6EE}">
      <dgm:prSet/>
      <dgm:spPr/>
      <dgm:t>
        <a:bodyPr/>
        <a:lstStyle/>
        <a:p>
          <a:endParaRPr lang="en-US">
            <a:cs typeface="B Zar" pitchFamily="2" charset="-78"/>
          </a:endParaRPr>
        </a:p>
      </dgm:t>
    </dgm:pt>
    <dgm:pt modelId="{B9B23577-CE04-4A2D-8F5B-523E4D7F84BB}" type="sibTrans" cxnId="{7A2BF39A-40B7-4DA2-8CF5-90F930FAA6EE}">
      <dgm:prSet/>
      <dgm:spPr/>
      <dgm:t>
        <a:bodyPr/>
        <a:lstStyle/>
        <a:p>
          <a:endParaRPr lang="en-US">
            <a:cs typeface="B Zar" pitchFamily="2" charset="-78"/>
          </a:endParaRPr>
        </a:p>
      </dgm:t>
    </dgm:pt>
    <dgm:pt modelId="{6950FAA5-1C18-428D-A34D-4A7F37A6FEE6}">
      <dgm:prSet custT="1"/>
      <dgm:spPr/>
      <dgm:t>
        <a:bodyPr/>
        <a:lstStyle/>
        <a:p>
          <a:pPr rtl="1"/>
          <a:r>
            <a:rPr lang="fa-IR" sz="2000" dirty="0" smtClean="0">
              <a:cs typeface="B Mitra" pitchFamily="2" charset="-78"/>
            </a:rPr>
            <a:t>تغییرات نرخ بهره</a:t>
          </a:r>
          <a:endParaRPr lang="en-US" sz="2000" dirty="0">
            <a:cs typeface="B Mitra" pitchFamily="2" charset="-78"/>
          </a:endParaRPr>
        </a:p>
      </dgm:t>
    </dgm:pt>
    <dgm:pt modelId="{A431C952-C410-48F6-801A-9BA164E2C54A}" type="parTrans" cxnId="{019F8A04-1F4C-4BEA-8A0A-9941E84609F3}">
      <dgm:prSet/>
      <dgm:spPr/>
      <dgm:t>
        <a:bodyPr/>
        <a:lstStyle/>
        <a:p>
          <a:endParaRPr lang="en-US">
            <a:cs typeface="B Zar" pitchFamily="2" charset="-78"/>
          </a:endParaRPr>
        </a:p>
      </dgm:t>
    </dgm:pt>
    <dgm:pt modelId="{0D8DAFD6-BE7D-42F5-9AED-A49A7A31AD39}" type="sibTrans" cxnId="{019F8A04-1F4C-4BEA-8A0A-9941E84609F3}">
      <dgm:prSet/>
      <dgm:spPr/>
      <dgm:t>
        <a:bodyPr/>
        <a:lstStyle/>
        <a:p>
          <a:endParaRPr lang="en-US">
            <a:cs typeface="B Zar" pitchFamily="2" charset="-78"/>
          </a:endParaRPr>
        </a:p>
      </dgm:t>
    </dgm:pt>
    <dgm:pt modelId="{36EE8D2D-1613-4E38-A9F5-E9BEDCC0DCC6}">
      <dgm:prSet/>
      <dgm:spPr/>
      <dgm:t>
        <a:bodyPr/>
        <a:lstStyle/>
        <a:p>
          <a:pPr rtl="1"/>
          <a:r>
            <a:rPr lang="fa-IR" dirty="0" smtClean="0">
              <a:cs typeface="B Zar" pitchFamily="2" charset="-78"/>
            </a:rPr>
            <a:t>محدودیت‌ها</a:t>
          </a:r>
          <a:endParaRPr lang="en-US" dirty="0">
            <a:cs typeface="B Zar" pitchFamily="2" charset="-78"/>
          </a:endParaRPr>
        </a:p>
      </dgm:t>
    </dgm:pt>
    <dgm:pt modelId="{12A6C0BB-F1FB-4B67-BA1A-E9B9B27C6F02}" type="parTrans" cxnId="{603337C3-F6E3-44E9-A99E-B9A36102211C}">
      <dgm:prSet/>
      <dgm:spPr/>
      <dgm:t>
        <a:bodyPr/>
        <a:lstStyle/>
        <a:p>
          <a:endParaRPr lang="en-US">
            <a:cs typeface="B Zar" pitchFamily="2" charset="-78"/>
          </a:endParaRPr>
        </a:p>
      </dgm:t>
    </dgm:pt>
    <dgm:pt modelId="{D25E8C60-7799-4772-9AF8-CE24A9F01499}" type="sibTrans" cxnId="{603337C3-F6E3-44E9-A99E-B9A36102211C}">
      <dgm:prSet/>
      <dgm:spPr/>
      <dgm:t>
        <a:bodyPr/>
        <a:lstStyle/>
        <a:p>
          <a:endParaRPr lang="en-US">
            <a:cs typeface="B Zar" pitchFamily="2" charset="-78"/>
          </a:endParaRPr>
        </a:p>
      </dgm:t>
    </dgm:pt>
    <dgm:pt modelId="{704DFC30-33E3-4ACF-BA7C-80D411AD894E}">
      <dgm:prSet custT="1"/>
      <dgm:spPr/>
      <dgm:t>
        <a:bodyPr/>
        <a:lstStyle/>
        <a:p>
          <a:pPr rtl="1"/>
          <a:r>
            <a:rPr lang="fa-IR" sz="2000" dirty="0" smtClean="0">
              <a:cs typeface="B Mitra" pitchFamily="2" charset="-78"/>
            </a:rPr>
            <a:t>محدودیت‌های موجودی</a:t>
          </a:r>
          <a:endParaRPr lang="en-US" sz="2000" dirty="0">
            <a:cs typeface="B Mitra" pitchFamily="2" charset="-78"/>
          </a:endParaRPr>
        </a:p>
      </dgm:t>
    </dgm:pt>
    <dgm:pt modelId="{43935EAC-52E9-4B32-ADF3-CBA9B5E51389}" type="parTrans" cxnId="{4B966D46-71D5-4483-BBD4-DA874EBB761F}">
      <dgm:prSet/>
      <dgm:spPr/>
      <dgm:t>
        <a:bodyPr/>
        <a:lstStyle/>
        <a:p>
          <a:endParaRPr lang="en-US">
            <a:cs typeface="B Zar" pitchFamily="2" charset="-78"/>
          </a:endParaRPr>
        </a:p>
      </dgm:t>
    </dgm:pt>
    <dgm:pt modelId="{0C2D0906-E197-41B8-9934-3A7DE26CDE01}" type="sibTrans" cxnId="{4B966D46-71D5-4483-BBD4-DA874EBB761F}">
      <dgm:prSet/>
      <dgm:spPr/>
      <dgm:t>
        <a:bodyPr/>
        <a:lstStyle/>
        <a:p>
          <a:endParaRPr lang="en-US">
            <a:cs typeface="B Zar" pitchFamily="2" charset="-78"/>
          </a:endParaRPr>
        </a:p>
      </dgm:t>
    </dgm:pt>
    <dgm:pt modelId="{EEE5306E-42D7-492A-9B25-9DF84963FEE8}">
      <dgm:prSet custT="1"/>
      <dgm:spPr/>
      <dgm:t>
        <a:bodyPr/>
        <a:lstStyle/>
        <a:p>
          <a:pPr rtl="1"/>
          <a:r>
            <a:rPr lang="fa-IR" sz="2000" dirty="0" smtClean="0">
              <a:cs typeface="B Mitra" pitchFamily="2" charset="-78"/>
            </a:rPr>
            <a:t>محدودیت‌های بودجه</a:t>
          </a:r>
          <a:endParaRPr lang="en-US" sz="2000" dirty="0">
            <a:cs typeface="B Mitra" pitchFamily="2" charset="-78"/>
          </a:endParaRPr>
        </a:p>
      </dgm:t>
    </dgm:pt>
    <dgm:pt modelId="{272923BC-22BB-4A4A-B092-0C73944FCFAA}" type="parTrans" cxnId="{1293FFEF-D8CA-4277-89D7-5FEC2627E0FA}">
      <dgm:prSet/>
      <dgm:spPr/>
      <dgm:t>
        <a:bodyPr/>
        <a:lstStyle/>
        <a:p>
          <a:endParaRPr lang="en-US">
            <a:cs typeface="B Zar" pitchFamily="2" charset="-78"/>
          </a:endParaRPr>
        </a:p>
      </dgm:t>
    </dgm:pt>
    <dgm:pt modelId="{0F98F7B7-CA18-49CA-8242-CB945198710D}" type="sibTrans" cxnId="{1293FFEF-D8CA-4277-89D7-5FEC2627E0FA}">
      <dgm:prSet/>
      <dgm:spPr/>
      <dgm:t>
        <a:bodyPr/>
        <a:lstStyle/>
        <a:p>
          <a:endParaRPr lang="en-US">
            <a:cs typeface="B Zar" pitchFamily="2" charset="-78"/>
          </a:endParaRPr>
        </a:p>
      </dgm:t>
    </dgm:pt>
    <dgm:pt modelId="{E12E6914-DA70-44CE-9368-0B8FD5E1408D}">
      <dgm:prSet custT="1"/>
      <dgm:spPr/>
      <dgm:t>
        <a:bodyPr/>
        <a:lstStyle/>
        <a:p>
          <a:pPr rtl="1"/>
          <a:r>
            <a:rPr lang="fa-IR" sz="2000" dirty="0" smtClean="0">
              <a:cs typeface="B Mitra" pitchFamily="2" charset="-78"/>
            </a:rPr>
            <a:t>دیرش</a:t>
          </a:r>
          <a:endParaRPr lang="en-US" sz="2000" dirty="0">
            <a:cs typeface="B Mitra" pitchFamily="2" charset="-78"/>
          </a:endParaRPr>
        </a:p>
      </dgm:t>
    </dgm:pt>
    <dgm:pt modelId="{3CEA75A4-A763-482F-AFA1-D090DB6B3985}" type="parTrans" cxnId="{94CC3024-C34B-42F8-AE8C-D708B6B9675B}">
      <dgm:prSet/>
      <dgm:spPr/>
      <dgm:t>
        <a:bodyPr/>
        <a:lstStyle/>
        <a:p>
          <a:endParaRPr lang="en-US"/>
        </a:p>
      </dgm:t>
    </dgm:pt>
    <dgm:pt modelId="{0FD916DE-8F53-4708-BE2D-C4071FB82E0C}" type="sibTrans" cxnId="{94CC3024-C34B-42F8-AE8C-D708B6B9675B}">
      <dgm:prSet/>
      <dgm:spPr/>
      <dgm:t>
        <a:bodyPr/>
        <a:lstStyle/>
        <a:p>
          <a:endParaRPr lang="en-US"/>
        </a:p>
      </dgm:t>
    </dgm:pt>
    <dgm:pt modelId="{69805482-A3FF-45E2-8530-0A0E18126684}" type="pres">
      <dgm:prSet presAssocID="{2432F70C-E8BB-4A1B-976E-F5EB825F56F1}" presName="Name0" presStyleCnt="0">
        <dgm:presLayoutVars>
          <dgm:dir/>
          <dgm:animLvl val="lvl"/>
          <dgm:resizeHandles val="exact"/>
        </dgm:presLayoutVars>
      </dgm:prSet>
      <dgm:spPr/>
      <dgm:t>
        <a:bodyPr/>
        <a:lstStyle/>
        <a:p>
          <a:endParaRPr lang="en-US"/>
        </a:p>
      </dgm:t>
    </dgm:pt>
    <dgm:pt modelId="{0030B84A-2805-422C-878A-AD28B11D1114}" type="pres">
      <dgm:prSet presAssocID="{3110256E-36CA-4520-8A5B-205EEFCD86C5}" presName="linNode" presStyleCnt="0"/>
      <dgm:spPr/>
    </dgm:pt>
    <dgm:pt modelId="{E66F2F8A-CEE9-471E-9414-43D168EBAA54}" type="pres">
      <dgm:prSet presAssocID="{3110256E-36CA-4520-8A5B-205EEFCD86C5}" presName="parentText" presStyleLbl="node1" presStyleIdx="0" presStyleCnt="3" custLinFactNeighborX="98553">
        <dgm:presLayoutVars>
          <dgm:chMax val="1"/>
          <dgm:bulletEnabled val="1"/>
        </dgm:presLayoutVars>
      </dgm:prSet>
      <dgm:spPr/>
      <dgm:t>
        <a:bodyPr/>
        <a:lstStyle/>
        <a:p>
          <a:endParaRPr lang="en-US"/>
        </a:p>
      </dgm:t>
    </dgm:pt>
    <dgm:pt modelId="{D2010809-6C0D-4634-8C47-CB55155B20E3}" type="pres">
      <dgm:prSet presAssocID="{3110256E-36CA-4520-8A5B-205EEFCD86C5}" presName="descendantText" presStyleLbl="alignAccFollowNode1" presStyleIdx="0" presStyleCnt="3" custLinFactX="-1447" custLinFactNeighborX="-100000">
        <dgm:presLayoutVars>
          <dgm:bulletEnabled val="1"/>
        </dgm:presLayoutVars>
      </dgm:prSet>
      <dgm:spPr>
        <a:prstGeom prst="flowChartAlternateProcess">
          <a:avLst/>
        </a:prstGeom>
      </dgm:spPr>
      <dgm:t>
        <a:bodyPr/>
        <a:lstStyle/>
        <a:p>
          <a:endParaRPr lang="en-US"/>
        </a:p>
      </dgm:t>
    </dgm:pt>
    <dgm:pt modelId="{916F47C7-57E7-4C39-A3DF-A171DB0EE7EB}" type="pres">
      <dgm:prSet presAssocID="{678C5BD2-85F8-415C-B587-2E1FCBD5D105}" presName="sp" presStyleCnt="0"/>
      <dgm:spPr/>
    </dgm:pt>
    <dgm:pt modelId="{90DFD281-FCCB-4CEE-A539-4B2DDBDA9958}" type="pres">
      <dgm:prSet presAssocID="{AF4C2624-DCA6-490A-A284-A2A13172E19E}" presName="linNode" presStyleCnt="0"/>
      <dgm:spPr/>
    </dgm:pt>
    <dgm:pt modelId="{7C63FDCE-53E1-499F-8AEB-E89D4B6D803D}" type="pres">
      <dgm:prSet presAssocID="{AF4C2624-DCA6-490A-A284-A2A13172E19E}" presName="parentText" presStyleLbl="node1" presStyleIdx="1" presStyleCnt="3" custLinFactNeighborX="98553">
        <dgm:presLayoutVars>
          <dgm:chMax val="1"/>
          <dgm:bulletEnabled val="1"/>
        </dgm:presLayoutVars>
      </dgm:prSet>
      <dgm:spPr/>
      <dgm:t>
        <a:bodyPr/>
        <a:lstStyle/>
        <a:p>
          <a:endParaRPr lang="en-US"/>
        </a:p>
      </dgm:t>
    </dgm:pt>
    <dgm:pt modelId="{C4D569EC-BC52-457E-887C-DA16AED3D1F3}" type="pres">
      <dgm:prSet presAssocID="{AF4C2624-DCA6-490A-A284-A2A13172E19E}" presName="descendantText" presStyleLbl="alignAccFollowNode1" presStyleIdx="1" presStyleCnt="3" custLinFactX="-1447" custLinFactNeighborX="-100000">
        <dgm:presLayoutVars>
          <dgm:bulletEnabled val="1"/>
        </dgm:presLayoutVars>
      </dgm:prSet>
      <dgm:spPr>
        <a:prstGeom prst="flowChartAlternateProcess">
          <a:avLst/>
        </a:prstGeom>
      </dgm:spPr>
      <dgm:t>
        <a:bodyPr/>
        <a:lstStyle/>
        <a:p>
          <a:endParaRPr lang="en-US"/>
        </a:p>
      </dgm:t>
    </dgm:pt>
    <dgm:pt modelId="{FBF61C13-7114-4C94-A68C-48BFB38FFDC3}" type="pres">
      <dgm:prSet presAssocID="{B9B23577-CE04-4A2D-8F5B-523E4D7F84BB}" presName="sp" presStyleCnt="0"/>
      <dgm:spPr/>
    </dgm:pt>
    <dgm:pt modelId="{ABAE11C2-6833-4932-A8EC-F7B448723675}" type="pres">
      <dgm:prSet presAssocID="{36EE8D2D-1613-4E38-A9F5-E9BEDCC0DCC6}" presName="linNode" presStyleCnt="0"/>
      <dgm:spPr/>
    </dgm:pt>
    <dgm:pt modelId="{5F3A90D4-A157-471F-A093-0F1FF0B96221}" type="pres">
      <dgm:prSet presAssocID="{36EE8D2D-1613-4E38-A9F5-E9BEDCC0DCC6}" presName="parentText" presStyleLbl="node1" presStyleIdx="2" presStyleCnt="3" custLinFactNeighborX="98553">
        <dgm:presLayoutVars>
          <dgm:chMax val="1"/>
          <dgm:bulletEnabled val="1"/>
        </dgm:presLayoutVars>
      </dgm:prSet>
      <dgm:spPr/>
      <dgm:t>
        <a:bodyPr/>
        <a:lstStyle/>
        <a:p>
          <a:endParaRPr lang="en-US"/>
        </a:p>
      </dgm:t>
    </dgm:pt>
    <dgm:pt modelId="{EBE3BA45-7477-41EF-8C46-867B3412D329}" type="pres">
      <dgm:prSet presAssocID="{36EE8D2D-1613-4E38-A9F5-E9BEDCC0DCC6}" presName="descendantText" presStyleLbl="alignAccFollowNode1" presStyleIdx="2" presStyleCnt="3" custLinFactX="-1447" custLinFactNeighborX="-100000">
        <dgm:presLayoutVars>
          <dgm:bulletEnabled val="1"/>
        </dgm:presLayoutVars>
      </dgm:prSet>
      <dgm:spPr>
        <a:prstGeom prst="flowChartAlternateProcess">
          <a:avLst/>
        </a:prstGeom>
      </dgm:spPr>
      <dgm:t>
        <a:bodyPr/>
        <a:lstStyle/>
        <a:p>
          <a:endParaRPr lang="en-US"/>
        </a:p>
      </dgm:t>
    </dgm:pt>
  </dgm:ptLst>
  <dgm:cxnLst>
    <dgm:cxn modelId="{14462087-CB40-4F6A-ACF5-126A91337426}" type="presOf" srcId="{6950FAA5-1C18-428D-A34D-4A7F37A6FEE6}" destId="{C4D569EC-BC52-457E-887C-DA16AED3D1F3}" srcOrd="0" destOrd="0" presId="urn:microsoft.com/office/officeart/2005/8/layout/vList5"/>
    <dgm:cxn modelId="{882893F0-4A17-4D90-8770-69814E0EE3C7}" type="presOf" srcId="{D7D06624-06A4-408C-B994-03E7E93336C5}" destId="{D2010809-6C0D-4634-8C47-CB55155B20E3}" srcOrd="0" destOrd="0" presId="urn:microsoft.com/office/officeart/2005/8/layout/vList5"/>
    <dgm:cxn modelId="{1293FFEF-D8CA-4277-89D7-5FEC2627E0FA}" srcId="{36EE8D2D-1613-4E38-A9F5-E9BEDCC0DCC6}" destId="{EEE5306E-42D7-492A-9B25-9DF84963FEE8}" srcOrd="1" destOrd="0" parTransId="{272923BC-22BB-4A4A-B092-0C73944FCFAA}" sibTransId="{0F98F7B7-CA18-49CA-8242-CB945198710D}"/>
    <dgm:cxn modelId="{7A2BF39A-40B7-4DA2-8CF5-90F930FAA6EE}" srcId="{2432F70C-E8BB-4A1B-976E-F5EB825F56F1}" destId="{AF4C2624-DCA6-490A-A284-A2A13172E19E}" srcOrd="1" destOrd="0" parTransId="{93C6BDFA-23E4-4ED3-9DFD-4949A2CF1072}" sibTransId="{B9B23577-CE04-4A2D-8F5B-523E4D7F84BB}"/>
    <dgm:cxn modelId="{58822ADF-5E9C-443F-B2F1-77A8BA9779D1}" type="presOf" srcId="{2432F70C-E8BB-4A1B-976E-F5EB825F56F1}" destId="{69805482-A3FF-45E2-8530-0A0E18126684}" srcOrd="0" destOrd="0" presId="urn:microsoft.com/office/officeart/2005/8/layout/vList5"/>
    <dgm:cxn modelId="{4B966D46-71D5-4483-BBD4-DA874EBB761F}" srcId="{36EE8D2D-1613-4E38-A9F5-E9BEDCC0DCC6}" destId="{704DFC30-33E3-4ACF-BA7C-80D411AD894E}" srcOrd="0" destOrd="0" parTransId="{43935EAC-52E9-4B32-ADF3-CBA9B5E51389}" sibTransId="{0C2D0906-E197-41B8-9934-3A7DE26CDE01}"/>
    <dgm:cxn modelId="{6069F21D-C43A-4B4D-B32D-484D762FBD11}" type="presOf" srcId="{E12E6914-DA70-44CE-9368-0B8FD5E1408D}" destId="{EBE3BA45-7477-41EF-8C46-867B3412D329}" srcOrd="0" destOrd="2" presId="urn:microsoft.com/office/officeart/2005/8/layout/vList5"/>
    <dgm:cxn modelId="{D80BCDEF-EBB8-4B99-B0BD-502394784029}" srcId="{3110256E-36CA-4520-8A5B-205EEFCD86C5}" destId="{D7D06624-06A4-408C-B994-03E7E93336C5}" srcOrd="0" destOrd="0" parTransId="{0A97CC39-4B09-4218-BB95-214BF09F9D2D}" sibTransId="{63F069FA-8935-4A49-98C4-FF900F84DF70}"/>
    <dgm:cxn modelId="{3ADE91BF-6692-4A0B-859D-13D879E243A8}" type="presOf" srcId="{3110256E-36CA-4520-8A5B-205EEFCD86C5}" destId="{E66F2F8A-CEE9-471E-9414-43D168EBAA54}" srcOrd="0" destOrd="0" presId="urn:microsoft.com/office/officeart/2005/8/layout/vList5"/>
    <dgm:cxn modelId="{C67A8287-1EDD-467D-9F4B-62174AD2F5ED}" type="presOf" srcId="{AF4C2624-DCA6-490A-A284-A2A13172E19E}" destId="{7C63FDCE-53E1-499F-8AEB-E89D4B6D803D}" srcOrd="0" destOrd="0" presId="urn:microsoft.com/office/officeart/2005/8/layout/vList5"/>
    <dgm:cxn modelId="{8AC8A95D-1701-4FCA-8E5A-B9A6E63A10F0}" type="presOf" srcId="{704DFC30-33E3-4ACF-BA7C-80D411AD894E}" destId="{EBE3BA45-7477-41EF-8C46-867B3412D329}" srcOrd="0" destOrd="0" presId="urn:microsoft.com/office/officeart/2005/8/layout/vList5"/>
    <dgm:cxn modelId="{94CC3024-C34B-42F8-AE8C-D708B6B9675B}" srcId="{36EE8D2D-1613-4E38-A9F5-E9BEDCC0DCC6}" destId="{E12E6914-DA70-44CE-9368-0B8FD5E1408D}" srcOrd="2" destOrd="0" parTransId="{3CEA75A4-A763-482F-AFA1-D090DB6B3985}" sibTransId="{0FD916DE-8F53-4708-BE2D-C4071FB82E0C}"/>
    <dgm:cxn modelId="{59E302E5-B648-4893-8BE0-ACA185B3B2C1}" srcId="{2432F70C-E8BB-4A1B-976E-F5EB825F56F1}" destId="{3110256E-36CA-4520-8A5B-205EEFCD86C5}" srcOrd="0" destOrd="0" parTransId="{04008D01-682F-48BA-9F74-15619912849F}" sibTransId="{678C5BD2-85F8-415C-B587-2E1FCBD5D105}"/>
    <dgm:cxn modelId="{603337C3-F6E3-44E9-A99E-B9A36102211C}" srcId="{2432F70C-E8BB-4A1B-976E-F5EB825F56F1}" destId="{36EE8D2D-1613-4E38-A9F5-E9BEDCC0DCC6}" srcOrd="2" destOrd="0" parTransId="{12A6C0BB-F1FB-4B67-BA1A-E9B9B27C6F02}" sibTransId="{D25E8C60-7799-4772-9AF8-CE24A9F01499}"/>
    <dgm:cxn modelId="{019F8A04-1F4C-4BEA-8A0A-9941E84609F3}" srcId="{AF4C2624-DCA6-490A-A284-A2A13172E19E}" destId="{6950FAA5-1C18-428D-A34D-4A7F37A6FEE6}" srcOrd="0" destOrd="0" parTransId="{A431C952-C410-48F6-801A-9BA164E2C54A}" sibTransId="{0D8DAFD6-BE7D-42F5-9AED-A49A7A31AD39}"/>
    <dgm:cxn modelId="{A63389B9-AB53-4925-AF32-253F7575D5C7}" type="presOf" srcId="{EEE5306E-42D7-492A-9B25-9DF84963FEE8}" destId="{EBE3BA45-7477-41EF-8C46-867B3412D329}" srcOrd="0" destOrd="1" presId="urn:microsoft.com/office/officeart/2005/8/layout/vList5"/>
    <dgm:cxn modelId="{AFFD28A8-002E-4D2E-8A38-9A4967C329C0}" type="presOf" srcId="{36EE8D2D-1613-4E38-A9F5-E9BEDCC0DCC6}" destId="{5F3A90D4-A157-471F-A093-0F1FF0B96221}" srcOrd="0" destOrd="0" presId="urn:microsoft.com/office/officeart/2005/8/layout/vList5"/>
    <dgm:cxn modelId="{85916FC6-F20B-4E02-9664-898379212E64}" type="presParOf" srcId="{69805482-A3FF-45E2-8530-0A0E18126684}" destId="{0030B84A-2805-422C-878A-AD28B11D1114}" srcOrd="0" destOrd="0" presId="urn:microsoft.com/office/officeart/2005/8/layout/vList5"/>
    <dgm:cxn modelId="{E12254E3-DE5F-4E3A-8745-B839E316E765}" type="presParOf" srcId="{0030B84A-2805-422C-878A-AD28B11D1114}" destId="{E66F2F8A-CEE9-471E-9414-43D168EBAA54}" srcOrd="0" destOrd="0" presId="urn:microsoft.com/office/officeart/2005/8/layout/vList5"/>
    <dgm:cxn modelId="{35A08156-994B-42B8-87FE-9B6E3A0F3B9C}" type="presParOf" srcId="{0030B84A-2805-422C-878A-AD28B11D1114}" destId="{D2010809-6C0D-4634-8C47-CB55155B20E3}" srcOrd="1" destOrd="0" presId="urn:microsoft.com/office/officeart/2005/8/layout/vList5"/>
    <dgm:cxn modelId="{07B700DB-9BA2-4FBE-908D-311EF830E58D}" type="presParOf" srcId="{69805482-A3FF-45E2-8530-0A0E18126684}" destId="{916F47C7-57E7-4C39-A3DF-A171DB0EE7EB}" srcOrd="1" destOrd="0" presId="urn:microsoft.com/office/officeart/2005/8/layout/vList5"/>
    <dgm:cxn modelId="{B5E293EA-8C63-46B3-A45F-80D962AEAE27}" type="presParOf" srcId="{69805482-A3FF-45E2-8530-0A0E18126684}" destId="{90DFD281-FCCB-4CEE-A539-4B2DDBDA9958}" srcOrd="2" destOrd="0" presId="urn:microsoft.com/office/officeart/2005/8/layout/vList5"/>
    <dgm:cxn modelId="{9415D8F4-B46A-43D0-B4C4-0EB0D132AFAB}" type="presParOf" srcId="{90DFD281-FCCB-4CEE-A539-4B2DDBDA9958}" destId="{7C63FDCE-53E1-499F-8AEB-E89D4B6D803D}" srcOrd="0" destOrd="0" presId="urn:microsoft.com/office/officeart/2005/8/layout/vList5"/>
    <dgm:cxn modelId="{0EF3DEB9-F184-4E39-80C4-E19556FBF9BC}" type="presParOf" srcId="{90DFD281-FCCB-4CEE-A539-4B2DDBDA9958}" destId="{C4D569EC-BC52-457E-887C-DA16AED3D1F3}" srcOrd="1" destOrd="0" presId="urn:microsoft.com/office/officeart/2005/8/layout/vList5"/>
    <dgm:cxn modelId="{AC24057B-DC44-4D6C-B06A-E31F4F30F9A1}" type="presParOf" srcId="{69805482-A3FF-45E2-8530-0A0E18126684}" destId="{FBF61C13-7114-4C94-A68C-48BFB38FFDC3}" srcOrd="3" destOrd="0" presId="urn:microsoft.com/office/officeart/2005/8/layout/vList5"/>
    <dgm:cxn modelId="{37BA30DF-6856-4B97-8C5C-93F71437DBC3}" type="presParOf" srcId="{69805482-A3FF-45E2-8530-0A0E18126684}" destId="{ABAE11C2-6833-4932-A8EC-F7B448723675}" srcOrd="4" destOrd="0" presId="urn:microsoft.com/office/officeart/2005/8/layout/vList5"/>
    <dgm:cxn modelId="{379DE1A9-5727-4D8A-974A-0083149DE4F5}" type="presParOf" srcId="{ABAE11C2-6833-4932-A8EC-F7B448723675}" destId="{5F3A90D4-A157-471F-A093-0F1FF0B96221}" srcOrd="0" destOrd="0" presId="urn:microsoft.com/office/officeart/2005/8/layout/vList5"/>
    <dgm:cxn modelId="{9D088F5B-6C1E-4858-843C-9A64345A6398}" type="presParOf" srcId="{ABAE11C2-6833-4932-A8EC-F7B448723675}" destId="{EBE3BA45-7477-41EF-8C46-867B3412D32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49F4A049-82E6-467E-85A2-CC399C569751}" type="doc">
      <dgm:prSet loTypeId="urn:microsoft.com/office/officeart/2005/8/layout/hList1" loCatId="list" qsTypeId="urn:microsoft.com/office/officeart/2005/8/quickstyle/simple1" qsCatId="simple" csTypeId="urn:microsoft.com/office/officeart/2005/8/colors/accent1_1" csCatId="accent1"/>
      <dgm:spPr/>
      <dgm:t>
        <a:bodyPr/>
        <a:lstStyle/>
        <a:p>
          <a:endParaRPr lang="en-US"/>
        </a:p>
      </dgm:t>
    </dgm:pt>
    <dgm:pt modelId="{F7255FAE-2EDD-4DFA-91FA-02DEB7F7B49C}">
      <dgm:prSet custT="1"/>
      <dgm:spPr/>
      <dgm:t>
        <a:bodyPr/>
        <a:lstStyle/>
        <a:p>
          <a:pPr rtl="1"/>
          <a:r>
            <a:rPr lang="fa-IR" sz="2800" dirty="0" smtClean="0">
              <a:cs typeface="B Zar" pitchFamily="2" charset="-78"/>
            </a:rPr>
            <a:t>متغیرهای تصمیم مرحله‌ی اول باید محدودیت موجودی زیر را تأمین کنند.</a:t>
          </a:r>
          <a:endParaRPr lang="en-US" sz="2800" dirty="0">
            <a:cs typeface="B Zar" pitchFamily="2" charset="-78"/>
          </a:endParaRPr>
        </a:p>
      </dgm:t>
    </dgm:pt>
    <dgm:pt modelId="{3DB6ECBB-825C-40A4-AE72-6C11C6F2574D}" type="parTrans" cxnId="{AB6754B7-A7FD-404B-BB30-ED67C7CCE394}">
      <dgm:prSet/>
      <dgm:spPr/>
      <dgm:t>
        <a:bodyPr/>
        <a:lstStyle/>
        <a:p>
          <a:endParaRPr lang="en-US">
            <a:cs typeface="B Zar" pitchFamily="2" charset="-78"/>
          </a:endParaRPr>
        </a:p>
      </dgm:t>
    </dgm:pt>
    <dgm:pt modelId="{3DC256D6-13A0-43B4-BE0B-D733AE010487}" type="sibTrans" cxnId="{AB6754B7-A7FD-404B-BB30-ED67C7CCE394}">
      <dgm:prSet/>
      <dgm:spPr/>
      <dgm:t>
        <a:bodyPr/>
        <a:lstStyle/>
        <a:p>
          <a:endParaRPr lang="en-US">
            <a:cs typeface="B Zar" pitchFamily="2" charset="-78"/>
          </a:endParaRPr>
        </a:p>
      </dgm:t>
    </dgm:pt>
    <dgm:pt modelId="{EA92B040-1BC3-47B2-98CA-A48313146C7D}" type="pres">
      <dgm:prSet presAssocID="{49F4A049-82E6-467E-85A2-CC399C569751}" presName="Name0" presStyleCnt="0">
        <dgm:presLayoutVars>
          <dgm:dir/>
          <dgm:animLvl val="lvl"/>
          <dgm:resizeHandles val="exact"/>
        </dgm:presLayoutVars>
      </dgm:prSet>
      <dgm:spPr/>
      <dgm:t>
        <a:bodyPr/>
        <a:lstStyle/>
        <a:p>
          <a:endParaRPr lang="en-US"/>
        </a:p>
      </dgm:t>
    </dgm:pt>
    <dgm:pt modelId="{E01082A1-656F-40FD-8835-9B449D38603E}" type="pres">
      <dgm:prSet presAssocID="{F7255FAE-2EDD-4DFA-91FA-02DEB7F7B49C}" presName="composite" presStyleCnt="0"/>
      <dgm:spPr/>
      <dgm:t>
        <a:bodyPr/>
        <a:lstStyle/>
        <a:p>
          <a:endParaRPr lang="en-US"/>
        </a:p>
      </dgm:t>
    </dgm:pt>
    <dgm:pt modelId="{0E7A2255-B783-4FD9-A364-741C4906C816}" type="pres">
      <dgm:prSet presAssocID="{F7255FAE-2EDD-4DFA-91FA-02DEB7F7B49C}" presName="parTx" presStyleLbl="alignNode1" presStyleIdx="0" presStyleCnt="1">
        <dgm:presLayoutVars>
          <dgm:chMax val="0"/>
          <dgm:chPref val="0"/>
          <dgm:bulletEnabled val="1"/>
        </dgm:presLayoutVars>
      </dgm:prSet>
      <dgm:spPr/>
      <dgm:t>
        <a:bodyPr/>
        <a:lstStyle/>
        <a:p>
          <a:endParaRPr lang="en-US"/>
        </a:p>
      </dgm:t>
    </dgm:pt>
    <dgm:pt modelId="{A6916C58-7AE6-4B83-A9B0-3841BFE8AFF8}" type="pres">
      <dgm:prSet presAssocID="{F7255FAE-2EDD-4DFA-91FA-02DEB7F7B49C}" presName="desTx" presStyleLbl="alignAccFollowNode1" presStyleIdx="0" presStyleCnt="1">
        <dgm:presLayoutVars>
          <dgm:bulletEnabled val="1"/>
        </dgm:presLayoutVars>
      </dgm:prSet>
      <dgm:spPr/>
      <dgm:t>
        <a:bodyPr/>
        <a:lstStyle/>
        <a:p>
          <a:endParaRPr lang="en-US"/>
        </a:p>
      </dgm:t>
    </dgm:pt>
  </dgm:ptLst>
  <dgm:cxnLst>
    <dgm:cxn modelId="{AB6754B7-A7FD-404B-BB30-ED67C7CCE394}" srcId="{49F4A049-82E6-467E-85A2-CC399C569751}" destId="{F7255FAE-2EDD-4DFA-91FA-02DEB7F7B49C}" srcOrd="0" destOrd="0" parTransId="{3DB6ECBB-825C-40A4-AE72-6C11C6F2574D}" sibTransId="{3DC256D6-13A0-43B4-BE0B-D733AE010487}"/>
    <dgm:cxn modelId="{D086F046-59BC-401C-8647-8F6C5E33C226}" type="presOf" srcId="{F7255FAE-2EDD-4DFA-91FA-02DEB7F7B49C}" destId="{0E7A2255-B783-4FD9-A364-741C4906C816}" srcOrd="0" destOrd="0" presId="urn:microsoft.com/office/officeart/2005/8/layout/hList1"/>
    <dgm:cxn modelId="{13CA15CE-D75F-4A47-9A2B-7A0E67C0569F}" type="presOf" srcId="{49F4A049-82E6-467E-85A2-CC399C569751}" destId="{EA92B040-1BC3-47B2-98CA-A48313146C7D}" srcOrd="0" destOrd="0" presId="urn:microsoft.com/office/officeart/2005/8/layout/hList1"/>
    <dgm:cxn modelId="{534D755E-02B3-4F3D-954A-7557260B35E8}" type="presParOf" srcId="{EA92B040-1BC3-47B2-98CA-A48313146C7D}" destId="{E01082A1-656F-40FD-8835-9B449D38603E}" srcOrd="0" destOrd="0" presId="urn:microsoft.com/office/officeart/2005/8/layout/hList1"/>
    <dgm:cxn modelId="{4FAF60D2-7AFF-49EE-AB2D-1A7B5D00672B}" type="presParOf" srcId="{E01082A1-656F-40FD-8835-9B449D38603E}" destId="{0E7A2255-B783-4FD9-A364-741C4906C816}" srcOrd="0" destOrd="0" presId="urn:microsoft.com/office/officeart/2005/8/layout/hList1"/>
    <dgm:cxn modelId="{DBEC42A3-AB73-4CF3-8854-0EA0B044DA55}" type="presParOf" srcId="{E01082A1-656F-40FD-8835-9B449D38603E}" destId="{A6916C58-7AE6-4B83-A9B0-3841BFE8AFF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4477ED-527A-4017-AC9E-2214262F89E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0086A08-7B89-416C-AC73-FC01BB0F91A1}">
      <dgm:prSet/>
      <dgm:spPr/>
      <dgm:t>
        <a:bodyPr/>
        <a:lstStyle/>
        <a:p>
          <a:pPr algn="ctr" rtl="1"/>
          <a:r>
            <a:rPr lang="fa-IR" dirty="0" smtClean="0">
              <a:cs typeface="B Zar" pitchFamily="2" charset="-78"/>
            </a:rPr>
            <a:t>عدم‌اطمینانی که در هر دوی این چارچوب‌ها مدل‌سازی می‌شود عدم‌اطمینان در پارامترهای ورودی است. </a:t>
          </a:r>
          <a:endParaRPr lang="en-US" dirty="0">
            <a:cs typeface="B Zar" pitchFamily="2" charset="-78"/>
          </a:endParaRPr>
        </a:p>
      </dgm:t>
    </dgm:pt>
    <dgm:pt modelId="{656A3EFA-F2AC-47F6-822D-823FF6A7B603}" type="parTrans" cxnId="{81819E31-B281-4158-86F5-3653173F087E}">
      <dgm:prSet/>
      <dgm:spPr/>
      <dgm:t>
        <a:bodyPr/>
        <a:lstStyle/>
        <a:p>
          <a:endParaRPr lang="en-US"/>
        </a:p>
      </dgm:t>
    </dgm:pt>
    <dgm:pt modelId="{C0DA0ABF-6A0C-4EF0-94B7-C9BCAB5B3BD5}" type="sibTrans" cxnId="{81819E31-B281-4158-86F5-3653173F087E}">
      <dgm:prSet/>
      <dgm:spPr/>
      <dgm:t>
        <a:bodyPr/>
        <a:lstStyle/>
        <a:p>
          <a:endParaRPr lang="en-US"/>
        </a:p>
      </dgm:t>
    </dgm:pt>
    <dgm:pt modelId="{1271D7B6-EA1A-4DCB-959E-76A2FD28FFEB}" type="pres">
      <dgm:prSet presAssocID="{144477ED-527A-4017-AC9E-2214262F89E3}" presName="linear" presStyleCnt="0">
        <dgm:presLayoutVars>
          <dgm:animLvl val="lvl"/>
          <dgm:resizeHandles val="exact"/>
        </dgm:presLayoutVars>
      </dgm:prSet>
      <dgm:spPr/>
      <dgm:t>
        <a:bodyPr/>
        <a:lstStyle/>
        <a:p>
          <a:endParaRPr lang="en-US"/>
        </a:p>
      </dgm:t>
    </dgm:pt>
    <dgm:pt modelId="{324169B1-CA84-4EC9-9FD9-8140058C2421}" type="pres">
      <dgm:prSet presAssocID="{D0086A08-7B89-416C-AC73-FC01BB0F91A1}" presName="parentText" presStyleLbl="node1" presStyleIdx="0" presStyleCnt="1" custLinFactNeighborY="-1657">
        <dgm:presLayoutVars>
          <dgm:chMax val="0"/>
          <dgm:bulletEnabled val="1"/>
        </dgm:presLayoutVars>
      </dgm:prSet>
      <dgm:spPr>
        <a:prstGeom prst="wedgeEllipseCallout">
          <a:avLst/>
        </a:prstGeom>
      </dgm:spPr>
      <dgm:t>
        <a:bodyPr/>
        <a:lstStyle/>
        <a:p>
          <a:endParaRPr lang="en-US"/>
        </a:p>
      </dgm:t>
    </dgm:pt>
  </dgm:ptLst>
  <dgm:cxnLst>
    <dgm:cxn modelId="{3E1C231E-FBFB-4164-AF2E-8F64F47DDAC6}" type="presOf" srcId="{144477ED-527A-4017-AC9E-2214262F89E3}" destId="{1271D7B6-EA1A-4DCB-959E-76A2FD28FFEB}" srcOrd="0" destOrd="0" presId="urn:microsoft.com/office/officeart/2005/8/layout/vList2"/>
    <dgm:cxn modelId="{1D984B0D-F682-45B7-BD04-8BD9ED48B624}" type="presOf" srcId="{D0086A08-7B89-416C-AC73-FC01BB0F91A1}" destId="{324169B1-CA84-4EC9-9FD9-8140058C2421}" srcOrd="0" destOrd="0" presId="urn:microsoft.com/office/officeart/2005/8/layout/vList2"/>
    <dgm:cxn modelId="{81819E31-B281-4158-86F5-3653173F087E}" srcId="{144477ED-527A-4017-AC9E-2214262F89E3}" destId="{D0086A08-7B89-416C-AC73-FC01BB0F91A1}" srcOrd="0" destOrd="0" parTransId="{656A3EFA-F2AC-47F6-822D-823FF6A7B603}" sibTransId="{C0DA0ABF-6A0C-4EF0-94B7-C9BCAB5B3BD5}"/>
    <dgm:cxn modelId="{A204548F-169C-49AF-AAC7-791C3B675783}" type="presParOf" srcId="{1271D7B6-EA1A-4DCB-959E-76A2FD28FFEB}" destId="{324169B1-CA84-4EC9-9FD9-8140058C2421}"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8355FED5-5C6E-4F5D-B0AC-40D18B2E483D}" type="doc">
      <dgm:prSet loTypeId="urn:microsoft.com/office/officeart/2005/8/layout/hList1" loCatId="list" qsTypeId="urn:microsoft.com/office/officeart/2005/8/quickstyle/simple1" qsCatId="simple" csTypeId="urn:microsoft.com/office/officeart/2005/8/colors/accent1_1" csCatId="accent1" phldr="1"/>
      <dgm:spPr/>
      <dgm:t>
        <a:bodyPr/>
        <a:lstStyle/>
        <a:p>
          <a:endParaRPr lang="en-US"/>
        </a:p>
      </dgm:t>
    </dgm:pt>
    <dgm:pt modelId="{E9F4CE88-697E-4365-8FA4-90D3FCDE15F8}">
      <dgm:prSet custT="1"/>
      <dgm:spPr/>
      <dgm:t>
        <a:bodyPr/>
        <a:lstStyle/>
        <a:p>
          <a:pPr rtl="1"/>
          <a:r>
            <a:rPr lang="fa-IR" sz="2800" dirty="0" smtClean="0">
              <a:cs typeface="B Zar" pitchFamily="2" charset="-78"/>
            </a:rPr>
            <a:t>متغیرهای تصمیم مرحله‌ی اول باید محدودیت بودجه‌ی زیر را تأمین کنند.</a:t>
          </a:r>
          <a:endParaRPr lang="en-US" sz="2800" dirty="0">
            <a:cs typeface="B Zar" pitchFamily="2" charset="-78"/>
          </a:endParaRPr>
        </a:p>
      </dgm:t>
    </dgm:pt>
    <dgm:pt modelId="{D842B3FF-94CC-45BA-8959-7176822EEDD3}" type="parTrans" cxnId="{D8E9C719-80B7-4E31-B4F9-9DC7D9A7B862}">
      <dgm:prSet/>
      <dgm:spPr/>
      <dgm:t>
        <a:bodyPr/>
        <a:lstStyle/>
        <a:p>
          <a:endParaRPr lang="en-US">
            <a:cs typeface="B Zar" pitchFamily="2" charset="-78"/>
          </a:endParaRPr>
        </a:p>
      </dgm:t>
    </dgm:pt>
    <dgm:pt modelId="{9769977C-C8D4-4EAC-ACB9-7C10C8A77AC0}" type="sibTrans" cxnId="{D8E9C719-80B7-4E31-B4F9-9DC7D9A7B862}">
      <dgm:prSet/>
      <dgm:spPr/>
      <dgm:t>
        <a:bodyPr/>
        <a:lstStyle/>
        <a:p>
          <a:endParaRPr lang="en-US">
            <a:cs typeface="B Zar" pitchFamily="2" charset="-78"/>
          </a:endParaRPr>
        </a:p>
      </dgm:t>
    </dgm:pt>
    <dgm:pt modelId="{A7CCA16B-72BE-4E80-8238-1DC7591DAB70}">
      <dgm:prSet/>
      <dgm:spPr/>
      <dgm:t>
        <a:bodyPr/>
        <a:lstStyle/>
        <a:p>
          <a:pPr rtl="1"/>
          <a:endParaRPr lang="en-US" dirty="0">
            <a:cs typeface="B Zar" pitchFamily="2" charset="-78"/>
          </a:endParaRPr>
        </a:p>
      </dgm:t>
    </dgm:pt>
    <dgm:pt modelId="{9E33E65D-B1C9-4CD6-8F37-681249EEC7F4}" type="parTrans" cxnId="{A99CD2CD-3AD7-45B1-92F2-447A0BD6EB96}">
      <dgm:prSet/>
      <dgm:spPr/>
      <dgm:t>
        <a:bodyPr/>
        <a:lstStyle/>
        <a:p>
          <a:endParaRPr lang="en-US">
            <a:cs typeface="B Zar" pitchFamily="2" charset="-78"/>
          </a:endParaRPr>
        </a:p>
      </dgm:t>
    </dgm:pt>
    <dgm:pt modelId="{EE135767-C6F3-4177-8F08-2C953CABE0D5}" type="sibTrans" cxnId="{A99CD2CD-3AD7-45B1-92F2-447A0BD6EB96}">
      <dgm:prSet/>
      <dgm:spPr/>
      <dgm:t>
        <a:bodyPr/>
        <a:lstStyle/>
        <a:p>
          <a:endParaRPr lang="en-US">
            <a:cs typeface="B Zar" pitchFamily="2" charset="-78"/>
          </a:endParaRPr>
        </a:p>
      </dgm:t>
    </dgm:pt>
    <dgm:pt modelId="{44A8FD68-F649-4D99-A638-8C3AAC298B1F}" type="pres">
      <dgm:prSet presAssocID="{8355FED5-5C6E-4F5D-B0AC-40D18B2E483D}" presName="Name0" presStyleCnt="0">
        <dgm:presLayoutVars>
          <dgm:dir/>
          <dgm:animLvl val="lvl"/>
          <dgm:resizeHandles val="exact"/>
        </dgm:presLayoutVars>
      </dgm:prSet>
      <dgm:spPr/>
      <dgm:t>
        <a:bodyPr/>
        <a:lstStyle/>
        <a:p>
          <a:endParaRPr lang="en-US"/>
        </a:p>
      </dgm:t>
    </dgm:pt>
    <dgm:pt modelId="{A077DAA1-6EDE-408B-9BE3-1D55E3681717}" type="pres">
      <dgm:prSet presAssocID="{E9F4CE88-697E-4365-8FA4-90D3FCDE15F8}" presName="composite" presStyleCnt="0"/>
      <dgm:spPr/>
      <dgm:t>
        <a:bodyPr/>
        <a:lstStyle/>
        <a:p>
          <a:endParaRPr lang="en-US"/>
        </a:p>
      </dgm:t>
    </dgm:pt>
    <dgm:pt modelId="{6821ACC2-8476-42BB-81A4-C6C397BF34F8}" type="pres">
      <dgm:prSet presAssocID="{E9F4CE88-697E-4365-8FA4-90D3FCDE15F8}" presName="parTx" presStyleLbl="alignNode1" presStyleIdx="0" presStyleCnt="1">
        <dgm:presLayoutVars>
          <dgm:chMax val="0"/>
          <dgm:chPref val="0"/>
          <dgm:bulletEnabled val="1"/>
        </dgm:presLayoutVars>
      </dgm:prSet>
      <dgm:spPr/>
      <dgm:t>
        <a:bodyPr/>
        <a:lstStyle/>
        <a:p>
          <a:endParaRPr lang="en-US"/>
        </a:p>
      </dgm:t>
    </dgm:pt>
    <dgm:pt modelId="{4B643C42-33DF-4F81-BED0-594B977A76F2}" type="pres">
      <dgm:prSet presAssocID="{E9F4CE88-697E-4365-8FA4-90D3FCDE15F8}" presName="desTx" presStyleLbl="alignAccFollowNode1" presStyleIdx="0" presStyleCnt="1">
        <dgm:presLayoutVars>
          <dgm:bulletEnabled val="1"/>
        </dgm:presLayoutVars>
      </dgm:prSet>
      <dgm:spPr/>
      <dgm:t>
        <a:bodyPr/>
        <a:lstStyle/>
        <a:p>
          <a:endParaRPr lang="en-US"/>
        </a:p>
      </dgm:t>
    </dgm:pt>
  </dgm:ptLst>
  <dgm:cxnLst>
    <dgm:cxn modelId="{810EC236-B123-4CFB-8E03-723C8C09903E}" type="presOf" srcId="{A7CCA16B-72BE-4E80-8238-1DC7591DAB70}" destId="{4B643C42-33DF-4F81-BED0-594B977A76F2}" srcOrd="0" destOrd="0" presId="urn:microsoft.com/office/officeart/2005/8/layout/hList1"/>
    <dgm:cxn modelId="{A99CD2CD-3AD7-45B1-92F2-447A0BD6EB96}" srcId="{E9F4CE88-697E-4365-8FA4-90D3FCDE15F8}" destId="{A7CCA16B-72BE-4E80-8238-1DC7591DAB70}" srcOrd="0" destOrd="0" parTransId="{9E33E65D-B1C9-4CD6-8F37-681249EEC7F4}" sibTransId="{EE135767-C6F3-4177-8F08-2C953CABE0D5}"/>
    <dgm:cxn modelId="{D8E9C719-80B7-4E31-B4F9-9DC7D9A7B862}" srcId="{8355FED5-5C6E-4F5D-B0AC-40D18B2E483D}" destId="{E9F4CE88-697E-4365-8FA4-90D3FCDE15F8}" srcOrd="0" destOrd="0" parTransId="{D842B3FF-94CC-45BA-8959-7176822EEDD3}" sibTransId="{9769977C-C8D4-4EAC-ACB9-7C10C8A77AC0}"/>
    <dgm:cxn modelId="{8EB318C9-5064-4A84-85F6-00D876E9F87C}" type="presOf" srcId="{E9F4CE88-697E-4365-8FA4-90D3FCDE15F8}" destId="{6821ACC2-8476-42BB-81A4-C6C397BF34F8}" srcOrd="0" destOrd="0" presId="urn:microsoft.com/office/officeart/2005/8/layout/hList1"/>
    <dgm:cxn modelId="{E438828C-D016-4FB9-A5BE-B459C00BC811}" type="presOf" srcId="{8355FED5-5C6E-4F5D-B0AC-40D18B2E483D}" destId="{44A8FD68-F649-4D99-A638-8C3AAC298B1F}" srcOrd="0" destOrd="0" presId="urn:microsoft.com/office/officeart/2005/8/layout/hList1"/>
    <dgm:cxn modelId="{828B2FF8-3408-4E8B-A801-9FE4E896EF15}" type="presParOf" srcId="{44A8FD68-F649-4D99-A638-8C3AAC298B1F}" destId="{A077DAA1-6EDE-408B-9BE3-1D55E3681717}" srcOrd="0" destOrd="0" presId="urn:microsoft.com/office/officeart/2005/8/layout/hList1"/>
    <dgm:cxn modelId="{EBCDCB60-B5EB-4A92-B5D7-9E5CA61C2A86}" type="presParOf" srcId="{A077DAA1-6EDE-408B-9BE3-1D55E3681717}" destId="{6821ACC2-8476-42BB-81A4-C6C397BF34F8}" srcOrd="0" destOrd="0" presId="urn:microsoft.com/office/officeart/2005/8/layout/hList1"/>
    <dgm:cxn modelId="{4E8DDF83-282B-4523-A2BF-07FD3D1979E4}" type="presParOf" srcId="{A077DAA1-6EDE-408B-9BE3-1D55E3681717}" destId="{4B643C42-33DF-4F81-BED0-594B977A76F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FD3C7F2D-92ED-4307-B860-B23AD6C6310D}" type="doc">
      <dgm:prSet loTypeId="urn:microsoft.com/office/officeart/2005/8/layout/hList1" loCatId="list" qsTypeId="urn:microsoft.com/office/officeart/2005/8/quickstyle/simple1" qsCatId="simple" csTypeId="urn:microsoft.com/office/officeart/2005/8/colors/accent1_1" csCatId="accent1" phldr="1"/>
      <dgm:spPr/>
      <dgm:t>
        <a:bodyPr/>
        <a:lstStyle/>
        <a:p>
          <a:endParaRPr lang="en-US"/>
        </a:p>
      </dgm:t>
    </dgm:pt>
    <dgm:pt modelId="{05AEC4FC-4F0F-4661-B517-FED185C40156}">
      <dgm:prSet custT="1"/>
      <dgm:spPr/>
      <dgm:t>
        <a:bodyPr/>
        <a:lstStyle/>
        <a:p>
          <a:pPr rtl="1"/>
          <a:endParaRPr lang="en-US" sz="1900" dirty="0" smtClean="0">
            <a:cs typeface="B Zar" pitchFamily="2" charset="-78"/>
          </a:endParaRPr>
        </a:p>
        <a:p>
          <a:pPr rtl="1"/>
          <a:r>
            <a:rPr lang="fa-IR" sz="2800" dirty="0" smtClean="0">
              <a:cs typeface="B Zar" pitchFamily="2" charset="-78"/>
            </a:rPr>
            <a:t>متغیرهای تصمیم مرحله‌ی دوم باید محدودیت موجودی زیر را تأمین کنند.</a:t>
          </a:r>
          <a:endParaRPr lang="en-US" sz="2800" dirty="0" smtClean="0">
            <a:cs typeface="B Zar" pitchFamily="2" charset="-78"/>
          </a:endParaRPr>
        </a:p>
        <a:p>
          <a:pPr rtl="1"/>
          <a:endParaRPr lang="en-US" sz="1900" dirty="0" smtClean="0">
            <a:cs typeface="B Zar" pitchFamily="2" charset="-78"/>
          </a:endParaRPr>
        </a:p>
        <a:p>
          <a:pPr rtl="1"/>
          <a:endParaRPr lang="en-US" sz="1900" dirty="0">
            <a:cs typeface="B Zar" pitchFamily="2" charset="-78"/>
          </a:endParaRPr>
        </a:p>
      </dgm:t>
    </dgm:pt>
    <dgm:pt modelId="{DAD13F58-7E82-464E-9513-31ED5B8E1FF1}" type="parTrans" cxnId="{C59ED91E-ECCF-4B59-9FB1-7D8BA50C60BE}">
      <dgm:prSet/>
      <dgm:spPr/>
      <dgm:t>
        <a:bodyPr/>
        <a:lstStyle/>
        <a:p>
          <a:endParaRPr lang="en-US">
            <a:cs typeface="B Zar" pitchFamily="2" charset="-78"/>
          </a:endParaRPr>
        </a:p>
      </dgm:t>
    </dgm:pt>
    <dgm:pt modelId="{348C5AB2-54DF-4F97-B0BE-A648A2057BAC}" type="sibTrans" cxnId="{C59ED91E-ECCF-4B59-9FB1-7D8BA50C60BE}">
      <dgm:prSet/>
      <dgm:spPr/>
      <dgm:t>
        <a:bodyPr/>
        <a:lstStyle/>
        <a:p>
          <a:endParaRPr lang="en-US">
            <a:cs typeface="B Zar" pitchFamily="2" charset="-78"/>
          </a:endParaRPr>
        </a:p>
      </dgm:t>
    </dgm:pt>
    <dgm:pt modelId="{1EEB9D8D-D762-49A4-8B54-0FF6C562BE9E}">
      <dgm:prSet/>
      <dgm:spPr/>
      <dgm:t>
        <a:bodyPr/>
        <a:lstStyle/>
        <a:p>
          <a:pPr rtl="1"/>
          <a:endParaRPr lang="en-US" dirty="0">
            <a:cs typeface="B Zar" pitchFamily="2" charset="-78"/>
          </a:endParaRPr>
        </a:p>
      </dgm:t>
    </dgm:pt>
    <dgm:pt modelId="{6F0CDFB5-FD40-46FE-B5A9-051CC2C1C5FB}" type="parTrans" cxnId="{B6B36F37-AE46-4E74-8A1B-F1EBFCAE81D4}">
      <dgm:prSet/>
      <dgm:spPr/>
      <dgm:t>
        <a:bodyPr/>
        <a:lstStyle/>
        <a:p>
          <a:endParaRPr lang="en-US">
            <a:cs typeface="B Zar" pitchFamily="2" charset="-78"/>
          </a:endParaRPr>
        </a:p>
      </dgm:t>
    </dgm:pt>
    <dgm:pt modelId="{EE72ED36-19A7-4240-AC46-E70E91CCC996}" type="sibTrans" cxnId="{B6B36F37-AE46-4E74-8A1B-F1EBFCAE81D4}">
      <dgm:prSet/>
      <dgm:spPr/>
      <dgm:t>
        <a:bodyPr/>
        <a:lstStyle/>
        <a:p>
          <a:endParaRPr lang="en-US">
            <a:cs typeface="B Zar" pitchFamily="2" charset="-78"/>
          </a:endParaRPr>
        </a:p>
      </dgm:t>
    </dgm:pt>
    <dgm:pt modelId="{39D03ABC-CC8F-40F1-82F7-39E30FE50C88}">
      <dgm:prSet/>
      <dgm:spPr/>
      <dgm:t>
        <a:bodyPr/>
        <a:lstStyle/>
        <a:p>
          <a:pPr rtl="1"/>
          <a:endParaRPr lang="en-US" dirty="0">
            <a:cs typeface="B Zar" pitchFamily="2" charset="-78"/>
          </a:endParaRPr>
        </a:p>
      </dgm:t>
    </dgm:pt>
    <dgm:pt modelId="{3A16F54F-A30C-4BA4-8273-B14261185A0A}" type="parTrans" cxnId="{A14BAA96-9983-4D20-BAE5-FCEEA3EE51EA}">
      <dgm:prSet/>
      <dgm:spPr/>
      <dgm:t>
        <a:bodyPr/>
        <a:lstStyle/>
        <a:p>
          <a:endParaRPr lang="en-US"/>
        </a:p>
      </dgm:t>
    </dgm:pt>
    <dgm:pt modelId="{4565982A-378C-48F8-A390-99EEB0AEF906}" type="sibTrans" cxnId="{A14BAA96-9983-4D20-BAE5-FCEEA3EE51EA}">
      <dgm:prSet/>
      <dgm:spPr/>
      <dgm:t>
        <a:bodyPr/>
        <a:lstStyle/>
        <a:p>
          <a:endParaRPr lang="en-US"/>
        </a:p>
      </dgm:t>
    </dgm:pt>
    <dgm:pt modelId="{96159326-1C4C-4198-AA4C-15A459076B45}">
      <dgm:prSet/>
      <dgm:spPr/>
      <dgm:t>
        <a:bodyPr/>
        <a:lstStyle/>
        <a:p>
          <a:pPr rtl="1"/>
          <a:endParaRPr lang="en-US" dirty="0">
            <a:cs typeface="B Zar" pitchFamily="2" charset="-78"/>
          </a:endParaRPr>
        </a:p>
      </dgm:t>
    </dgm:pt>
    <dgm:pt modelId="{F2CC4D36-0860-422D-83D8-7426236E4C17}" type="parTrans" cxnId="{4AD2D1ED-600D-44B4-BDDE-7AA2C4857903}">
      <dgm:prSet/>
      <dgm:spPr/>
      <dgm:t>
        <a:bodyPr/>
        <a:lstStyle/>
        <a:p>
          <a:endParaRPr lang="en-US"/>
        </a:p>
      </dgm:t>
    </dgm:pt>
    <dgm:pt modelId="{DDE207BE-387B-47F8-9ED2-079B7275BF99}" type="sibTrans" cxnId="{4AD2D1ED-600D-44B4-BDDE-7AA2C4857903}">
      <dgm:prSet/>
      <dgm:spPr/>
      <dgm:t>
        <a:bodyPr/>
        <a:lstStyle/>
        <a:p>
          <a:endParaRPr lang="en-US"/>
        </a:p>
      </dgm:t>
    </dgm:pt>
    <dgm:pt modelId="{FDDAD019-15EC-4CCA-94FE-831ED9E2332E}">
      <dgm:prSet/>
      <dgm:spPr/>
      <dgm:t>
        <a:bodyPr/>
        <a:lstStyle/>
        <a:p>
          <a:pPr rtl="1"/>
          <a:endParaRPr lang="en-US" dirty="0">
            <a:cs typeface="B Zar" pitchFamily="2" charset="-78"/>
          </a:endParaRPr>
        </a:p>
      </dgm:t>
    </dgm:pt>
    <dgm:pt modelId="{9D9854E6-8165-4B7F-BB78-4C6895F8E897}" type="parTrans" cxnId="{EF1802BF-15E2-407B-92A7-449838D6704A}">
      <dgm:prSet/>
      <dgm:spPr/>
      <dgm:t>
        <a:bodyPr/>
        <a:lstStyle/>
        <a:p>
          <a:endParaRPr lang="en-US"/>
        </a:p>
      </dgm:t>
    </dgm:pt>
    <dgm:pt modelId="{30041152-5922-4909-8802-8E34B2CC9851}" type="sibTrans" cxnId="{EF1802BF-15E2-407B-92A7-449838D6704A}">
      <dgm:prSet/>
      <dgm:spPr/>
      <dgm:t>
        <a:bodyPr/>
        <a:lstStyle/>
        <a:p>
          <a:endParaRPr lang="en-US"/>
        </a:p>
      </dgm:t>
    </dgm:pt>
    <dgm:pt modelId="{64F7BFBB-794D-4317-830F-443E7B0F6684}">
      <dgm:prSet/>
      <dgm:spPr/>
      <dgm:t>
        <a:bodyPr/>
        <a:lstStyle/>
        <a:p>
          <a:pPr rtl="1"/>
          <a:endParaRPr lang="en-US" dirty="0">
            <a:cs typeface="B Zar" pitchFamily="2" charset="-78"/>
          </a:endParaRPr>
        </a:p>
      </dgm:t>
    </dgm:pt>
    <dgm:pt modelId="{E804C8B1-8CDD-4081-8309-292E4C6B808C}" type="parTrans" cxnId="{96E5B5F8-403C-4D6D-A394-649EE4E12FCB}">
      <dgm:prSet/>
      <dgm:spPr/>
      <dgm:t>
        <a:bodyPr/>
        <a:lstStyle/>
        <a:p>
          <a:endParaRPr lang="en-US"/>
        </a:p>
      </dgm:t>
    </dgm:pt>
    <dgm:pt modelId="{1E5E26FF-7D48-4C82-B2FD-DDE0A53FEC16}" type="sibTrans" cxnId="{96E5B5F8-403C-4D6D-A394-649EE4E12FCB}">
      <dgm:prSet/>
      <dgm:spPr/>
      <dgm:t>
        <a:bodyPr/>
        <a:lstStyle/>
        <a:p>
          <a:endParaRPr lang="en-US"/>
        </a:p>
      </dgm:t>
    </dgm:pt>
    <dgm:pt modelId="{67477125-119D-4D3A-9473-E2D40966DB42}">
      <dgm:prSet/>
      <dgm:spPr/>
      <dgm:t>
        <a:bodyPr/>
        <a:lstStyle/>
        <a:p>
          <a:pPr rtl="1"/>
          <a:endParaRPr lang="en-US" dirty="0">
            <a:cs typeface="B Zar" pitchFamily="2" charset="-78"/>
          </a:endParaRPr>
        </a:p>
      </dgm:t>
    </dgm:pt>
    <dgm:pt modelId="{B51A6FF3-CEA6-42A2-9E9C-AE5F66B11B94}" type="parTrans" cxnId="{38D60DD4-01E6-4CD8-BDDE-869BA53C9D39}">
      <dgm:prSet/>
      <dgm:spPr/>
      <dgm:t>
        <a:bodyPr/>
        <a:lstStyle/>
        <a:p>
          <a:endParaRPr lang="en-US"/>
        </a:p>
      </dgm:t>
    </dgm:pt>
    <dgm:pt modelId="{CD06DB88-AD66-438E-A619-517CA44C0DC5}" type="sibTrans" cxnId="{38D60DD4-01E6-4CD8-BDDE-869BA53C9D39}">
      <dgm:prSet/>
      <dgm:spPr/>
      <dgm:t>
        <a:bodyPr/>
        <a:lstStyle/>
        <a:p>
          <a:endParaRPr lang="en-US"/>
        </a:p>
      </dgm:t>
    </dgm:pt>
    <dgm:pt modelId="{DFA7DF4F-B666-4E38-A00D-BE6EDBA5810F}">
      <dgm:prSet/>
      <dgm:spPr/>
      <dgm:t>
        <a:bodyPr/>
        <a:lstStyle/>
        <a:p>
          <a:pPr rtl="1"/>
          <a:endParaRPr lang="en-US" dirty="0">
            <a:cs typeface="B Zar" pitchFamily="2" charset="-78"/>
          </a:endParaRPr>
        </a:p>
      </dgm:t>
    </dgm:pt>
    <dgm:pt modelId="{1C90051D-C441-4230-AF1E-93994F7C4B78}" type="parTrans" cxnId="{952B3926-FD1C-49C1-B957-BB1BF2F4DB42}">
      <dgm:prSet/>
      <dgm:spPr/>
      <dgm:t>
        <a:bodyPr/>
        <a:lstStyle/>
        <a:p>
          <a:endParaRPr lang="en-US"/>
        </a:p>
      </dgm:t>
    </dgm:pt>
    <dgm:pt modelId="{8E2E6733-DB0D-46E1-A400-522E93529378}" type="sibTrans" cxnId="{952B3926-FD1C-49C1-B957-BB1BF2F4DB42}">
      <dgm:prSet/>
      <dgm:spPr/>
      <dgm:t>
        <a:bodyPr/>
        <a:lstStyle/>
        <a:p>
          <a:endParaRPr lang="en-US"/>
        </a:p>
      </dgm:t>
    </dgm:pt>
    <dgm:pt modelId="{367724F7-398E-4202-903F-B077FA185FD4}">
      <dgm:prSet/>
      <dgm:spPr/>
      <dgm:t>
        <a:bodyPr/>
        <a:lstStyle/>
        <a:p>
          <a:pPr rtl="1"/>
          <a:endParaRPr lang="en-US" dirty="0">
            <a:cs typeface="B Zar" pitchFamily="2" charset="-78"/>
          </a:endParaRPr>
        </a:p>
      </dgm:t>
    </dgm:pt>
    <dgm:pt modelId="{CA4F234A-B61A-409E-928B-2D7760F3863B}" type="parTrans" cxnId="{6907651D-F80C-4A5F-B63B-0776DAC4C856}">
      <dgm:prSet/>
      <dgm:spPr/>
      <dgm:t>
        <a:bodyPr/>
        <a:lstStyle/>
        <a:p>
          <a:endParaRPr lang="en-US"/>
        </a:p>
      </dgm:t>
    </dgm:pt>
    <dgm:pt modelId="{2F04EED3-7299-493C-9FB6-AFFBFA707ECD}" type="sibTrans" cxnId="{6907651D-F80C-4A5F-B63B-0776DAC4C856}">
      <dgm:prSet/>
      <dgm:spPr/>
      <dgm:t>
        <a:bodyPr/>
        <a:lstStyle/>
        <a:p>
          <a:endParaRPr lang="en-US"/>
        </a:p>
      </dgm:t>
    </dgm:pt>
    <dgm:pt modelId="{CE680799-3A0B-46D4-AD80-6F7CB9284200}">
      <dgm:prSet/>
      <dgm:spPr/>
      <dgm:t>
        <a:bodyPr/>
        <a:lstStyle/>
        <a:p>
          <a:pPr rtl="1"/>
          <a:endParaRPr lang="en-US" dirty="0">
            <a:cs typeface="B Zar" pitchFamily="2" charset="-78"/>
          </a:endParaRPr>
        </a:p>
      </dgm:t>
    </dgm:pt>
    <dgm:pt modelId="{8BE4AB2D-9311-4C7E-9610-AEF06B2EB7BD}" type="parTrans" cxnId="{B202280E-A8BA-4897-95E3-C1D38386F315}">
      <dgm:prSet/>
      <dgm:spPr/>
      <dgm:t>
        <a:bodyPr/>
        <a:lstStyle/>
        <a:p>
          <a:endParaRPr lang="en-US"/>
        </a:p>
      </dgm:t>
    </dgm:pt>
    <dgm:pt modelId="{F17126E3-174A-45A8-9BC7-9E33169D7A6D}" type="sibTrans" cxnId="{B202280E-A8BA-4897-95E3-C1D38386F315}">
      <dgm:prSet/>
      <dgm:spPr/>
      <dgm:t>
        <a:bodyPr/>
        <a:lstStyle/>
        <a:p>
          <a:endParaRPr lang="en-US"/>
        </a:p>
      </dgm:t>
    </dgm:pt>
    <dgm:pt modelId="{B18A40C8-FFCB-483E-90EB-E792DC9995D5}">
      <dgm:prSet/>
      <dgm:spPr/>
      <dgm:t>
        <a:bodyPr/>
        <a:lstStyle/>
        <a:p>
          <a:pPr rtl="1"/>
          <a:endParaRPr lang="en-US" dirty="0">
            <a:cs typeface="B Zar" pitchFamily="2" charset="-78"/>
          </a:endParaRPr>
        </a:p>
      </dgm:t>
    </dgm:pt>
    <dgm:pt modelId="{60529BB9-2CFC-4F0C-A66A-75CBF1B57D4E}" type="parTrans" cxnId="{E4E0AB1C-EE89-4023-A91D-F88FAB78741D}">
      <dgm:prSet/>
      <dgm:spPr/>
      <dgm:t>
        <a:bodyPr/>
        <a:lstStyle/>
        <a:p>
          <a:endParaRPr lang="en-US"/>
        </a:p>
      </dgm:t>
    </dgm:pt>
    <dgm:pt modelId="{CE9C071D-791C-4161-9150-7BFEB94B0427}" type="sibTrans" cxnId="{E4E0AB1C-EE89-4023-A91D-F88FAB78741D}">
      <dgm:prSet/>
      <dgm:spPr/>
      <dgm:t>
        <a:bodyPr/>
        <a:lstStyle/>
        <a:p>
          <a:endParaRPr lang="en-US"/>
        </a:p>
      </dgm:t>
    </dgm:pt>
    <dgm:pt modelId="{EB392E94-ECD1-44A9-8D2B-76E1DCC30E0D}" type="pres">
      <dgm:prSet presAssocID="{FD3C7F2D-92ED-4307-B860-B23AD6C6310D}" presName="Name0" presStyleCnt="0">
        <dgm:presLayoutVars>
          <dgm:dir/>
          <dgm:animLvl val="lvl"/>
          <dgm:resizeHandles val="exact"/>
        </dgm:presLayoutVars>
      </dgm:prSet>
      <dgm:spPr/>
      <dgm:t>
        <a:bodyPr/>
        <a:lstStyle/>
        <a:p>
          <a:endParaRPr lang="en-US"/>
        </a:p>
      </dgm:t>
    </dgm:pt>
    <dgm:pt modelId="{18D3F08D-69BC-4C45-939E-B2501D1540BD}" type="pres">
      <dgm:prSet presAssocID="{05AEC4FC-4F0F-4661-B517-FED185C40156}" presName="composite" presStyleCnt="0"/>
      <dgm:spPr/>
      <dgm:t>
        <a:bodyPr/>
        <a:lstStyle/>
        <a:p>
          <a:endParaRPr lang="en-US"/>
        </a:p>
      </dgm:t>
    </dgm:pt>
    <dgm:pt modelId="{E5596712-4288-408E-9E2F-824A97D65E16}" type="pres">
      <dgm:prSet presAssocID="{05AEC4FC-4F0F-4661-B517-FED185C40156}" presName="parTx" presStyleLbl="alignNode1" presStyleIdx="0" presStyleCnt="1">
        <dgm:presLayoutVars>
          <dgm:chMax val="0"/>
          <dgm:chPref val="0"/>
          <dgm:bulletEnabled val="1"/>
        </dgm:presLayoutVars>
      </dgm:prSet>
      <dgm:spPr/>
      <dgm:t>
        <a:bodyPr/>
        <a:lstStyle/>
        <a:p>
          <a:endParaRPr lang="en-US"/>
        </a:p>
      </dgm:t>
    </dgm:pt>
    <dgm:pt modelId="{9E40FD9F-5673-4F40-891F-714B2BE9C2EF}" type="pres">
      <dgm:prSet presAssocID="{05AEC4FC-4F0F-4661-B517-FED185C40156}" presName="desTx" presStyleLbl="alignAccFollowNode1" presStyleIdx="0" presStyleCnt="1">
        <dgm:presLayoutVars>
          <dgm:bulletEnabled val="1"/>
        </dgm:presLayoutVars>
      </dgm:prSet>
      <dgm:spPr/>
      <dgm:t>
        <a:bodyPr/>
        <a:lstStyle/>
        <a:p>
          <a:endParaRPr lang="en-US"/>
        </a:p>
      </dgm:t>
    </dgm:pt>
  </dgm:ptLst>
  <dgm:cxnLst>
    <dgm:cxn modelId="{6907651D-F80C-4A5F-B63B-0776DAC4C856}" srcId="{05AEC4FC-4F0F-4661-B517-FED185C40156}" destId="{367724F7-398E-4202-903F-B077FA185FD4}" srcOrd="6" destOrd="0" parTransId="{CA4F234A-B61A-409E-928B-2D7760F3863B}" sibTransId="{2F04EED3-7299-493C-9FB6-AFFBFA707ECD}"/>
    <dgm:cxn modelId="{EF1802BF-15E2-407B-92A7-449838D6704A}" srcId="{05AEC4FC-4F0F-4661-B517-FED185C40156}" destId="{FDDAD019-15EC-4CCA-94FE-831ED9E2332E}" srcOrd="2" destOrd="0" parTransId="{9D9854E6-8165-4B7F-BB78-4C6895F8E897}" sibTransId="{30041152-5922-4909-8802-8E34B2CC9851}"/>
    <dgm:cxn modelId="{140AE36A-41E6-40DB-BA7C-EFD5500E8641}" type="presOf" srcId="{39D03ABC-CC8F-40F1-82F7-39E30FE50C88}" destId="{9E40FD9F-5673-4F40-891F-714B2BE9C2EF}" srcOrd="0" destOrd="0" presId="urn:microsoft.com/office/officeart/2005/8/layout/hList1"/>
    <dgm:cxn modelId="{E4E0AB1C-EE89-4023-A91D-F88FAB78741D}" srcId="{05AEC4FC-4F0F-4661-B517-FED185C40156}" destId="{B18A40C8-FFCB-483E-90EB-E792DC9995D5}" srcOrd="8" destOrd="0" parTransId="{60529BB9-2CFC-4F0C-A66A-75CBF1B57D4E}" sibTransId="{CE9C071D-791C-4161-9150-7BFEB94B0427}"/>
    <dgm:cxn modelId="{654B2C81-7FD6-46A7-859A-FB8F007B9AF2}" type="presOf" srcId="{05AEC4FC-4F0F-4661-B517-FED185C40156}" destId="{E5596712-4288-408E-9E2F-824A97D65E16}" srcOrd="0" destOrd="0" presId="urn:microsoft.com/office/officeart/2005/8/layout/hList1"/>
    <dgm:cxn modelId="{45C36820-8C45-45D2-8C85-28619D97FE1D}" type="presOf" srcId="{FD3C7F2D-92ED-4307-B860-B23AD6C6310D}" destId="{EB392E94-ECD1-44A9-8D2B-76E1DCC30E0D}" srcOrd="0" destOrd="0" presId="urn:microsoft.com/office/officeart/2005/8/layout/hList1"/>
    <dgm:cxn modelId="{8A065E4E-4E90-45FF-BD51-B69B39B35783}" type="presOf" srcId="{CE680799-3A0B-46D4-AD80-6F7CB9284200}" destId="{9E40FD9F-5673-4F40-891F-714B2BE9C2EF}" srcOrd="0" destOrd="7" presId="urn:microsoft.com/office/officeart/2005/8/layout/hList1"/>
    <dgm:cxn modelId="{82BD58DC-D7C9-4C79-B0F4-27D73384A11B}" type="presOf" srcId="{B18A40C8-FFCB-483E-90EB-E792DC9995D5}" destId="{9E40FD9F-5673-4F40-891F-714B2BE9C2EF}" srcOrd="0" destOrd="8" presId="urn:microsoft.com/office/officeart/2005/8/layout/hList1"/>
    <dgm:cxn modelId="{7A6099BD-8833-47A5-8239-6A4A09833EAC}" type="presOf" srcId="{367724F7-398E-4202-903F-B077FA185FD4}" destId="{9E40FD9F-5673-4F40-891F-714B2BE9C2EF}" srcOrd="0" destOrd="6" presId="urn:microsoft.com/office/officeart/2005/8/layout/hList1"/>
    <dgm:cxn modelId="{952B3926-FD1C-49C1-B957-BB1BF2F4DB42}" srcId="{05AEC4FC-4F0F-4661-B517-FED185C40156}" destId="{DFA7DF4F-B666-4E38-A00D-BE6EDBA5810F}" srcOrd="5" destOrd="0" parTransId="{1C90051D-C441-4230-AF1E-93994F7C4B78}" sibTransId="{8E2E6733-DB0D-46E1-A400-522E93529378}"/>
    <dgm:cxn modelId="{05ABAB6B-E0DE-451A-9100-E12B33AB515D}" type="presOf" srcId="{96159326-1C4C-4198-AA4C-15A459076B45}" destId="{9E40FD9F-5673-4F40-891F-714B2BE9C2EF}" srcOrd="0" destOrd="1" presId="urn:microsoft.com/office/officeart/2005/8/layout/hList1"/>
    <dgm:cxn modelId="{B202280E-A8BA-4897-95E3-C1D38386F315}" srcId="{05AEC4FC-4F0F-4661-B517-FED185C40156}" destId="{CE680799-3A0B-46D4-AD80-6F7CB9284200}" srcOrd="7" destOrd="0" parTransId="{8BE4AB2D-9311-4C7E-9610-AEF06B2EB7BD}" sibTransId="{F17126E3-174A-45A8-9BC7-9E33169D7A6D}"/>
    <dgm:cxn modelId="{67AA2010-1B93-41BE-97FD-170FCD4D2F17}" type="presOf" srcId="{64F7BFBB-794D-4317-830F-443E7B0F6684}" destId="{9E40FD9F-5673-4F40-891F-714B2BE9C2EF}" srcOrd="0" destOrd="3" presId="urn:microsoft.com/office/officeart/2005/8/layout/hList1"/>
    <dgm:cxn modelId="{4AD2D1ED-600D-44B4-BDDE-7AA2C4857903}" srcId="{05AEC4FC-4F0F-4661-B517-FED185C40156}" destId="{96159326-1C4C-4198-AA4C-15A459076B45}" srcOrd="1" destOrd="0" parTransId="{F2CC4D36-0860-422D-83D8-7426236E4C17}" sibTransId="{DDE207BE-387B-47F8-9ED2-079B7275BF99}"/>
    <dgm:cxn modelId="{92175E7F-AB43-4338-BA1A-9B60F468FD26}" type="presOf" srcId="{FDDAD019-15EC-4CCA-94FE-831ED9E2332E}" destId="{9E40FD9F-5673-4F40-891F-714B2BE9C2EF}" srcOrd="0" destOrd="2" presId="urn:microsoft.com/office/officeart/2005/8/layout/hList1"/>
    <dgm:cxn modelId="{A14BAA96-9983-4D20-BAE5-FCEEA3EE51EA}" srcId="{05AEC4FC-4F0F-4661-B517-FED185C40156}" destId="{39D03ABC-CC8F-40F1-82F7-39E30FE50C88}" srcOrd="0" destOrd="0" parTransId="{3A16F54F-A30C-4BA4-8273-B14261185A0A}" sibTransId="{4565982A-378C-48F8-A390-99EEB0AEF906}"/>
    <dgm:cxn modelId="{C59ED91E-ECCF-4B59-9FB1-7D8BA50C60BE}" srcId="{FD3C7F2D-92ED-4307-B860-B23AD6C6310D}" destId="{05AEC4FC-4F0F-4661-B517-FED185C40156}" srcOrd="0" destOrd="0" parTransId="{DAD13F58-7E82-464E-9513-31ED5B8E1FF1}" sibTransId="{348C5AB2-54DF-4F97-B0BE-A648A2057BAC}"/>
    <dgm:cxn modelId="{07610CED-F833-484D-AA02-1BFDB95E0DCC}" type="presOf" srcId="{DFA7DF4F-B666-4E38-A00D-BE6EDBA5810F}" destId="{9E40FD9F-5673-4F40-891F-714B2BE9C2EF}" srcOrd="0" destOrd="5" presId="urn:microsoft.com/office/officeart/2005/8/layout/hList1"/>
    <dgm:cxn modelId="{96E5B5F8-403C-4D6D-A394-649EE4E12FCB}" srcId="{05AEC4FC-4F0F-4661-B517-FED185C40156}" destId="{64F7BFBB-794D-4317-830F-443E7B0F6684}" srcOrd="3" destOrd="0" parTransId="{E804C8B1-8CDD-4081-8309-292E4C6B808C}" sibTransId="{1E5E26FF-7D48-4C82-B2FD-DDE0A53FEC16}"/>
    <dgm:cxn modelId="{38D60DD4-01E6-4CD8-BDDE-869BA53C9D39}" srcId="{05AEC4FC-4F0F-4661-B517-FED185C40156}" destId="{67477125-119D-4D3A-9473-E2D40966DB42}" srcOrd="4" destOrd="0" parTransId="{B51A6FF3-CEA6-42A2-9E9C-AE5F66B11B94}" sibTransId="{CD06DB88-AD66-438E-A619-517CA44C0DC5}"/>
    <dgm:cxn modelId="{0CFC9DA8-32A6-4C96-9E05-4ED86D4BE553}" type="presOf" srcId="{67477125-119D-4D3A-9473-E2D40966DB42}" destId="{9E40FD9F-5673-4F40-891F-714B2BE9C2EF}" srcOrd="0" destOrd="4" presId="urn:microsoft.com/office/officeart/2005/8/layout/hList1"/>
    <dgm:cxn modelId="{B6B36F37-AE46-4E74-8A1B-F1EBFCAE81D4}" srcId="{05AEC4FC-4F0F-4661-B517-FED185C40156}" destId="{1EEB9D8D-D762-49A4-8B54-0FF6C562BE9E}" srcOrd="9" destOrd="0" parTransId="{6F0CDFB5-FD40-46FE-B5A9-051CC2C1C5FB}" sibTransId="{EE72ED36-19A7-4240-AC46-E70E91CCC996}"/>
    <dgm:cxn modelId="{2E6FFF82-B79D-41D8-AF16-B76213C16018}" type="presOf" srcId="{1EEB9D8D-D762-49A4-8B54-0FF6C562BE9E}" destId="{9E40FD9F-5673-4F40-891F-714B2BE9C2EF}" srcOrd="0" destOrd="9" presId="urn:microsoft.com/office/officeart/2005/8/layout/hList1"/>
    <dgm:cxn modelId="{BCC75B04-16AD-4C91-91F1-7620057DDE35}" type="presParOf" srcId="{EB392E94-ECD1-44A9-8D2B-76E1DCC30E0D}" destId="{18D3F08D-69BC-4C45-939E-B2501D1540BD}" srcOrd="0" destOrd="0" presId="urn:microsoft.com/office/officeart/2005/8/layout/hList1"/>
    <dgm:cxn modelId="{DFA47CDE-298D-4F94-9146-6D84B8CBA445}" type="presParOf" srcId="{18D3F08D-69BC-4C45-939E-B2501D1540BD}" destId="{E5596712-4288-408E-9E2F-824A97D65E16}" srcOrd="0" destOrd="0" presId="urn:microsoft.com/office/officeart/2005/8/layout/hList1"/>
    <dgm:cxn modelId="{59DAF4F1-CBB6-4C50-A55A-24F2C432A70A}" type="presParOf" srcId="{18D3F08D-69BC-4C45-939E-B2501D1540BD}" destId="{9E40FD9F-5673-4F40-891F-714B2BE9C2E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80E248B3-1917-4DD8-BB86-C6B34845895D}" type="doc">
      <dgm:prSet loTypeId="urn:microsoft.com/office/officeart/2005/8/layout/hList1" loCatId="list" qsTypeId="urn:microsoft.com/office/officeart/2005/8/quickstyle/simple1" qsCatId="simple" csTypeId="urn:microsoft.com/office/officeart/2005/8/colors/accent1_1" csCatId="accent1" phldr="1"/>
      <dgm:spPr/>
      <dgm:t>
        <a:bodyPr/>
        <a:lstStyle/>
        <a:p>
          <a:endParaRPr lang="en-US"/>
        </a:p>
      </dgm:t>
    </dgm:pt>
    <dgm:pt modelId="{E1FFF119-1DF2-466E-AD20-D8C93CAA7097}">
      <dgm:prSet custT="1"/>
      <dgm:spPr/>
      <dgm:t>
        <a:bodyPr/>
        <a:lstStyle/>
        <a:p>
          <a:pPr rtl="1"/>
          <a:r>
            <a:rPr lang="fa-IR" sz="2800" dirty="0" smtClean="0">
              <a:cs typeface="B Zar" pitchFamily="2" charset="-78"/>
            </a:rPr>
            <a:t>متغیرهای تصمیم مرحله‌ی دوم باید محدودیت بودجه‌ی زیر را تأمین کنند.</a:t>
          </a:r>
          <a:endParaRPr lang="en-US" sz="2800" dirty="0">
            <a:cs typeface="B Zar" pitchFamily="2" charset="-78"/>
          </a:endParaRPr>
        </a:p>
      </dgm:t>
    </dgm:pt>
    <dgm:pt modelId="{8DE8D04D-E74C-48AB-8E0F-DF2374A3AE58}" type="parTrans" cxnId="{2AAAC507-79BB-4492-9F86-51D74BD86F95}">
      <dgm:prSet/>
      <dgm:spPr/>
      <dgm:t>
        <a:bodyPr/>
        <a:lstStyle/>
        <a:p>
          <a:endParaRPr lang="en-US">
            <a:cs typeface="B Zar" pitchFamily="2" charset="-78"/>
          </a:endParaRPr>
        </a:p>
      </dgm:t>
    </dgm:pt>
    <dgm:pt modelId="{EC0200BF-C6A6-4EA9-876F-355E2CD412BD}" type="sibTrans" cxnId="{2AAAC507-79BB-4492-9F86-51D74BD86F95}">
      <dgm:prSet/>
      <dgm:spPr/>
      <dgm:t>
        <a:bodyPr/>
        <a:lstStyle/>
        <a:p>
          <a:endParaRPr lang="en-US">
            <a:cs typeface="B Zar" pitchFamily="2" charset="-78"/>
          </a:endParaRPr>
        </a:p>
      </dgm:t>
    </dgm:pt>
    <dgm:pt modelId="{5C52FC5D-CA9F-473F-AEE8-297B7824A3E0}">
      <dgm:prSet/>
      <dgm:spPr/>
      <dgm:t>
        <a:bodyPr/>
        <a:lstStyle/>
        <a:p>
          <a:pPr rtl="1"/>
          <a:endParaRPr lang="en-US" dirty="0">
            <a:cs typeface="B Zar" pitchFamily="2" charset="-78"/>
          </a:endParaRPr>
        </a:p>
      </dgm:t>
    </dgm:pt>
    <dgm:pt modelId="{0576D8C8-460D-4C69-A465-30851CDCB125}" type="parTrans" cxnId="{1C32A88D-0B47-47B9-A597-C0CF6D250391}">
      <dgm:prSet/>
      <dgm:spPr/>
      <dgm:t>
        <a:bodyPr/>
        <a:lstStyle/>
        <a:p>
          <a:endParaRPr lang="en-US">
            <a:cs typeface="B Zar" pitchFamily="2" charset="-78"/>
          </a:endParaRPr>
        </a:p>
      </dgm:t>
    </dgm:pt>
    <dgm:pt modelId="{E1A7EF4A-B6C4-4254-BC4B-418E985E45A5}" type="sibTrans" cxnId="{1C32A88D-0B47-47B9-A597-C0CF6D250391}">
      <dgm:prSet/>
      <dgm:spPr/>
      <dgm:t>
        <a:bodyPr/>
        <a:lstStyle/>
        <a:p>
          <a:endParaRPr lang="en-US">
            <a:cs typeface="B Zar" pitchFamily="2" charset="-78"/>
          </a:endParaRPr>
        </a:p>
      </dgm:t>
    </dgm:pt>
    <dgm:pt modelId="{D344B43D-B13D-44E9-822C-8AA84DAEDD63}" type="pres">
      <dgm:prSet presAssocID="{80E248B3-1917-4DD8-BB86-C6B34845895D}" presName="Name0" presStyleCnt="0">
        <dgm:presLayoutVars>
          <dgm:dir/>
          <dgm:animLvl val="lvl"/>
          <dgm:resizeHandles val="exact"/>
        </dgm:presLayoutVars>
      </dgm:prSet>
      <dgm:spPr/>
      <dgm:t>
        <a:bodyPr/>
        <a:lstStyle/>
        <a:p>
          <a:endParaRPr lang="en-US"/>
        </a:p>
      </dgm:t>
    </dgm:pt>
    <dgm:pt modelId="{3362C560-7C74-412C-83C2-3E533580EEF0}" type="pres">
      <dgm:prSet presAssocID="{E1FFF119-1DF2-466E-AD20-D8C93CAA7097}" presName="composite" presStyleCnt="0"/>
      <dgm:spPr/>
      <dgm:t>
        <a:bodyPr/>
        <a:lstStyle/>
        <a:p>
          <a:endParaRPr lang="en-US"/>
        </a:p>
      </dgm:t>
    </dgm:pt>
    <dgm:pt modelId="{1186557A-9011-44A3-A0A6-A10F22EB64F4}" type="pres">
      <dgm:prSet presAssocID="{E1FFF119-1DF2-466E-AD20-D8C93CAA7097}" presName="parTx" presStyleLbl="alignNode1" presStyleIdx="0" presStyleCnt="1">
        <dgm:presLayoutVars>
          <dgm:chMax val="0"/>
          <dgm:chPref val="0"/>
          <dgm:bulletEnabled val="1"/>
        </dgm:presLayoutVars>
      </dgm:prSet>
      <dgm:spPr/>
      <dgm:t>
        <a:bodyPr/>
        <a:lstStyle/>
        <a:p>
          <a:endParaRPr lang="en-US"/>
        </a:p>
      </dgm:t>
    </dgm:pt>
    <dgm:pt modelId="{C9742726-B9A9-41B1-8839-3BFA53F54493}" type="pres">
      <dgm:prSet presAssocID="{E1FFF119-1DF2-466E-AD20-D8C93CAA7097}" presName="desTx" presStyleLbl="alignAccFollowNode1" presStyleIdx="0" presStyleCnt="1">
        <dgm:presLayoutVars>
          <dgm:bulletEnabled val="1"/>
        </dgm:presLayoutVars>
      </dgm:prSet>
      <dgm:spPr/>
      <dgm:t>
        <a:bodyPr/>
        <a:lstStyle/>
        <a:p>
          <a:endParaRPr lang="en-US"/>
        </a:p>
      </dgm:t>
    </dgm:pt>
  </dgm:ptLst>
  <dgm:cxnLst>
    <dgm:cxn modelId="{3678F976-546C-4A98-AFEA-9A8687342B08}" type="presOf" srcId="{5C52FC5D-CA9F-473F-AEE8-297B7824A3E0}" destId="{C9742726-B9A9-41B1-8839-3BFA53F54493}" srcOrd="0" destOrd="0" presId="urn:microsoft.com/office/officeart/2005/8/layout/hList1"/>
    <dgm:cxn modelId="{2AAAC507-79BB-4492-9F86-51D74BD86F95}" srcId="{80E248B3-1917-4DD8-BB86-C6B34845895D}" destId="{E1FFF119-1DF2-466E-AD20-D8C93CAA7097}" srcOrd="0" destOrd="0" parTransId="{8DE8D04D-E74C-48AB-8E0F-DF2374A3AE58}" sibTransId="{EC0200BF-C6A6-4EA9-876F-355E2CD412BD}"/>
    <dgm:cxn modelId="{1C32A88D-0B47-47B9-A597-C0CF6D250391}" srcId="{E1FFF119-1DF2-466E-AD20-D8C93CAA7097}" destId="{5C52FC5D-CA9F-473F-AEE8-297B7824A3E0}" srcOrd="0" destOrd="0" parTransId="{0576D8C8-460D-4C69-A465-30851CDCB125}" sibTransId="{E1A7EF4A-B6C4-4254-BC4B-418E985E45A5}"/>
    <dgm:cxn modelId="{E3B4ADDF-72C6-4EF1-8F2E-6894840EBC52}" type="presOf" srcId="{E1FFF119-1DF2-466E-AD20-D8C93CAA7097}" destId="{1186557A-9011-44A3-A0A6-A10F22EB64F4}" srcOrd="0" destOrd="0" presId="urn:microsoft.com/office/officeart/2005/8/layout/hList1"/>
    <dgm:cxn modelId="{87F45FB9-1FDB-4718-BBF1-0C450EE5BAAD}" type="presOf" srcId="{80E248B3-1917-4DD8-BB86-C6B34845895D}" destId="{D344B43D-B13D-44E9-822C-8AA84DAEDD63}" srcOrd="0" destOrd="0" presId="urn:microsoft.com/office/officeart/2005/8/layout/hList1"/>
    <dgm:cxn modelId="{DD45F41F-8F8C-4F17-B4D1-ACE36543DC97}" type="presParOf" srcId="{D344B43D-B13D-44E9-822C-8AA84DAEDD63}" destId="{3362C560-7C74-412C-83C2-3E533580EEF0}" srcOrd="0" destOrd="0" presId="urn:microsoft.com/office/officeart/2005/8/layout/hList1"/>
    <dgm:cxn modelId="{52920E22-B4F9-4A13-B9F3-71273DA89746}" type="presParOf" srcId="{3362C560-7C74-412C-83C2-3E533580EEF0}" destId="{1186557A-9011-44A3-A0A6-A10F22EB64F4}" srcOrd="0" destOrd="0" presId="urn:microsoft.com/office/officeart/2005/8/layout/hList1"/>
    <dgm:cxn modelId="{B390E1BF-F99E-4CC0-AC35-FB96F1C2666C}" type="presParOf" srcId="{3362C560-7C74-412C-83C2-3E533580EEF0}" destId="{C9742726-B9A9-41B1-8839-3BFA53F5449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7C7964-799C-454F-88EC-34BAFD2F7343}" type="doc">
      <dgm:prSet loTypeId="urn:microsoft.com/office/officeart/2005/8/layout/hierarchy3" loCatId="list" qsTypeId="urn:microsoft.com/office/officeart/2005/8/quickstyle/simple1" qsCatId="simple" csTypeId="urn:microsoft.com/office/officeart/2005/8/colors/accent0_3" csCatId="mainScheme" phldr="1"/>
      <dgm:spPr/>
      <dgm:t>
        <a:bodyPr/>
        <a:lstStyle/>
        <a:p>
          <a:endParaRPr lang="en-US"/>
        </a:p>
      </dgm:t>
    </dgm:pt>
    <dgm:pt modelId="{4FFEAE64-3E2E-4A26-9125-477FDFC32568}">
      <dgm:prSet custT="1"/>
      <dgm:spPr/>
      <dgm:t>
        <a:bodyPr/>
        <a:lstStyle/>
        <a:p>
          <a:pPr rtl="1"/>
          <a:r>
            <a:rPr lang="fa-IR" sz="3000" b="1" dirty="0" smtClean="0">
              <a:cs typeface="B Traffic" panose="00000400000000000000" pitchFamily="2" charset="-78"/>
            </a:rPr>
            <a:t>برنامه‌ریزی قطعی</a:t>
          </a:r>
          <a:endParaRPr lang="en-US" sz="3000" b="1" dirty="0">
            <a:cs typeface="B Traffic" panose="00000400000000000000" pitchFamily="2" charset="-78"/>
          </a:endParaRPr>
        </a:p>
      </dgm:t>
    </dgm:pt>
    <dgm:pt modelId="{2BDC25E4-78D6-4696-B9F0-CD08D8E0D8A4}" type="parTrans" cxnId="{501BCA50-4C1B-4007-998A-FF19923A9599}">
      <dgm:prSet/>
      <dgm:spPr/>
      <dgm:t>
        <a:bodyPr/>
        <a:lstStyle/>
        <a:p>
          <a:endParaRPr lang="en-US">
            <a:cs typeface="B Zar" pitchFamily="2" charset="-78"/>
          </a:endParaRPr>
        </a:p>
      </dgm:t>
    </dgm:pt>
    <dgm:pt modelId="{5B1342FC-D611-4810-AF31-5E4FDB862408}" type="sibTrans" cxnId="{501BCA50-4C1B-4007-998A-FF19923A9599}">
      <dgm:prSet/>
      <dgm:spPr/>
      <dgm:t>
        <a:bodyPr/>
        <a:lstStyle/>
        <a:p>
          <a:endParaRPr lang="en-US">
            <a:cs typeface="B Zar" pitchFamily="2" charset="-78"/>
          </a:endParaRPr>
        </a:p>
      </dgm:t>
    </dgm:pt>
    <dgm:pt modelId="{F9DFD829-CF1B-414A-9B83-08148D82FBA3}">
      <dgm:prSet custT="1"/>
      <dgm:spPr/>
      <dgm:t>
        <a:bodyPr/>
        <a:lstStyle/>
        <a:p>
          <a:pPr algn="ctr" rtl="0"/>
          <a:r>
            <a:rPr lang="en-US" sz="3000" b="1" dirty="0" smtClean="0">
              <a:cs typeface="B Zar" pitchFamily="2" charset="-78"/>
            </a:rPr>
            <a:t>deterministic programming</a:t>
          </a:r>
          <a:endParaRPr lang="en-US" sz="3000" b="1" dirty="0">
            <a:cs typeface="B Zar" pitchFamily="2" charset="-78"/>
          </a:endParaRPr>
        </a:p>
      </dgm:t>
    </dgm:pt>
    <dgm:pt modelId="{BD8D39BC-CE94-4B60-B325-012F3BD7F305}" type="parTrans" cxnId="{3E50E1C3-D782-4811-9328-1D1F60F66CDF}">
      <dgm:prSet/>
      <dgm:spPr/>
      <dgm:t>
        <a:bodyPr/>
        <a:lstStyle/>
        <a:p>
          <a:endParaRPr lang="en-US">
            <a:cs typeface="B Zar" pitchFamily="2" charset="-78"/>
          </a:endParaRPr>
        </a:p>
      </dgm:t>
    </dgm:pt>
    <dgm:pt modelId="{CC81F1F2-FFC1-48E9-9B3C-CA4DD76B37CA}" type="sibTrans" cxnId="{3E50E1C3-D782-4811-9328-1D1F60F66CDF}">
      <dgm:prSet/>
      <dgm:spPr/>
      <dgm:t>
        <a:bodyPr/>
        <a:lstStyle/>
        <a:p>
          <a:endParaRPr lang="en-US">
            <a:cs typeface="B Zar" pitchFamily="2" charset="-78"/>
          </a:endParaRPr>
        </a:p>
      </dgm:t>
    </dgm:pt>
    <dgm:pt modelId="{F911FAE2-3F8C-424C-8664-50CB72E75A5A}">
      <dgm:prSet custT="1"/>
      <dgm:spPr/>
      <dgm:t>
        <a:bodyPr/>
        <a:lstStyle/>
        <a:p>
          <a:pPr rtl="1"/>
          <a:r>
            <a:rPr lang="fa-IR" sz="3000" b="1" dirty="0" smtClean="0">
              <a:cs typeface="B Traffic" panose="00000400000000000000" pitchFamily="2" charset="-78"/>
            </a:rPr>
            <a:t>برنامه‌ریزی تصادفی</a:t>
          </a:r>
          <a:endParaRPr lang="en-US" sz="3000" b="1" dirty="0">
            <a:cs typeface="B Traffic" panose="00000400000000000000" pitchFamily="2" charset="-78"/>
          </a:endParaRPr>
        </a:p>
      </dgm:t>
    </dgm:pt>
    <dgm:pt modelId="{5FF43A4C-BAE8-4228-99B7-ED0CBDCA9258}" type="parTrans" cxnId="{D555B984-3CC0-47C0-9B1D-839269053318}">
      <dgm:prSet/>
      <dgm:spPr/>
      <dgm:t>
        <a:bodyPr/>
        <a:lstStyle/>
        <a:p>
          <a:endParaRPr lang="en-US">
            <a:cs typeface="B Zar" pitchFamily="2" charset="-78"/>
          </a:endParaRPr>
        </a:p>
      </dgm:t>
    </dgm:pt>
    <dgm:pt modelId="{C261F2BC-86E7-4973-853C-05482C69645A}" type="sibTrans" cxnId="{D555B984-3CC0-47C0-9B1D-839269053318}">
      <dgm:prSet/>
      <dgm:spPr/>
      <dgm:t>
        <a:bodyPr/>
        <a:lstStyle/>
        <a:p>
          <a:endParaRPr lang="en-US">
            <a:cs typeface="B Zar" pitchFamily="2" charset="-78"/>
          </a:endParaRPr>
        </a:p>
      </dgm:t>
    </dgm:pt>
    <dgm:pt modelId="{DDA50937-334E-4904-A67B-6E0AA0812E9B}">
      <dgm:prSet custT="1"/>
      <dgm:spPr/>
      <dgm:t>
        <a:bodyPr/>
        <a:lstStyle/>
        <a:p>
          <a:pPr algn="ctr" rtl="1"/>
          <a:r>
            <a:rPr lang="en-US" sz="3000" b="1" smtClean="0">
              <a:cs typeface="B Zar" pitchFamily="2" charset="-78"/>
            </a:rPr>
            <a:t>stochastic programming</a:t>
          </a:r>
          <a:endParaRPr lang="en-US" sz="3000" b="1" dirty="0">
            <a:cs typeface="B Zar" pitchFamily="2" charset="-78"/>
          </a:endParaRPr>
        </a:p>
      </dgm:t>
    </dgm:pt>
    <dgm:pt modelId="{4A46109F-E399-4F71-930B-5C2150A6F1B1}" type="parTrans" cxnId="{FAA9E173-E642-40B5-AFC8-ACFB7E65ADD9}">
      <dgm:prSet/>
      <dgm:spPr/>
      <dgm:t>
        <a:bodyPr/>
        <a:lstStyle/>
        <a:p>
          <a:endParaRPr lang="en-US">
            <a:cs typeface="B Zar" pitchFamily="2" charset="-78"/>
          </a:endParaRPr>
        </a:p>
      </dgm:t>
    </dgm:pt>
    <dgm:pt modelId="{FB9CA15E-B23D-404D-96C9-C9C227EBDDF0}" type="sibTrans" cxnId="{FAA9E173-E642-40B5-AFC8-ACFB7E65ADD9}">
      <dgm:prSet/>
      <dgm:spPr/>
      <dgm:t>
        <a:bodyPr/>
        <a:lstStyle/>
        <a:p>
          <a:endParaRPr lang="en-US">
            <a:cs typeface="B Zar" pitchFamily="2" charset="-78"/>
          </a:endParaRPr>
        </a:p>
      </dgm:t>
    </dgm:pt>
    <dgm:pt modelId="{105F4AC9-AF4A-4989-9EC9-306529242C16}" type="pres">
      <dgm:prSet presAssocID="{3F7C7964-799C-454F-88EC-34BAFD2F7343}" presName="diagram" presStyleCnt="0">
        <dgm:presLayoutVars>
          <dgm:chPref val="1"/>
          <dgm:dir/>
          <dgm:animOne val="branch"/>
          <dgm:animLvl val="lvl"/>
          <dgm:resizeHandles/>
        </dgm:presLayoutVars>
      </dgm:prSet>
      <dgm:spPr/>
      <dgm:t>
        <a:bodyPr/>
        <a:lstStyle/>
        <a:p>
          <a:endParaRPr lang="en-US"/>
        </a:p>
      </dgm:t>
    </dgm:pt>
    <dgm:pt modelId="{4EF6F7A5-07BC-4927-97A6-1AAE59FCA92F}" type="pres">
      <dgm:prSet presAssocID="{4FFEAE64-3E2E-4A26-9125-477FDFC32568}" presName="root" presStyleCnt="0"/>
      <dgm:spPr/>
      <dgm:t>
        <a:bodyPr/>
        <a:lstStyle/>
        <a:p>
          <a:endParaRPr lang="en-US"/>
        </a:p>
      </dgm:t>
    </dgm:pt>
    <dgm:pt modelId="{4E8CEC1F-DEA5-4B16-AA92-7984D99F2BC0}" type="pres">
      <dgm:prSet presAssocID="{4FFEAE64-3E2E-4A26-9125-477FDFC32568}" presName="rootComposite" presStyleCnt="0"/>
      <dgm:spPr/>
      <dgm:t>
        <a:bodyPr/>
        <a:lstStyle/>
        <a:p>
          <a:endParaRPr lang="en-US"/>
        </a:p>
      </dgm:t>
    </dgm:pt>
    <dgm:pt modelId="{58B140EE-FA29-4E4C-9800-7E8EB6E0A2F4}" type="pres">
      <dgm:prSet presAssocID="{4FFEAE64-3E2E-4A26-9125-477FDFC32568}" presName="rootText" presStyleLbl="node1" presStyleIdx="0" presStyleCnt="2" custScaleX="91659"/>
      <dgm:spPr/>
      <dgm:t>
        <a:bodyPr/>
        <a:lstStyle/>
        <a:p>
          <a:endParaRPr lang="en-US"/>
        </a:p>
      </dgm:t>
    </dgm:pt>
    <dgm:pt modelId="{213AA53C-91C6-4362-86A0-434B877241F3}" type="pres">
      <dgm:prSet presAssocID="{4FFEAE64-3E2E-4A26-9125-477FDFC32568}" presName="rootConnector" presStyleLbl="node1" presStyleIdx="0" presStyleCnt="2"/>
      <dgm:spPr/>
      <dgm:t>
        <a:bodyPr/>
        <a:lstStyle/>
        <a:p>
          <a:endParaRPr lang="en-US"/>
        </a:p>
      </dgm:t>
    </dgm:pt>
    <dgm:pt modelId="{84DE5F9B-FD39-4DEB-95B5-05DA3EB9055A}" type="pres">
      <dgm:prSet presAssocID="{4FFEAE64-3E2E-4A26-9125-477FDFC32568}" presName="childShape" presStyleCnt="0"/>
      <dgm:spPr/>
      <dgm:t>
        <a:bodyPr/>
        <a:lstStyle/>
        <a:p>
          <a:endParaRPr lang="en-US"/>
        </a:p>
      </dgm:t>
    </dgm:pt>
    <dgm:pt modelId="{28805D70-1BE5-48E7-AE9E-6C21000C97C5}" type="pres">
      <dgm:prSet presAssocID="{BD8D39BC-CE94-4B60-B325-012F3BD7F305}" presName="Name13" presStyleLbl="parChTrans1D2" presStyleIdx="0" presStyleCnt="2"/>
      <dgm:spPr/>
      <dgm:t>
        <a:bodyPr/>
        <a:lstStyle/>
        <a:p>
          <a:endParaRPr lang="en-US"/>
        </a:p>
      </dgm:t>
    </dgm:pt>
    <dgm:pt modelId="{A09D2E43-B71F-4196-B142-47C059BBFBC0}" type="pres">
      <dgm:prSet presAssocID="{F9DFD829-CF1B-414A-9B83-08148D82FBA3}" presName="childText" presStyleLbl="bgAcc1" presStyleIdx="0" presStyleCnt="2">
        <dgm:presLayoutVars>
          <dgm:bulletEnabled val="1"/>
        </dgm:presLayoutVars>
      </dgm:prSet>
      <dgm:spPr/>
      <dgm:t>
        <a:bodyPr/>
        <a:lstStyle/>
        <a:p>
          <a:endParaRPr lang="en-US"/>
        </a:p>
      </dgm:t>
    </dgm:pt>
    <dgm:pt modelId="{5D402170-782B-469B-A53A-98A80BED0E37}" type="pres">
      <dgm:prSet presAssocID="{F911FAE2-3F8C-424C-8664-50CB72E75A5A}" presName="root" presStyleCnt="0"/>
      <dgm:spPr/>
      <dgm:t>
        <a:bodyPr/>
        <a:lstStyle/>
        <a:p>
          <a:endParaRPr lang="en-US"/>
        </a:p>
      </dgm:t>
    </dgm:pt>
    <dgm:pt modelId="{AD44ABEB-2C1F-46E0-AA83-AE5231B428D5}" type="pres">
      <dgm:prSet presAssocID="{F911FAE2-3F8C-424C-8664-50CB72E75A5A}" presName="rootComposite" presStyleCnt="0"/>
      <dgm:spPr/>
      <dgm:t>
        <a:bodyPr/>
        <a:lstStyle/>
        <a:p>
          <a:endParaRPr lang="en-US"/>
        </a:p>
      </dgm:t>
    </dgm:pt>
    <dgm:pt modelId="{CCE9C3CB-2428-4529-9796-F04615DEEBB6}" type="pres">
      <dgm:prSet presAssocID="{F911FAE2-3F8C-424C-8664-50CB72E75A5A}" presName="rootText" presStyleLbl="node1" presStyleIdx="1" presStyleCnt="2" custScaleX="91659" custLinFactNeighborX="-11155"/>
      <dgm:spPr/>
      <dgm:t>
        <a:bodyPr/>
        <a:lstStyle/>
        <a:p>
          <a:endParaRPr lang="en-US"/>
        </a:p>
      </dgm:t>
    </dgm:pt>
    <dgm:pt modelId="{071D31F9-BB5F-4FA9-BB10-425EB2EBA7C4}" type="pres">
      <dgm:prSet presAssocID="{F911FAE2-3F8C-424C-8664-50CB72E75A5A}" presName="rootConnector" presStyleLbl="node1" presStyleIdx="1" presStyleCnt="2"/>
      <dgm:spPr/>
      <dgm:t>
        <a:bodyPr/>
        <a:lstStyle/>
        <a:p>
          <a:endParaRPr lang="en-US"/>
        </a:p>
      </dgm:t>
    </dgm:pt>
    <dgm:pt modelId="{A8FDC9B0-F5A1-4920-97E1-4991DA27BA20}" type="pres">
      <dgm:prSet presAssocID="{F911FAE2-3F8C-424C-8664-50CB72E75A5A}" presName="childShape" presStyleCnt="0"/>
      <dgm:spPr/>
      <dgm:t>
        <a:bodyPr/>
        <a:lstStyle/>
        <a:p>
          <a:endParaRPr lang="en-US"/>
        </a:p>
      </dgm:t>
    </dgm:pt>
    <dgm:pt modelId="{CD9DE800-EAC3-4466-BD3B-B05F20E8EE90}" type="pres">
      <dgm:prSet presAssocID="{4A46109F-E399-4F71-930B-5C2150A6F1B1}" presName="Name13" presStyleLbl="parChTrans1D2" presStyleIdx="1" presStyleCnt="2"/>
      <dgm:spPr/>
      <dgm:t>
        <a:bodyPr/>
        <a:lstStyle/>
        <a:p>
          <a:endParaRPr lang="en-US"/>
        </a:p>
      </dgm:t>
    </dgm:pt>
    <dgm:pt modelId="{D9EB0FFA-A809-4A82-8FEF-DEECFB8D311A}" type="pres">
      <dgm:prSet presAssocID="{DDA50937-334E-4904-A67B-6E0AA0812E9B}" presName="childText" presStyleLbl="bgAcc1" presStyleIdx="1" presStyleCnt="2" custLinFactNeighborX="-13944">
        <dgm:presLayoutVars>
          <dgm:bulletEnabled val="1"/>
        </dgm:presLayoutVars>
      </dgm:prSet>
      <dgm:spPr/>
      <dgm:t>
        <a:bodyPr/>
        <a:lstStyle/>
        <a:p>
          <a:endParaRPr lang="en-US"/>
        </a:p>
      </dgm:t>
    </dgm:pt>
  </dgm:ptLst>
  <dgm:cxnLst>
    <dgm:cxn modelId="{973867A0-FD37-4770-B66F-71D0E5978A69}" type="presOf" srcId="{4A46109F-E399-4F71-930B-5C2150A6F1B1}" destId="{CD9DE800-EAC3-4466-BD3B-B05F20E8EE90}" srcOrd="0" destOrd="0" presId="urn:microsoft.com/office/officeart/2005/8/layout/hierarchy3"/>
    <dgm:cxn modelId="{2282A250-E048-4C9E-8F80-51082B511705}" type="presOf" srcId="{BD8D39BC-CE94-4B60-B325-012F3BD7F305}" destId="{28805D70-1BE5-48E7-AE9E-6C21000C97C5}" srcOrd="0" destOrd="0" presId="urn:microsoft.com/office/officeart/2005/8/layout/hierarchy3"/>
    <dgm:cxn modelId="{501BCA50-4C1B-4007-998A-FF19923A9599}" srcId="{3F7C7964-799C-454F-88EC-34BAFD2F7343}" destId="{4FFEAE64-3E2E-4A26-9125-477FDFC32568}" srcOrd="0" destOrd="0" parTransId="{2BDC25E4-78D6-4696-B9F0-CD08D8E0D8A4}" sibTransId="{5B1342FC-D611-4810-AF31-5E4FDB862408}"/>
    <dgm:cxn modelId="{B9F84014-6C1D-4C75-8B1D-25943B2ED740}" type="presOf" srcId="{4FFEAE64-3E2E-4A26-9125-477FDFC32568}" destId="{213AA53C-91C6-4362-86A0-434B877241F3}" srcOrd="1" destOrd="0" presId="urn:microsoft.com/office/officeart/2005/8/layout/hierarchy3"/>
    <dgm:cxn modelId="{FC7DE7BA-B301-42C6-BEF2-0041872F4938}" type="presOf" srcId="{F9DFD829-CF1B-414A-9B83-08148D82FBA3}" destId="{A09D2E43-B71F-4196-B142-47C059BBFBC0}" srcOrd="0" destOrd="0" presId="urn:microsoft.com/office/officeart/2005/8/layout/hierarchy3"/>
    <dgm:cxn modelId="{FAA9E173-E642-40B5-AFC8-ACFB7E65ADD9}" srcId="{F911FAE2-3F8C-424C-8664-50CB72E75A5A}" destId="{DDA50937-334E-4904-A67B-6E0AA0812E9B}" srcOrd="0" destOrd="0" parTransId="{4A46109F-E399-4F71-930B-5C2150A6F1B1}" sibTransId="{FB9CA15E-B23D-404D-96C9-C9C227EBDDF0}"/>
    <dgm:cxn modelId="{CCF1F669-7440-4F5D-BBCB-88CB4E642BF2}" type="presOf" srcId="{F911FAE2-3F8C-424C-8664-50CB72E75A5A}" destId="{071D31F9-BB5F-4FA9-BB10-425EB2EBA7C4}" srcOrd="1" destOrd="0" presId="urn:microsoft.com/office/officeart/2005/8/layout/hierarchy3"/>
    <dgm:cxn modelId="{99A8FBAC-93C1-4F4D-BD6E-DC7A5B9AC8F8}" type="presOf" srcId="{3F7C7964-799C-454F-88EC-34BAFD2F7343}" destId="{105F4AC9-AF4A-4989-9EC9-306529242C16}" srcOrd="0" destOrd="0" presId="urn:microsoft.com/office/officeart/2005/8/layout/hierarchy3"/>
    <dgm:cxn modelId="{8A7B2C4D-DF06-4D71-82F2-5A4128123EFF}" type="presOf" srcId="{F911FAE2-3F8C-424C-8664-50CB72E75A5A}" destId="{CCE9C3CB-2428-4529-9796-F04615DEEBB6}" srcOrd="0" destOrd="0" presId="urn:microsoft.com/office/officeart/2005/8/layout/hierarchy3"/>
    <dgm:cxn modelId="{4B5CC789-509B-4A9A-8F14-14E3AD3DDD4E}" type="presOf" srcId="{4FFEAE64-3E2E-4A26-9125-477FDFC32568}" destId="{58B140EE-FA29-4E4C-9800-7E8EB6E0A2F4}" srcOrd="0" destOrd="0" presId="urn:microsoft.com/office/officeart/2005/8/layout/hierarchy3"/>
    <dgm:cxn modelId="{9D1F4D15-7A0E-4449-AD34-FF2F087E4034}" type="presOf" srcId="{DDA50937-334E-4904-A67B-6E0AA0812E9B}" destId="{D9EB0FFA-A809-4A82-8FEF-DEECFB8D311A}" srcOrd="0" destOrd="0" presId="urn:microsoft.com/office/officeart/2005/8/layout/hierarchy3"/>
    <dgm:cxn modelId="{D555B984-3CC0-47C0-9B1D-839269053318}" srcId="{3F7C7964-799C-454F-88EC-34BAFD2F7343}" destId="{F911FAE2-3F8C-424C-8664-50CB72E75A5A}" srcOrd="1" destOrd="0" parTransId="{5FF43A4C-BAE8-4228-99B7-ED0CBDCA9258}" sibTransId="{C261F2BC-86E7-4973-853C-05482C69645A}"/>
    <dgm:cxn modelId="{3E50E1C3-D782-4811-9328-1D1F60F66CDF}" srcId="{4FFEAE64-3E2E-4A26-9125-477FDFC32568}" destId="{F9DFD829-CF1B-414A-9B83-08148D82FBA3}" srcOrd="0" destOrd="0" parTransId="{BD8D39BC-CE94-4B60-B325-012F3BD7F305}" sibTransId="{CC81F1F2-FFC1-48E9-9B3C-CA4DD76B37CA}"/>
    <dgm:cxn modelId="{7594CF7B-D4A5-4A80-96AB-7E95A5EF951B}" type="presParOf" srcId="{105F4AC9-AF4A-4989-9EC9-306529242C16}" destId="{4EF6F7A5-07BC-4927-97A6-1AAE59FCA92F}" srcOrd="0" destOrd="0" presId="urn:microsoft.com/office/officeart/2005/8/layout/hierarchy3"/>
    <dgm:cxn modelId="{CA6949BD-E587-4039-BA05-28C33B5D4679}" type="presParOf" srcId="{4EF6F7A5-07BC-4927-97A6-1AAE59FCA92F}" destId="{4E8CEC1F-DEA5-4B16-AA92-7984D99F2BC0}" srcOrd="0" destOrd="0" presId="urn:microsoft.com/office/officeart/2005/8/layout/hierarchy3"/>
    <dgm:cxn modelId="{92DBFE53-273D-42B7-B6FC-1FA904AA8881}" type="presParOf" srcId="{4E8CEC1F-DEA5-4B16-AA92-7984D99F2BC0}" destId="{58B140EE-FA29-4E4C-9800-7E8EB6E0A2F4}" srcOrd="0" destOrd="0" presId="urn:microsoft.com/office/officeart/2005/8/layout/hierarchy3"/>
    <dgm:cxn modelId="{F85C5BA5-44EC-4A82-8BBC-DA6144538501}" type="presParOf" srcId="{4E8CEC1F-DEA5-4B16-AA92-7984D99F2BC0}" destId="{213AA53C-91C6-4362-86A0-434B877241F3}" srcOrd="1" destOrd="0" presId="urn:microsoft.com/office/officeart/2005/8/layout/hierarchy3"/>
    <dgm:cxn modelId="{AB90E9CD-D18C-47AD-BD39-B92B6A88FAA6}" type="presParOf" srcId="{4EF6F7A5-07BC-4927-97A6-1AAE59FCA92F}" destId="{84DE5F9B-FD39-4DEB-95B5-05DA3EB9055A}" srcOrd="1" destOrd="0" presId="urn:microsoft.com/office/officeart/2005/8/layout/hierarchy3"/>
    <dgm:cxn modelId="{B839F05D-FEAE-4AEB-BAF6-54AFAE4AFD51}" type="presParOf" srcId="{84DE5F9B-FD39-4DEB-95B5-05DA3EB9055A}" destId="{28805D70-1BE5-48E7-AE9E-6C21000C97C5}" srcOrd="0" destOrd="0" presId="urn:microsoft.com/office/officeart/2005/8/layout/hierarchy3"/>
    <dgm:cxn modelId="{406D53E2-1F5E-4821-8D6E-B66917A3B3FC}" type="presParOf" srcId="{84DE5F9B-FD39-4DEB-95B5-05DA3EB9055A}" destId="{A09D2E43-B71F-4196-B142-47C059BBFBC0}" srcOrd="1" destOrd="0" presId="urn:microsoft.com/office/officeart/2005/8/layout/hierarchy3"/>
    <dgm:cxn modelId="{2BCE8644-A40D-43C3-B1C6-985EFCA94077}" type="presParOf" srcId="{105F4AC9-AF4A-4989-9EC9-306529242C16}" destId="{5D402170-782B-469B-A53A-98A80BED0E37}" srcOrd="1" destOrd="0" presId="urn:microsoft.com/office/officeart/2005/8/layout/hierarchy3"/>
    <dgm:cxn modelId="{101F484A-0B94-4DBF-BDEF-3CAA4614CDA3}" type="presParOf" srcId="{5D402170-782B-469B-A53A-98A80BED0E37}" destId="{AD44ABEB-2C1F-46E0-AA83-AE5231B428D5}" srcOrd="0" destOrd="0" presId="urn:microsoft.com/office/officeart/2005/8/layout/hierarchy3"/>
    <dgm:cxn modelId="{A39B22D6-FAB9-494B-A0ED-6963C1E94812}" type="presParOf" srcId="{AD44ABEB-2C1F-46E0-AA83-AE5231B428D5}" destId="{CCE9C3CB-2428-4529-9796-F04615DEEBB6}" srcOrd="0" destOrd="0" presId="urn:microsoft.com/office/officeart/2005/8/layout/hierarchy3"/>
    <dgm:cxn modelId="{2A1F30ED-00DA-4AFB-A20F-1057EC94AD31}" type="presParOf" srcId="{AD44ABEB-2C1F-46E0-AA83-AE5231B428D5}" destId="{071D31F9-BB5F-4FA9-BB10-425EB2EBA7C4}" srcOrd="1" destOrd="0" presId="urn:microsoft.com/office/officeart/2005/8/layout/hierarchy3"/>
    <dgm:cxn modelId="{BB3E7838-8CE6-4C8E-9C4D-5BE89082B915}" type="presParOf" srcId="{5D402170-782B-469B-A53A-98A80BED0E37}" destId="{A8FDC9B0-F5A1-4920-97E1-4991DA27BA20}" srcOrd="1" destOrd="0" presId="urn:microsoft.com/office/officeart/2005/8/layout/hierarchy3"/>
    <dgm:cxn modelId="{AA4E0CE6-4D94-4BF7-914F-627E588318AD}" type="presParOf" srcId="{A8FDC9B0-F5A1-4920-97E1-4991DA27BA20}" destId="{CD9DE800-EAC3-4466-BD3B-B05F20E8EE90}" srcOrd="0" destOrd="0" presId="urn:microsoft.com/office/officeart/2005/8/layout/hierarchy3"/>
    <dgm:cxn modelId="{00AEB55C-40B2-401E-96DC-C589C4E3A2F3}" type="presParOf" srcId="{A8FDC9B0-F5A1-4920-97E1-4991DA27BA20}" destId="{D9EB0FFA-A809-4A82-8FEF-DEECFB8D311A}"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658043-2002-491E-B348-D9C6E8F2041A}" type="doc">
      <dgm:prSet loTypeId="urn:microsoft.com/office/officeart/2008/layout/LinedList" loCatId="list" qsTypeId="urn:microsoft.com/office/officeart/2005/8/quickstyle/3d7" qsCatId="3D" csTypeId="urn:microsoft.com/office/officeart/2005/8/colors/accent1_2" csCatId="accent1"/>
      <dgm:spPr/>
      <dgm:t>
        <a:bodyPr/>
        <a:lstStyle/>
        <a:p>
          <a:endParaRPr lang="en-US"/>
        </a:p>
      </dgm:t>
    </dgm:pt>
    <dgm:pt modelId="{02B0C41B-EDD6-4FC7-A2A1-6BA3A9093A02}">
      <dgm:prSet/>
      <dgm:spPr/>
      <dgm:t>
        <a:bodyPr/>
        <a:lstStyle/>
        <a:p>
          <a:pPr algn="justLow" rtl="1"/>
          <a:r>
            <a:rPr lang="fa-IR" dirty="0" smtClean="0">
              <a:cs typeface="B Zar" pitchFamily="2" charset="-78"/>
            </a:rPr>
            <a:t>در دنیای واقعی، پارامترهای مسائل بهینه‌سازی عموماً با عدم‌اطمینان همراهند.</a:t>
          </a:r>
          <a:endParaRPr lang="en-US" dirty="0">
            <a:cs typeface="B Zar" pitchFamily="2" charset="-78"/>
          </a:endParaRPr>
        </a:p>
      </dgm:t>
    </dgm:pt>
    <dgm:pt modelId="{F8C7EA63-6A66-4338-8040-EA11925E2711}" type="parTrans" cxnId="{A7057C89-2970-4126-A276-F8503EFDF6AF}">
      <dgm:prSet/>
      <dgm:spPr/>
      <dgm:t>
        <a:bodyPr/>
        <a:lstStyle/>
        <a:p>
          <a:pPr algn="justLow"/>
          <a:endParaRPr lang="en-US">
            <a:cs typeface="B Zar" pitchFamily="2" charset="-78"/>
          </a:endParaRPr>
        </a:p>
      </dgm:t>
    </dgm:pt>
    <dgm:pt modelId="{E23EC1CB-93AA-44DB-B83A-98F5CD1AF781}" type="sibTrans" cxnId="{A7057C89-2970-4126-A276-F8503EFDF6AF}">
      <dgm:prSet/>
      <dgm:spPr/>
      <dgm:t>
        <a:bodyPr/>
        <a:lstStyle/>
        <a:p>
          <a:pPr algn="justLow"/>
          <a:endParaRPr lang="en-US">
            <a:cs typeface="B Zar" pitchFamily="2" charset="-78"/>
          </a:endParaRPr>
        </a:p>
      </dgm:t>
    </dgm:pt>
    <dgm:pt modelId="{A0D00B14-F5F8-4DCC-9441-17E282283421}">
      <dgm:prSet/>
      <dgm:spPr/>
      <dgm:t>
        <a:bodyPr/>
        <a:lstStyle/>
        <a:p>
          <a:pPr algn="justLow" rtl="1"/>
          <a:r>
            <a:rPr lang="fa-IR" dirty="0" smtClean="0">
              <a:cs typeface="B Zar" pitchFamily="2" charset="-78"/>
            </a:rPr>
            <a:t>برنامه‌ریزی تصادفی چارچوبی است برای مدل‌سازی مسائل بهینه‌سازی‌ای که با عدم‌اطمینان همراهند.</a:t>
          </a:r>
          <a:endParaRPr lang="en-US" dirty="0">
            <a:cs typeface="B Zar" pitchFamily="2" charset="-78"/>
          </a:endParaRPr>
        </a:p>
      </dgm:t>
    </dgm:pt>
    <dgm:pt modelId="{E3C9CA19-5C3B-4DB3-8D0E-6DC81E1075EA}" type="parTrans" cxnId="{A3BDE56E-1D42-4C0C-874E-FD2EFC11AA41}">
      <dgm:prSet/>
      <dgm:spPr/>
      <dgm:t>
        <a:bodyPr/>
        <a:lstStyle/>
        <a:p>
          <a:pPr algn="justLow"/>
          <a:endParaRPr lang="en-US">
            <a:cs typeface="B Zar" pitchFamily="2" charset="-78"/>
          </a:endParaRPr>
        </a:p>
      </dgm:t>
    </dgm:pt>
    <dgm:pt modelId="{A44971F9-50AA-4BD2-A8FF-05232FE684C9}" type="sibTrans" cxnId="{A3BDE56E-1D42-4C0C-874E-FD2EFC11AA41}">
      <dgm:prSet/>
      <dgm:spPr/>
      <dgm:t>
        <a:bodyPr/>
        <a:lstStyle/>
        <a:p>
          <a:pPr algn="justLow"/>
          <a:endParaRPr lang="en-US">
            <a:cs typeface="B Zar" pitchFamily="2" charset="-78"/>
          </a:endParaRPr>
        </a:p>
      </dgm:t>
    </dgm:pt>
    <dgm:pt modelId="{27A8FA04-37A8-4A9A-8170-8A6AA62BE31A}">
      <dgm:prSet/>
      <dgm:spPr/>
      <dgm:t>
        <a:bodyPr/>
        <a:lstStyle/>
        <a:p>
          <a:pPr algn="justLow" rtl="1"/>
          <a:r>
            <a:rPr lang="fa-IR" smtClean="0">
              <a:cs typeface="B Zar" pitchFamily="2" charset="-78"/>
            </a:rPr>
            <a:t>برنامه‌ریزی تصادفی از توزیع احتمال پارامترهای نامطمئن برای مدل‌سازی و حل مسائل بهینه‎سازی بهره می‌گیرد.</a:t>
          </a:r>
          <a:endParaRPr lang="en-US">
            <a:cs typeface="B Zar" pitchFamily="2" charset="-78"/>
          </a:endParaRPr>
        </a:p>
      </dgm:t>
    </dgm:pt>
    <dgm:pt modelId="{2565ADF0-1885-40EE-87FF-9C3900511C12}" type="parTrans" cxnId="{420BC0F6-3AEE-4BFE-981F-C3A672BE3055}">
      <dgm:prSet/>
      <dgm:spPr/>
      <dgm:t>
        <a:bodyPr/>
        <a:lstStyle/>
        <a:p>
          <a:pPr algn="justLow"/>
          <a:endParaRPr lang="en-US">
            <a:cs typeface="B Zar" pitchFamily="2" charset="-78"/>
          </a:endParaRPr>
        </a:p>
      </dgm:t>
    </dgm:pt>
    <dgm:pt modelId="{48A11913-6890-409D-9048-5BEFB94A5C7D}" type="sibTrans" cxnId="{420BC0F6-3AEE-4BFE-981F-C3A672BE3055}">
      <dgm:prSet/>
      <dgm:spPr/>
      <dgm:t>
        <a:bodyPr/>
        <a:lstStyle/>
        <a:p>
          <a:pPr algn="justLow"/>
          <a:endParaRPr lang="en-US">
            <a:cs typeface="B Zar" pitchFamily="2" charset="-78"/>
          </a:endParaRPr>
        </a:p>
      </dgm:t>
    </dgm:pt>
    <dgm:pt modelId="{8986B722-ECBB-47EC-AB70-DAAE548B255D}" type="pres">
      <dgm:prSet presAssocID="{81658043-2002-491E-B348-D9C6E8F2041A}" presName="vert0" presStyleCnt="0">
        <dgm:presLayoutVars>
          <dgm:dir/>
          <dgm:animOne val="branch"/>
          <dgm:animLvl val="lvl"/>
        </dgm:presLayoutVars>
      </dgm:prSet>
      <dgm:spPr/>
      <dgm:t>
        <a:bodyPr/>
        <a:lstStyle/>
        <a:p>
          <a:endParaRPr lang="en-US"/>
        </a:p>
      </dgm:t>
    </dgm:pt>
    <dgm:pt modelId="{3F836579-2CDE-465A-A74A-A7093E86B404}" type="pres">
      <dgm:prSet presAssocID="{02B0C41B-EDD6-4FC7-A2A1-6BA3A9093A02}" presName="thickLine" presStyleLbl="alignNode1" presStyleIdx="0" presStyleCnt="3"/>
      <dgm:spPr/>
    </dgm:pt>
    <dgm:pt modelId="{3F5B1EF4-F782-446F-B343-8D414D837EF3}" type="pres">
      <dgm:prSet presAssocID="{02B0C41B-EDD6-4FC7-A2A1-6BA3A9093A02}" presName="horz1" presStyleCnt="0"/>
      <dgm:spPr/>
    </dgm:pt>
    <dgm:pt modelId="{88F5DC95-C7B4-4874-85F6-548D1F8E0B1C}" type="pres">
      <dgm:prSet presAssocID="{02B0C41B-EDD6-4FC7-A2A1-6BA3A9093A02}" presName="tx1" presStyleLbl="revTx" presStyleIdx="0" presStyleCnt="3"/>
      <dgm:spPr/>
      <dgm:t>
        <a:bodyPr/>
        <a:lstStyle/>
        <a:p>
          <a:endParaRPr lang="en-US"/>
        </a:p>
      </dgm:t>
    </dgm:pt>
    <dgm:pt modelId="{D6D411F6-545E-466A-B180-5AA75EA03056}" type="pres">
      <dgm:prSet presAssocID="{02B0C41B-EDD6-4FC7-A2A1-6BA3A9093A02}" presName="vert1" presStyleCnt="0"/>
      <dgm:spPr/>
    </dgm:pt>
    <dgm:pt modelId="{E891CFF4-0D7F-4510-8D26-221DC4DA8CC2}" type="pres">
      <dgm:prSet presAssocID="{A0D00B14-F5F8-4DCC-9441-17E282283421}" presName="thickLine" presStyleLbl="alignNode1" presStyleIdx="1" presStyleCnt="3"/>
      <dgm:spPr/>
    </dgm:pt>
    <dgm:pt modelId="{AB325056-10C7-43CC-88A2-A7EE5E8B91CA}" type="pres">
      <dgm:prSet presAssocID="{A0D00B14-F5F8-4DCC-9441-17E282283421}" presName="horz1" presStyleCnt="0"/>
      <dgm:spPr/>
    </dgm:pt>
    <dgm:pt modelId="{81B49FF9-9DD5-4A44-A545-745C0270F0F6}" type="pres">
      <dgm:prSet presAssocID="{A0D00B14-F5F8-4DCC-9441-17E282283421}" presName="tx1" presStyleLbl="revTx" presStyleIdx="1" presStyleCnt="3"/>
      <dgm:spPr/>
      <dgm:t>
        <a:bodyPr/>
        <a:lstStyle/>
        <a:p>
          <a:endParaRPr lang="en-US"/>
        </a:p>
      </dgm:t>
    </dgm:pt>
    <dgm:pt modelId="{FCE68C7C-C57A-4D59-BA7F-1BA77E7962B0}" type="pres">
      <dgm:prSet presAssocID="{A0D00B14-F5F8-4DCC-9441-17E282283421}" presName="vert1" presStyleCnt="0"/>
      <dgm:spPr/>
    </dgm:pt>
    <dgm:pt modelId="{C8FEC49F-FE48-4EB8-8C03-1996667BC93B}" type="pres">
      <dgm:prSet presAssocID="{27A8FA04-37A8-4A9A-8170-8A6AA62BE31A}" presName="thickLine" presStyleLbl="alignNode1" presStyleIdx="2" presStyleCnt="3"/>
      <dgm:spPr/>
    </dgm:pt>
    <dgm:pt modelId="{76EC5227-705F-47CC-91AB-AD8687E4BC15}" type="pres">
      <dgm:prSet presAssocID="{27A8FA04-37A8-4A9A-8170-8A6AA62BE31A}" presName="horz1" presStyleCnt="0"/>
      <dgm:spPr/>
    </dgm:pt>
    <dgm:pt modelId="{7DC2D712-3A4D-4990-940D-18CAF0636CF0}" type="pres">
      <dgm:prSet presAssocID="{27A8FA04-37A8-4A9A-8170-8A6AA62BE31A}" presName="tx1" presStyleLbl="revTx" presStyleIdx="2" presStyleCnt="3"/>
      <dgm:spPr/>
      <dgm:t>
        <a:bodyPr/>
        <a:lstStyle/>
        <a:p>
          <a:endParaRPr lang="en-US"/>
        </a:p>
      </dgm:t>
    </dgm:pt>
    <dgm:pt modelId="{F50FA2F3-72B4-456A-B537-6849B376FB85}" type="pres">
      <dgm:prSet presAssocID="{27A8FA04-37A8-4A9A-8170-8A6AA62BE31A}" presName="vert1" presStyleCnt="0"/>
      <dgm:spPr/>
    </dgm:pt>
  </dgm:ptLst>
  <dgm:cxnLst>
    <dgm:cxn modelId="{14FCDA70-AE2C-4E1A-ABB5-9612290C79BA}" type="presOf" srcId="{27A8FA04-37A8-4A9A-8170-8A6AA62BE31A}" destId="{7DC2D712-3A4D-4990-940D-18CAF0636CF0}" srcOrd="0" destOrd="0" presId="urn:microsoft.com/office/officeart/2008/layout/LinedList"/>
    <dgm:cxn modelId="{3F1993DF-EE3B-45F0-B1C8-72C31AF6E396}" type="presOf" srcId="{81658043-2002-491E-B348-D9C6E8F2041A}" destId="{8986B722-ECBB-47EC-AB70-DAAE548B255D}" srcOrd="0" destOrd="0" presId="urn:microsoft.com/office/officeart/2008/layout/LinedList"/>
    <dgm:cxn modelId="{B336D267-5D05-454B-944F-CF7C5BAC25F4}" type="presOf" srcId="{02B0C41B-EDD6-4FC7-A2A1-6BA3A9093A02}" destId="{88F5DC95-C7B4-4874-85F6-548D1F8E0B1C}" srcOrd="0" destOrd="0" presId="urn:microsoft.com/office/officeart/2008/layout/LinedList"/>
    <dgm:cxn modelId="{420BC0F6-3AEE-4BFE-981F-C3A672BE3055}" srcId="{81658043-2002-491E-B348-D9C6E8F2041A}" destId="{27A8FA04-37A8-4A9A-8170-8A6AA62BE31A}" srcOrd="2" destOrd="0" parTransId="{2565ADF0-1885-40EE-87FF-9C3900511C12}" sibTransId="{48A11913-6890-409D-9048-5BEFB94A5C7D}"/>
    <dgm:cxn modelId="{4CE1B508-D5A8-41BF-BF6F-14A70C82F144}" type="presOf" srcId="{A0D00B14-F5F8-4DCC-9441-17E282283421}" destId="{81B49FF9-9DD5-4A44-A545-745C0270F0F6}" srcOrd="0" destOrd="0" presId="urn:microsoft.com/office/officeart/2008/layout/LinedList"/>
    <dgm:cxn modelId="{A3BDE56E-1D42-4C0C-874E-FD2EFC11AA41}" srcId="{81658043-2002-491E-B348-D9C6E8F2041A}" destId="{A0D00B14-F5F8-4DCC-9441-17E282283421}" srcOrd="1" destOrd="0" parTransId="{E3C9CA19-5C3B-4DB3-8D0E-6DC81E1075EA}" sibTransId="{A44971F9-50AA-4BD2-A8FF-05232FE684C9}"/>
    <dgm:cxn modelId="{A7057C89-2970-4126-A276-F8503EFDF6AF}" srcId="{81658043-2002-491E-B348-D9C6E8F2041A}" destId="{02B0C41B-EDD6-4FC7-A2A1-6BA3A9093A02}" srcOrd="0" destOrd="0" parTransId="{F8C7EA63-6A66-4338-8040-EA11925E2711}" sibTransId="{E23EC1CB-93AA-44DB-B83A-98F5CD1AF781}"/>
    <dgm:cxn modelId="{2F35EB90-4D98-4697-9A3D-44E4A633FF4F}" type="presParOf" srcId="{8986B722-ECBB-47EC-AB70-DAAE548B255D}" destId="{3F836579-2CDE-465A-A74A-A7093E86B404}" srcOrd="0" destOrd="0" presId="urn:microsoft.com/office/officeart/2008/layout/LinedList"/>
    <dgm:cxn modelId="{3DFC4193-78B1-4718-B0B8-74621E5B416F}" type="presParOf" srcId="{8986B722-ECBB-47EC-AB70-DAAE548B255D}" destId="{3F5B1EF4-F782-446F-B343-8D414D837EF3}" srcOrd="1" destOrd="0" presId="urn:microsoft.com/office/officeart/2008/layout/LinedList"/>
    <dgm:cxn modelId="{7A3F3331-585E-49BD-9207-5BE95B20CBB6}" type="presParOf" srcId="{3F5B1EF4-F782-446F-B343-8D414D837EF3}" destId="{88F5DC95-C7B4-4874-85F6-548D1F8E0B1C}" srcOrd="0" destOrd="0" presId="urn:microsoft.com/office/officeart/2008/layout/LinedList"/>
    <dgm:cxn modelId="{E4AE76E4-9504-4BC3-A90A-33E0150CDFE8}" type="presParOf" srcId="{3F5B1EF4-F782-446F-B343-8D414D837EF3}" destId="{D6D411F6-545E-466A-B180-5AA75EA03056}" srcOrd="1" destOrd="0" presId="urn:microsoft.com/office/officeart/2008/layout/LinedList"/>
    <dgm:cxn modelId="{EA78C4B3-3B03-4FF3-BF20-F63EE6CCE588}" type="presParOf" srcId="{8986B722-ECBB-47EC-AB70-DAAE548B255D}" destId="{E891CFF4-0D7F-4510-8D26-221DC4DA8CC2}" srcOrd="2" destOrd="0" presId="urn:microsoft.com/office/officeart/2008/layout/LinedList"/>
    <dgm:cxn modelId="{6097DA79-1B8B-4FED-AAE0-51F47C34824E}" type="presParOf" srcId="{8986B722-ECBB-47EC-AB70-DAAE548B255D}" destId="{AB325056-10C7-43CC-88A2-A7EE5E8B91CA}" srcOrd="3" destOrd="0" presId="urn:microsoft.com/office/officeart/2008/layout/LinedList"/>
    <dgm:cxn modelId="{C029B41F-046A-475A-9C9B-7E80C6F1F6F2}" type="presParOf" srcId="{AB325056-10C7-43CC-88A2-A7EE5E8B91CA}" destId="{81B49FF9-9DD5-4A44-A545-745C0270F0F6}" srcOrd="0" destOrd="0" presId="urn:microsoft.com/office/officeart/2008/layout/LinedList"/>
    <dgm:cxn modelId="{5B0788C8-169A-49BA-82F4-38E6D4E4508C}" type="presParOf" srcId="{AB325056-10C7-43CC-88A2-A7EE5E8B91CA}" destId="{FCE68C7C-C57A-4D59-BA7F-1BA77E7962B0}" srcOrd="1" destOrd="0" presId="urn:microsoft.com/office/officeart/2008/layout/LinedList"/>
    <dgm:cxn modelId="{BC2DEB88-F7F0-43D3-B5BD-1E193016B082}" type="presParOf" srcId="{8986B722-ECBB-47EC-AB70-DAAE548B255D}" destId="{C8FEC49F-FE48-4EB8-8C03-1996667BC93B}" srcOrd="4" destOrd="0" presId="urn:microsoft.com/office/officeart/2008/layout/LinedList"/>
    <dgm:cxn modelId="{5D72BD56-E91A-4E37-9364-54C29539DC16}" type="presParOf" srcId="{8986B722-ECBB-47EC-AB70-DAAE548B255D}" destId="{76EC5227-705F-47CC-91AB-AD8687E4BC15}" srcOrd="5" destOrd="0" presId="urn:microsoft.com/office/officeart/2008/layout/LinedList"/>
    <dgm:cxn modelId="{E8C20B51-D2BE-4416-AAEC-FEAF66E16B61}" type="presParOf" srcId="{76EC5227-705F-47CC-91AB-AD8687E4BC15}" destId="{7DC2D712-3A4D-4990-940D-18CAF0636CF0}" srcOrd="0" destOrd="0" presId="urn:microsoft.com/office/officeart/2008/layout/LinedList"/>
    <dgm:cxn modelId="{EBB1146E-A682-43D5-B31B-1214E267EB2B}" type="presParOf" srcId="{76EC5227-705F-47CC-91AB-AD8687E4BC15}" destId="{F50FA2F3-72B4-456A-B537-6849B376FB8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03DA56E-DA62-49AE-BDD8-469A37F50D0B}" type="doc">
      <dgm:prSet loTypeId="urn:microsoft.com/office/officeart/2005/8/layout/process3" loCatId="process" qsTypeId="urn:microsoft.com/office/officeart/2005/8/quickstyle/simple3" qsCatId="simple" csTypeId="urn:microsoft.com/office/officeart/2005/8/colors/accent2_1" csCatId="accent2" phldr="1"/>
      <dgm:spPr/>
      <dgm:t>
        <a:bodyPr/>
        <a:lstStyle/>
        <a:p>
          <a:endParaRPr lang="en-US"/>
        </a:p>
      </dgm:t>
    </dgm:pt>
    <dgm:pt modelId="{0104F702-80AC-4489-876B-B13A13A6F469}">
      <dgm:prSet/>
      <dgm:spPr/>
      <dgm:t>
        <a:bodyPr/>
        <a:lstStyle/>
        <a:p>
          <a:pPr algn="ctr" rtl="1"/>
          <a:r>
            <a:rPr lang="fa-IR" dirty="0" smtClean="0">
              <a:cs typeface="B Titr" pitchFamily="2" charset="-78"/>
            </a:rPr>
            <a:t>تعریف</a:t>
          </a:r>
          <a:endParaRPr lang="en-US" dirty="0">
            <a:cs typeface="B Titr" pitchFamily="2" charset="-78"/>
          </a:endParaRPr>
        </a:p>
      </dgm:t>
    </dgm:pt>
    <dgm:pt modelId="{3EF7E260-B1B4-4907-BB8D-6C1A89C53EE7}" type="parTrans" cxnId="{2421DFCA-677D-4468-A697-8CE80FB3A3F9}">
      <dgm:prSet/>
      <dgm:spPr/>
      <dgm:t>
        <a:bodyPr/>
        <a:lstStyle/>
        <a:p>
          <a:endParaRPr lang="en-US">
            <a:cs typeface="B Zar" pitchFamily="2" charset="-78"/>
          </a:endParaRPr>
        </a:p>
      </dgm:t>
    </dgm:pt>
    <dgm:pt modelId="{4D6A4560-1E66-490F-92B7-53981645352C}" type="sibTrans" cxnId="{2421DFCA-677D-4468-A697-8CE80FB3A3F9}">
      <dgm:prSet/>
      <dgm:spPr/>
      <dgm:t>
        <a:bodyPr/>
        <a:lstStyle/>
        <a:p>
          <a:endParaRPr lang="en-US">
            <a:cs typeface="B Zar" pitchFamily="2" charset="-78"/>
          </a:endParaRPr>
        </a:p>
      </dgm:t>
    </dgm:pt>
    <dgm:pt modelId="{7CE23F00-ACF8-4FFF-9DC5-2529846E2CE6}">
      <dgm:prSet/>
      <dgm:spPr/>
      <dgm:t>
        <a:bodyPr/>
        <a:lstStyle/>
        <a:p>
          <a:pPr algn="justLow" rtl="1"/>
          <a:r>
            <a:rPr lang="fa-IR" dirty="0" smtClean="0">
              <a:cs typeface="B Zar" pitchFamily="2" charset="-78"/>
            </a:rPr>
            <a:t>برنامه‌ریزی تصادفی همان‌طور که از نامش پیداست، نوعی برنامه‌ریزی ریاضی (خطی، عدد صحیح، ترکیبی، غیرخطی) است، با این ویژگی که داده‌های آن شامل عنصر تصادفی اند. </a:t>
          </a:r>
          <a:endParaRPr lang="en-US" dirty="0">
            <a:cs typeface="B Zar" pitchFamily="2" charset="-78"/>
          </a:endParaRPr>
        </a:p>
      </dgm:t>
    </dgm:pt>
    <dgm:pt modelId="{B0CEC0AA-31F8-456D-95FF-8CCA9288D986}" type="parTrans" cxnId="{5E0E62CA-4907-4A20-87EE-9640AE0508B5}">
      <dgm:prSet/>
      <dgm:spPr/>
      <dgm:t>
        <a:bodyPr/>
        <a:lstStyle/>
        <a:p>
          <a:endParaRPr lang="en-US">
            <a:cs typeface="B Zar" pitchFamily="2" charset="-78"/>
          </a:endParaRPr>
        </a:p>
      </dgm:t>
    </dgm:pt>
    <dgm:pt modelId="{C15E9594-43BA-44CC-AEE2-0D909B1CCD56}" type="sibTrans" cxnId="{5E0E62CA-4907-4A20-87EE-9640AE0508B5}">
      <dgm:prSet/>
      <dgm:spPr/>
      <dgm:t>
        <a:bodyPr/>
        <a:lstStyle/>
        <a:p>
          <a:endParaRPr lang="en-US">
            <a:cs typeface="B Zar" pitchFamily="2" charset="-78"/>
          </a:endParaRPr>
        </a:p>
      </dgm:t>
    </dgm:pt>
    <dgm:pt modelId="{75869065-B479-4390-8D29-0C9F662B4D33}">
      <dgm:prSet/>
      <dgm:spPr/>
      <dgm:t>
        <a:bodyPr/>
        <a:lstStyle/>
        <a:p>
          <a:pPr algn="justLow" rtl="1"/>
          <a:r>
            <a:rPr lang="fa-IR" dirty="0" smtClean="0">
              <a:cs typeface="B Zar" pitchFamily="2" charset="-78"/>
            </a:rPr>
            <a:t>در برنامه‌ریزی تصادفی فرض می‌شود که  داده‌ها (پارامترهای) نامعلوم متغیرهایی تصادفی اند که توزیع احتمال مشخصی دارند. از این اطلاعات برای تبدیل برنامه‌ریزی تصادفی به معادل قطعی (</a:t>
          </a:r>
          <a:r>
            <a:rPr lang="en-US" dirty="0" smtClean="0">
              <a:cs typeface="B Zar" pitchFamily="2" charset="-78"/>
            </a:rPr>
            <a:t>deterministic equivalent</a:t>
          </a:r>
          <a:r>
            <a:rPr lang="fa-IR" dirty="0" smtClean="0">
              <a:cs typeface="B Zar" pitchFamily="2" charset="-78"/>
            </a:rPr>
            <a:t>) استفاده می‌شود.</a:t>
          </a:r>
          <a:endParaRPr lang="en-US" dirty="0">
            <a:cs typeface="B Zar" pitchFamily="2" charset="-78"/>
          </a:endParaRPr>
        </a:p>
      </dgm:t>
    </dgm:pt>
    <dgm:pt modelId="{6F9B1E0D-2266-4EC2-8EC9-8622E58BE1FB}" type="parTrans" cxnId="{372B604E-1C5F-4D3E-B86F-6CB9156FDC66}">
      <dgm:prSet/>
      <dgm:spPr/>
      <dgm:t>
        <a:bodyPr/>
        <a:lstStyle/>
        <a:p>
          <a:endParaRPr lang="en-US">
            <a:cs typeface="B Zar" pitchFamily="2" charset="-78"/>
          </a:endParaRPr>
        </a:p>
      </dgm:t>
    </dgm:pt>
    <dgm:pt modelId="{8F4C41C1-9A1C-49F6-98AA-B10AB5BB9620}" type="sibTrans" cxnId="{372B604E-1C5F-4D3E-B86F-6CB9156FDC66}">
      <dgm:prSet/>
      <dgm:spPr/>
      <dgm:t>
        <a:bodyPr/>
        <a:lstStyle/>
        <a:p>
          <a:endParaRPr lang="en-US">
            <a:cs typeface="B Zar" pitchFamily="2" charset="-78"/>
          </a:endParaRPr>
        </a:p>
      </dgm:t>
    </dgm:pt>
    <dgm:pt modelId="{CCC144C0-5AA5-4927-9634-A719B3E23DE3}" type="pres">
      <dgm:prSet presAssocID="{B03DA56E-DA62-49AE-BDD8-469A37F50D0B}" presName="linearFlow" presStyleCnt="0">
        <dgm:presLayoutVars>
          <dgm:dir/>
          <dgm:animLvl val="lvl"/>
          <dgm:resizeHandles val="exact"/>
        </dgm:presLayoutVars>
      </dgm:prSet>
      <dgm:spPr/>
      <dgm:t>
        <a:bodyPr/>
        <a:lstStyle/>
        <a:p>
          <a:endParaRPr lang="en-US"/>
        </a:p>
      </dgm:t>
    </dgm:pt>
    <dgm:pt modelId="{64EF36ED-B597-4625-901E-3A6DEAC65A66}" type="pres">
      <dgm:prSet presAssocID="{0104F702-80AC-4489-876B-B13A13A6F469}" presName="composite" presStyleCnt="0"/>
      <dgm:spPr/>
      <dgm:t>
        <a:bodyPr/>
        <a:lstStyle/>
        <a:p>
          <a:endParaRPr lang="en-US"/>
        </a:p>
      </dgm:t>
    </dgm:pt>
    <dgm:pt modelId="{2994E270-71C3-49D7-845E-5E9072BF0D75}" type="pres">
      <dgm:prSet presAssocID="{0104F702-80AC-4489-876B-B13A13A6F469}" presName="parTx" presStyleLbl="node1" presStyleIdx="0" presStyleCnt="1">
        <dgm:presLayoutVars>
          <dgm:chMax val="0"/>
          <dgm:chPref val="0"/>
          <dgm:bulletEnabled val="1"/>
        </dgm:presLayoutVars>
      </dgm:prSet>
      <dgm:spPr/>
      <dgm:t>
        <a:bodyPr/>
        <a:lstStyle/>
        <a:p>
          <a:endParaRPr lang="en-US"/>
        </a:p>
      </dgm:t>
    </dgm:pt>
    <dgm:pt modelId="{FE7F624A-D132-4926-A3CD-819DF2A0F64D}" type="pres">
      <dgm:prSet presAssocID="{0104F702-80AC-4489-876B-B13A13A6F469}" presName="parSh" presStyleLbl="node1" presStyleIdx="0" presStyleCnt="1"/>
      <dgm:spPr/>
      <dgm:t>
        <a:bodyPr/>
        <a:lstStyle/>
        <a:p>
          <a:endParaRPr lang="en-US"/>
        </a:p>
      </dgm:t>
    </dgm:pt>
    <dgm:pt modelId="{61F50366-2884-4FC6-A82D-AC7560B145DC}" type="pres">
      <dgm:prSet presAssocID="{0104F702-80AC-4489-876B-B13A13A6F469}" presName="desTx" presStyleLbl="fgAcc1" presStyleIdx="0" presStyleCnt="1">
        <dgm:presLayoutVars>
          <dgm:bulletEnabled val="1"/>
        </dgm:presLayoutVars>
      </dgm:prSet>
      <dgm:spPr/>
      <dgm:t>
        <a:bodyPr/>
        <a:lstStyle/>
        <a:p>
          <a:endParaRPr lang="en-US"/>
        </a:p>
      </dgm:t>
    </dgm:pt>
  </dgm:ptLst>
  <dgm:cxnLst>
    <dgm:cxn modelId="{372B604E-1C5F-4D3E-B86F-6CB9156FDC66}" srcId="{0104F702-80AC-4489-876B-B13A13A6F469}" destId="{75869065-B479-4390-8D29-0C9F662B4D33}" srcOrd="1" destOrd="0" parTransId="{6F9B1E0D-2266-4EC2-8EC9-8622E58BE1FB}" sibTransId="{8F4C41C1-9A1C-49F6-98AA-B10AB5BB9620}"/>
    <dgm:cxn modelId="{722E5754-ECE2-4F1D-90F5-0A37C24C82ED}" type="presOf" srcId="{7CE23F00-ACF8-4FFF-9DC5-2529846E2CE6}" destId="{61F50366-2884-4FC6-A82D-AC7560B145DC}" srcOrd="0" destOrd="0" presId="urn:microsoft.com/office/officeart/2005/8/layout/process3"/>
    <dgm:cxn modelId="{F0A4335D-925B-4031-8439-5827548D4A82}" type="presOf" srcId="{B03DA56E-DA62-49AE-BDD8-469A37F50D0B}" destId="{CCC144C0-5AA5-4927-9634-A719B3E23DE3}" srcOrd="0" destOrd="0" presId="urn:microsoft.com/office/officeart/2005/8/layout/process3"/>
    <dgm:cxn modelId="{F1984850-9DEE-4F2F-A536-76CE833D35DE}" type="presOf" srcId="{0104F702-80AC-4489-876B-B13A13A6F469}" destId="{2994E270-71C3-49D7-845E-5E9072BF0D75}" srcOrd="0" destOrd="0" presId="urn:microsoft.com/office/officeart/2005/8/layout/process3"/>
    <dgm:cxn modelId="{45E87A41-95A9-4D65-8B5D-1C130C398338}" type="presOf" srcId="{75869065-B479-4390-8D29-0C9F662B4D33}" destId="{61F50366-2884-4FC6-A82D-AC7560B145DC}" srcOrd="0" destOrd="1" presId="urn:microsoft.com/office/officeart/2005/8/layout/process3"/>
    <dgm:cxn modelId="{2421DFCA-677D-4468-A697-8CE80FB3A3F9}" srcId="{B03DA56E-DA62-49AE-BDD8-469A37F50D0B}" destId="{0104F702-80AC-4489-876B-B13A13A6F469}" srcOrd="0" destOrd="0" parTransId="{3EF7E260-B1B4-4907-BB8D-6C1A89C53EE7}" sibTransId="{4D6A4560-1E66-490F-92B7-53981645352C}"/>
    <dgm:cxn modelId="{8124BA01-749B-4371-AEAB-379614DAF68D}" type="presOf" srcId="{0104F702-80AC-4489-876B-B13A13A6F469}" destId="{FE7F624A-D132-4926-A3CD-819DF2A0F64D}" srcOrd="1" destOrd="0" presId="urn:microsoft.com/office/officeart/2005/8/layout/process3"/>
    <dgm:cxn modelId="{5E0E62CA-4907-4A20-87EE-9640AE0508B5}" srcId="{0104F702-80AC-4489-876B-B13A13A6F469}" destId="{7CE23F00-ACF8-4FFF-9DC5-2529846E2CE6}" srcOrd="0" destOrd="0" parTransId="{B0CEC0AA-31F8-456D-95FF-8CCA9288D986}" sibTransId="{C15E9594-43BA-44CC-AEE2-0D909B1CCD56}"/>
    <dgm:cxn modelId="{FC76CF33-598B-4E7E-B653-75838FA02089}" type="presParOf" srcId="{CCC144C0-5AA5-4927-9634-A719B3E23DE3}" destId="{64EF36ED-B597-4625-901E-3A6DEAC65A66}" srcOrd="0" destOrd="0" presId="urn:microsoft.com/office/officeart/2005/8/layout/process3"/>
    <dgm:cxn modelId="{3EC59CB1-567C-43D1-9FC4-CD0A6BAD23F5}" type="presParOf" srcId="{64EF36ED-B597-4625-901E-3A6DEAC65A66}" destId="{2994E270-71C3-49D7-845E-5E9072BF0D75}" srcOrd="0" destOrd="0" presId="urn:microsoft.com/office/officeart/2005/8/layout/process3"/>
    <dgm:cxn modelId="{9B1ADB25-C480-416E-955C-C492FA8E7951}" type="presParOf" srcId="{64EF36ED-B597-4625-901E-3A6DEAC65A66}" destId="{FE7F624A-D132-4926-A3CD-819DF2A0F64D}" srcOrd="1" destOrd="0" presId="urn:microsoft.com/office/officeart/2005/8/layout/process3"/>
    <dgm:cxn modelId="{655DD8A2-6442-42F6-BB64-2CF0DBBB449C}" type="presParOf" srcId="{64EF36ED-B597-4625-901E-3A6DEAC65A66}" destId="{61F50366-2884-4FC6-A82D-AC7560B145DC}"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04E87BB-28EB-4799-953B-CD172D67E77A}" type="doc">
      <dgm:prSet loTypeId="urn:microsoft.com/office/officeart/2005/8/layout/hList3" loCatId="list" qsTypeId="urn:microsoft.com/office/officeart/2005/8/quickstyle/simple1" qsCatId="simple" csTypeId="urn:microsoft.com/office/officeart/2005/8/colors/accent1_1" csCatId="accent1" phldr="1"/>
      <dgm:spPr/>
      <dgm:t>
        <a:bodyPr/>
        <a:lstStyle/>
        <a:p>
          <a:endParaRPr lang="en-US"/>
        </a:p>
      </dgm:t>
    </dgm:pt>
    <dgm:pt modelId="{AEF700E9-496B-4445-932F-A7F34B737B5B}">
      <dgm:prSet/>
      <dgm:spPr/>
      <dgm:t>
        <a:bodyPr/>
        <a:lstStyle/>
        <a:p>
          <a:pPr rtl="1"/>
          <a:r>
            <a:rPr lang="fa-IR" dirty="0" smtClean="0">
              <a:cs typeface="B Zar" pitchFamily="2" charset="-78"/>
            </a:rPr>
            <a:t>عدم‌اطمینان با فضای نمونه </a:t>
          </a:r>
          <a:r>
            <a:rPr lang="el-GR" dirty="0" smtClean="0">
              <a:cs typeface="B Zar" pitchFamily="2" charset="-78"/>
            </a:rPr>
            <a:t>Ω</a:t>
          </a:r>
          <a:r>
            <a:rPr lang="fa-IR" dirty="0" smtClean="0">
              <a:cs typeface="B Zar" pitchFamily="2" charset="-78"/>
            </a:rPr>
            <a:t>، تشریح می‌شود.</a:t>
          </a:r>
          <a:endParaRPr lang="en-US" dirty="0">
            <a:cs typeface="B Zar" pitchFamily="2" charset="-78"/>
          </a:endParaRPr>
        </a:p>
      </dgm:t>
    </dgm:pt>
    <dgm:pt modelId="{C5B9EE95-52E6-452E-886D-584E6B77B1CE}" type="parTrans" cxnId="{1F1D4F98-E273-4475-9789-6E253BC86B01}">
      <dgm:prSet/>
      <dgm:spPr/>
      <dgm:t>
        <a:bodyPr/>
        <a:lstStyle/>
        <a:p>
          <a:endParaRPr lang="en-US"/>
        </a:p>
      </dgm:t>
    </dgm:pt>
    <dgm:pt modelId="{C66A615E-B895-4D4B-87D9-DFCEB559FCD9}" type="sibTrans" cxnId="{1F1D4F98-E273-4475-9789-6E253BC86B01}">
      <dgm:prSet/>
      <dgm:spPr/>
      <dgm:t>
        <a:bodyPr/>
        <a:lstStyle/>
        <a:p>
          <a:endParaRPr lang="en-US"/>
        </a:p>
      </dgm:t>
    </dgm:pt>
    <dgm:pt modelId="{9DB410B7-B3FE-4CD9-AD3E-D35A9576D18C}">
      <dgm:prSet/>
      <dgm:spPr/>
      <dgm:t>
        <a:bodyPr/>
        <a:lstStyle/>
        <a:p>
          <a:pPr algn="r" rtl="1"/>
          <a:r>
            <a:rPr lang="fa-IR" dirty="0" smtClean="0">
              <a:cs typeface="B Zar" pitchFamily="2" charset="-78"/>
            </a:rPr>
            <a:t>در برنامه‌ریزی تصادفی </a:t>
          </a:r>
          <a:r>
            <a:rPr lang="el-GR" dirty="0" smtClean="0">
              <a:cs typeface="B Zar" pitchFamily="2" charset="-78"/>
            </a:rPr>
            <a:t>Ω</a:t>
          </a:r>
          <a:r>
            <a:rPr lang="fa-IR" dirty="0" smtClean="0">
              <a:cs typeface="B Zar" pitchFamily="2" charset="-78"/>
            </a:rPr>
            <a:t> اغلب مجموعه‌ای محدود است.</a:t>
          </a:r>
        </a:p>
        <a:p>
          <a:pPr algn="r" rtl="1"/>
          <a:endParaRPr lang="fa-IR" dirty="0" smtClean="0">
            <a:cs typeface="B Zar" pitchFamily="2" charset="-78"/>
          </a:endParaRPr>
        </a:p>
        <a:p>
          <a:pPr algn="r" rtl="1"/>
          <a:r>
            <a:rPr lang="fa-IR" dirty="0" smtClean="0">
              <a:cs typeface="B Zar" pitchFamily="2" charset="-78"/>
            </a:rPr>
            <a:t>احتمالات مربوط به این مجموعه محدودیت‌های زیر را برآورده می‌سازد:</a:t>
          </a:r>
        </a:p>
        <a:p>
          <a:pPr algn="r" rtl="1"/>
          <a:endParaRPr lang="fa-IR" dirty="0" smtClean="0">
            <a:cs typeface="B Zar" pitchFamily="2" charset="-78"/>
          </a:endParaRPr>
        </a:p>
      </dgm:t>
    </dgm:pt>
    <dgm:pt modelId="{BDD8FB4B-BEE8-4D04-A997-1CA27EFC00B9}" type="parTrans" cxnId="{2D09F26C-60AA-48B2-B2E6-33F7E2CF3737}">
      <dgm:prSet/>
      <dgm:spPr/>
      <dgm:t>
        <a:bodyPr/>
        <a:lstStyle/>
        <a:p>
          <a:endParaRPr lang="en-US"/>
        </a:p>
      </dgm:t>
    </dgm:pt>
    <dgm:pt modelId="{537A0064-245B-4B1B-9ED6-B92BDBB6DDDC}" type="sibTrans" cxnId="{2D09F26C-60AA-48B2-B2E6-33F7E2CF3737}">
      <dgm:prSet/>
      <dgm:spPr/>
      <dgm:t>
        <a:bodyPr/>
        <a:lstStyle/>
        <a:p>
          <a:endParaRPr lang="en-US"/>
        </a:p>
      </dgm:t>
    </dgm:pt>
    <dgm:pt modelId="{E72BBF92-2CB1-4044-901D-E7B7139A07A2}" type="pres">
      <dgm:prSet presAssocID="{204E87BB-28EB-4799-953B-CD172D67E77A}" presName="composite" presStyleCnt="0">
        <dgm:presLayoutVars>
          <dgm:chMax val="1"/>
          <dgm:dir/>
          <dgm:resizeHandles val="exact"/>
        </dgm:presLayoutVars>
      </dgm:prSet>
      <dgm:spPr/>
      <dgm:t>
        <a:bodyPr/>
        <a:lstStyle/>
        <a:p>
          <a:endParaRPr lang="en-US"/>
        </a:p>
      </dgm:t>
    </dgm:pt>
    <dgm:pt modelId="{171FA7B3-C920-49FB-BD1D-B8D5406EB11A}" type="pres">
      <dgm:prSet presAssocID="{AEF700E9-496B-4445-932F-A7F34B737B5B}" presName="roof" presStyleLbl="dkBgShp" presStyleIdx="0" presStyleCnt="2"/>
      <dgm:spPr/>
      <dgm:t>
        <a:bodyPr/>
        <a:lstStyle/>
        <a:p>
          <a:endParaRPr lang="en-US"/>
        </a:p>
      </dgm:t>
    </dgm:pt>
    <dgm:pt modelId="{840DDF38-929F-4147-B944-7BC96ADAB024}" type="pres">
      <dgm:prSet presAssocID="{AEF700E9-496B-4445-932F-A7F34B737B5B}" presName="pillars" presStyleCnt="0"/>
      <dgm:spPr/>
    </dgm:pt>
    <dgm:pt modelId="{0548154A-CFEC-45C9-90EE-B005E53BC496}" type="pres">
      <dgm:prSet presAssocID="{AEF700E9-496B-4445-932F-A7F34B737B5B}" presName="pillar1" presStyleLbl="node1" presStyleIdx="0" presStyleCnt="1">
        <dgm:presLayoutVars>
          <dgm:bulletEnabled val="1"/>
        </dgm:presLayoutVars>
      </dgm:prSet>
      <dgm:spPr/>
      <dgm:t>
        <a:bodyPr/>
        <a:lstStyle/>
        <a:p>
          <a:endParaRPr lang="en-US"/>
        </a:p>
      </dgm:t>
    </dgm:pt>
    <dgm:pt modelId="{4C3240A9-7E78-4B07-957E-D3AC4D4E76E7}" type="pres">
      <dgm:prSet presAssocID="{AEF700E9-496B-4445-932F-A7F34B737B5B}" presName="base" presStyleLbl="dkBgShp" presStyleIdx="1" presStyleCnt="2"/>
      <dgm:spPr/>
    </dgm:pt>
  </dgm:ptLst>
  <dgm:cxnLst>
    <dgm:cxn modelId="{5896B3D5-D0B6-41FF-AE16-FA510B0FC577}" type="presOf" srcId="{9DB410B7-B3FE-4CD9-AD3E-D35A9576D18C}" destId="{0548154A-CFEC-45C9-90EE-B005E53BC496}" srcOrd="0" destOrd="0" presId="urn:microsoft.com/office/officeart/2005/8/layout/hList3"/>
    <dgm:cxn modelId="{03D7437F-6460-49D1-9A47-03D6C827E30D}" type="presOf" srcId="{204E87BB-28EB-4799-953B-CD172D67E77A}" destId="{E72BBF92-2CB1-4044-901D-E7B7139A07A2}" srcOrd="0" destOrd="0" presId="urn:microsoft.com/office/officeart/2005/8/layout/hList3"/>
    <dgm:cxn modelId="{1F1D4F98-E273-4475-9789-6E253BC86B01}" srcId="{204E87BB-28EB-4799-953B-CD172D67E77A}" destId="{AEF700E9-496B-4445-932F-A7F34B737B5B}" srcOrd="0" destOrd="0" parTransId="{C5B9EE95-52E6-452E-886D-584E6B77B1CE}" sibTransId="{C66A615E-B895-4D4B-87D9-DFCEB559FCD9}"/>
    <dgm:cxn modelId="{47A9BE67-EFFA-470B-81C6-34A160AEA51A}" type="presOf" srcId="{AEF700E9-496B-4445-932F-A7F34B737B5B}" destId="{171FA7B3-C920-49FB-BD1D-B8D5406EB11A}" srcOrd="0" destOrd="0" presId="urn:microsoft.com/office/officeart/2005/8/layout/hList3"/>
    <dgm:cxn modelId="{2D09F26C-60AA-48B2-B2E6-33F7E2CF3737}" srcId="{AEF700E9-496B-4445-932F-A7F34B737B5B}" destId="{9DB410B7-B3FE-4CD9-AD3E-D35A9576D18C}" srcOrd="0" destOrd="0" parTransId="{BDD8FB4B-BEE8-4D04-A997-1CA27EFC00B9}" sibTransId="{537A0064-245B-4B1B-9ED6-B92BDBB6DDDC}"/>
    <dgm:cxn modelId="{F05E7CA0-CCCB-4DA5-8161-4F5F9B19FDC5}" type="presParOf" srcId="{E72BBF92-2CB1-4044-901D-E7B7139A07A2}" destId="{171FA7B3-C920-49FB-BD1D-B8D5406EB11A}" srcOrd="0" destOrd="0" presId="urn:microsoft.com/office/officeart/2005/8/layout/hList3"/>
    <dgm:cxn modelId="{D4CE1355-E765-4E14-B9F5-A7EFED863203}" type="presParOf" srcId="{E72BBF92-2CB1-4044-901D-E7B7139A07A2}" destId="{840DDF38-929F-4147-B944-7BC96ADAB024}" srcOrd="1" destOrd="0" presId="urn:microsoft.com/office/officeart/2005/8/layout/hList3"/>
    <dgm:cxn modelId="{DD054EF6-A699-49BB-96EE-E69A58A8FEEF}" type="presParOf" srcId="{840DDF38-929F-4147-B944-7BC96ADAB024}" destId="{0548154A-CFEC-45C9-90EE-B005E53BC496}" srcOrd="0" destOrd="0" presId="urn:microsoft.com/office/officeart/2005/8/layout/hList3"/>
    <dgm:cxn modelId="{43E8B3B2-12B0-4A2A-98CD-97F8C52B73AC}" type="presParOf" srcId="{E72BBF92-2CB1-4044-901D-E7B7139A07A2}" destId="{4C3240A9-7E78-4B07-957E-D3AC4D4E76E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04E87BB-28EB-4799-953B-CD172D67E77A}" type="doc">
      <dgm:prSet loTypeId="urn:microsoft.com/office/officeart/2005/8/layout/hList3" loCatId="list" qsTypeId="urn:microsoft.com/office/officeart/2005/8/quickstyle/simple1" qsCatId="simple" csTypeId="urn:microsoft.com/office/officeart/2005/8/colors/accent1_1" csCatId="accent1" phldr="1"/>
      <dgm:spPr/>
      <dgm:t>
        <a:bodyPr/>
        <a:lstStyle/>
        <a:p>
          <a:endParaRPr lang="en-US"/>
        </a:p>
      </dgm:t>
    </dgm:pt>
    <dgm:pt modelId="{AEF700E9-496B-4445-932F-A7F34B737B5B}">
      <dgm:prSet/>
      <dgm:spPr/>
      <dgm:t>
        <a:bodyPr/>
        <a:lstStyle/>
        <a:p>
          <a:pPr rtl="1"/>
          <a:r>
            <a:rPr lang="fa-IR" dirty="0" smtClean="0">
              <a:cs typeface="B Zar" pitchFamily="2" charset="-78"/>
            </a:rPr>
            <a:t>اگر دو بار سکه را پرتاب کنیم:</a:t>
          </a:r>
          <a:endParaRPr lang="en-US" dirty="0">
            <a:cs typeface="B Zar" pitchFamily="2" charset="-78"/>
          </a:endParaRPr>
        </a:p>
      </dgm:t>
    </dgm:pt>
    <dgm:pt modelId="{C5B9EE95-52E6-452E-886D-584E6B77B1CE}" type="parTrans" cxnId="{1F1D4F98-E273-4475-9789-6E253BC86B01}">
      <dgm:prSet/>
      <dgm:spPr/>
      <dgm:t>
        <a:bodyPr/>
        <a:lstStyle/>
        <a:p>
          <a:endParaRPr lang="en-US"/>
        </a:p>
      </dgm:t>
    </dgm:pt>
    <dgm:pt modelId="{C66A615E-B895-4D4B-87D9-DFCEB559FCD9}" type="sibTrans" cxnId="{1F1D4F98-E273-4475-9789-6E253BC86B01}">
      <dgm:prSet/>
      <dgm:spPr/>
      <dgm:t>
        <a:bodyPr/>
        <a:lstStyle/>
        <a:p>
          <a:endParaRPr lang="en-US"/>
        </a:p>
      </dgm:t>
    </dgm:pt>
    <mc:AlternateContent xmlns:mc="http://schemas.openxmlformats.org/markup-compatibility/2006" xmlns:a14="http://schemas.microsoft.com/office/drawing/2010/main">
      <mc:Choice Requires="a14">
        <dgm:pt modelId="{9DB410B7-B3FE-4CD9-AD3E-D35A9576D18C}">
          <dgm:prSet/>
          <dgm:spPr/>
          <dgm:t>
            <a:bodyPr/>
            <a:lstStyle/>
            <a:p>
              <a:pPr algn="r" rtl="1"/>
              <a:r>
                <a:rPr lang="el-GR" dirty="0" smtClean="0">
                  <a:cs typeface="B Zar" pitchFamily="2" charset="-78"/>
                </a:rPr>
                <a:t>Ω</a:t>
              </a:r>
              <a:r>
                <a:rPr lang="fa-IR" dirty="0" smtClean="0">
                  <a:cs typeface="B Zar" pitchFamily="2" charset="-78"/>
                </a:rPr>
                <a:t> شامل مجموعه‌ای به شرج ذیل است:</a:t>
              </a:r>
            </a:p>
            <a:p>
              <a:pPr algn="r" rtl="1"/>
              <a:endParaRPr lang="fa-IR" dirty="0" smtClean="0">
                <a:cs typeface="B Zar" pitchFamily="2" charset="-78"/>
              </a:endParaRPr>
            </a:p>
            <a:p>
              <a:pPr algn="r" rtl="1"/>
              <a:r>
                <a:rPr lang="fa-IR" dirty="0" smtClean="0">
                  <a:cs typeface="B Zar" pitchFamily="2" charset="-78"/>
                </a:rPr>
                <a:t>احتمالات مربوط به هر عضو این مجموعه برابر است با:</a:t>
              </a:r>
            </a:p>
            <a:p>
              <a:pPr algn="r" rtl="1"/>
              <a14:m>
                <m:oMathPara xmlns:m="http://schemas.openxmlformats.org/officeDocument/2006/math">
                  <m:oMathParaPr>
                    <m:jc m:val="centerGroup"/>
                  </m:oMathParaPr>
                  <m:oMath xmlns:m="http://schemas.openxmlformats.org/officeDocument/2006/math">
                    <m:f>
                      <m:fPr>
                        <m:type m:val="skw"/>
                        <m:ctrlPr>
                          <a:rPr lang="fa-IR" i="1" smtClean="0">
                            <a:latin typeface="Cambria Math"/>
                            <a:cs typeface="B Zar" pitchFamily="2" charset="-78"/>
                          </a:rPr>
                        </m:ctrlPr>
                      </m:fPr>
                      <m:num>
                        <m:r>
                          <a:rPr lang="fa-IR" b="0" i="1" smtClean="0">
                            <a:latin typeface="Cambria Math"/>
                            <a:cs typeface="B Zar" pitchFamily="2" charset="-78"/>
                          </a:rPr>
                          <m:t>1</m:t>
                        </m:r>
                      </m:num>
                      <m:den>
                        <m:r>
                          <a:rPr lang="fa-IR" b="0" i="1" smtClean="0">
                            <a:latin typeface="Cambria Math"/>
                            <a:cs typeface="B Zar" pitchFamily="2" charset="-78"/>
                          </a:rPr>
                          <m:t>4</m:t>
                        </m:r>
                      </m:den>
                    </m:f>
                  </m:oMath>
                </m:oMathPara>
              </a14:m>
              <a:endParaRPr lang="fa-IR" i="1" dirty="0" smtClean="0">
                <a:latin typeface="IPT Lotus" pitchFamily="2" charset="2"/>
                <a:cs typeface="B Zar" pitchFamily="2" charset="-78"/>
              </a:endParaRPr>
            </a:p>
          </dgm:t>
        </dgm:pt>
      </mc:Choice>
      <mc:Fallback xmlns="">
        <dgm:pt modelId="{9DB410B7-B3FE-4CD9-AD3E-D35A9576D18C}">
          <dgm:prSet/>
          <dgm:spPr/>
          <dgm:t>
            <a:bodyPr/>
            <a:lstStyle/>
            <a:p>
              <a:pPr algn="r" rtl="1"/>
              <a:r>
                <a:rPr lang="el-GR" dirty="0" smtClean="0">
                  <a:cs typeface="B Zar" pitchFamily="2" charset="-78"/>
                </a:rPr>
                <a:t>Ω</a:t>
              </a:r>
              <a:r>
                <a:rPr lang="fa-IR" dirty="0" smtClean="0">
                  <a:cs typeface="B Zar" pitchFamily="2" charset="-78"/>
                </a:rPr>
                <a:t> شامل مجموعه‌ای به شرج ذیل است:</a:t>
              </a:r>
            </a:p>
            <a:p>
              <a:pPr algn="r" rtl="1"/>
              <a:endParaRPr lang="fa-IR" dirty="0" smtClean="0">
                <a:cs typeface="B Zar" pitchFamily="2" charset="-78"/>
              </a:endParaRPr>
            </a:p>
            <a:p>
              <a:pPr algn="r" rtl="1"/>
              <a:r>
                <a:rPr lang="fa-IR" dirty="0" smtClean="0">
                  <a:cs typeface="B Zar" pitchFamily="2" charset="-78"/>
                </a:rPr>
                <a:t>احتمالات مربوط به هر عضو این مجموعه برابر است با:</a:t>
              </a:r>
            </a:p>
            <a:p>
              <a:pPr algn="r" rtl="1"/>
              <a:r>
                <a:rPr lang="fa-IR" b="0" i="0" smtClean="0">
                  <a:latin typeface="Cambria Math"/>
                  <a:cs typeface="B Zar" pitchFamily="2" charset="-78"/>
                </a:rPr>
                <a:t>1⁄4</a:t>
              </a:r>
              <a:endParaRPr lang="fa-IR" i="1" dirty="0" smtClean="0">
                <a:latin typeface="IPT Lotus" pitchFamily="2" charset="2"/>
                <a:cs typeface="B Zar" pitchFamily="2" charset="-78"/>
              </a:endParaRPr>
            </a:p>
          </dgm:t>
        </dgm:pt>
      </mc:Fallback>
    </mc:AlternateContent>
    <dgm:pt modelId="{BDD8FB4B-BEE8-4D04-A997-1CA27EFC00B9}" type="parTrans" cxnId="{2D09F26C-60AA-48B2-B2E6-33F7E2CF3737}">
      <dgm:prSet/>
      <dgm:spPr/>
      <dgm:t>
        <a:bodyPr/>
        <a:lstStyle/>
        <a:p>
          <a:endParaRPr lang="en-US"/>
        </a:p>
      </dgm:t>
    </dgm:pt>
    <dgm:pt modelId="{537A0064-245B-4B1B-9ED6-B92BDBB6DDDC}" type="sibTrans" cxnId="{2D09F26C-60AA-48B2-B2E6-33F7E2CF3737}">
      <dgm:prSet/>
      <dgm:spPr/>
      <dgm:t>
        <a:bodyPr/>
        <a:lstStyle/>
        <a:p>
          <a:endParaRPr lang="en-US"/>
        </a:p>
      </dgm:t>
    </dgm:pt>
    <dgm:pt modelId="{E72BBF92-2CB1-4044-901D-E7B7139A07A2}" type="pres">
      <dgm:prSet presAssocID="{204E87BB-28EB-4799-953B-CD172D67E77A}" presName="composite" presStyleCnt="0">
        <dgm:presLayoutVars>
          <dgm:chMax val="1"/>
          <dgm:dir/>
          <dgm:resizeHandles val="exact"/>
        </dgm:presLayoutVars>
      </dgm:prSet>
      <dgm:spPr/>
      <dgm:t>
        <a:bodyPr/>
        <a:lstStyle/>
        <a:p>
          <a:endParaRPr lang="en-US"/>
        </a:p>
      </dgm:t>
    </dgm:pt>
    <dgm:pt modelId="{171FA7B3-C920-49FB-BD1D-B8D5406EB11A}" type="pres">
      <dgm:prSet presAssocID="{AEF700E9-496B-4445-932F-A7F34B737B5B}" presName="roof" presStyleLbl="dkBgShp" presStyleIdx="0" presStyleCnt="2"/>
      <dgm:spPr/>
      <dgm:t>
        <a:bodyPr/>
        <a:lstStyle/>
        <a:p>
          <a:endParaRPr lang="en-US"/>
        </a:p>
      </dgm:t>
    </dgm:pt>
    <dgm:pt modelId="{840DDF38-929F-4147-B944-7BC96ADAB024}" type="pres">
      <dgm:prSet presAssocID="{AEF700E9-496B-4445-932F-A7F34B737B5B}" presName="pillars" presStyleCnt="0"/>
      <dgm:spPr/>
    </dgm:pt>
    <dgm:pt modelId="{0548154A-CFEC-45C9-90EE-B005E53BC496}" type="pres">
      <dgm:prSet presAssocID="{AEF700E9-496B-4445-932F-A7F34B737B5B}" presName="pillar1" presStyleLbl="node1" presStyleIdx="0" presStyleCnt="1">
        <dgm:presLayoutVars>
          <dgm:bulletEnabled val="1"/>
        </dgm:presLayoutVars>
      </dgm:prSet>
      <dgm:spPr/>
      <dgm:t>
        <a:bodyPr/>
        <a:lstStyle/>
        <a:p>
          <a:endParaRPr lang="en-US"/>
        </a:p>
      </dgm:t>
    </dgm:pt>
    <dgm:pt modelId="{4C3240A9-7E78-4B07-957E-D3AC4D4E76E7}" type="pres">
      <dgm:prSet presAssocID="{AEF700E9-496B-4445-932F-A7F34B737B5B}" presName="base" presStyleLbl="dkBgShp" presStyleIdx="1" presStyleCnt="2"/>
      <dgm:spPr/>
    </dgm:pt>
  </dgm:ptLst>
  <dgm:cxnLst>
    <dgm:cxn modelId="{FF420AF5-7A5A-4C56-8A5F-769B424D2E64}" type="presOf" srcId="{204E87BB-28EB-4799-953B-CD172D67E77A}" destId="{E72BBF92-2CB1-4044-901D-E7B7139A07A2}" srcOrd="0" destOrd="0" presId="urn:microsoft.com/office/officeart/2005/8/layout/hList3"/>
    <dgm:cxn modelId="{1F1D4F98-E273-4475-9789-6E253BC86B01}" srcId="{204E87BB-28EB-4799-953B-CD172D67E77A}" destId="{AEF700E9-496B-4445-932F-A7F34B737B5B}" srcOrd="0" destOrd="0" parTransId="{C5B9EE95-52E6-452E-886D-584E6B77B1CE}" sibTransId="{C66A615E-B895-4D4B-87D9-DFCEB559FCD9}"/>
    <dgm:cxn modelId="{8976B5B5-431D-47AB-BE47-2A39435FF8AE}" type="presOf" srcId="{AEF700E9-496B-4445-932F-A7F34B737B5B}" destId="{171FA7B3-C920-49FB-BD1D-B8D5406EB11A}" srcOrd="0" destOrd="0" presId="urn:microsoft.com/office/officeart/2005/8/layout/hList3"/>
    <dgm:cxn modelId="{2D09F26C-60AA-48B2-B2E6-33F7E2CF3737}" srcId="{AEF700E9-496B-4445-932F-A7F34B737B5B}" destId="{9DB410B7-B3FE-4CD9-AD3E-D35A9576D18C}" srcOrd="0" destOrd="0" parTransId="{BDD8FB4B-BEE8-4D04-A997-1CA27EFC00B9}" sibTransId="{537A0064-245B-4B1B-9ED6-B92BDBB6DDDC}"/>
    <dgm:cxn modelId="{2FC01571-CAB9-440D-902D-CBD6FF0BC3DF}" type="presOf" srcId="{9DB410B7-B3FE-4CD9-AD3E-D35A9576D18C}" destId="{0548154A-CFEC-45C9-90EE-B005E53BC496}" srcOrd="0" destOrd="0" presId="urn:microsoft.com/office/officeart/2005/8/layout/hList3"/>
    <dgm:cxn modelId="{AA18C62C-A8AD-4D70-BA69-76CBB68B879B}" type="presParOf" srcId="{E72BBF92-2CB1-4044-901D-E7B7139A07A2}" destId="{171FA7B3-C920-49FB-BD1D-B8D5406EB11A}" srcOrd="0" destOrd="0" presId="urn:microsoft.com/office/officeart/2005/8/layout/hList3"/>
    <dgm:cxn modelId="{9A2CF222-9024-42EA-91B3-88EBD91DADDF}" type="presParOf" srcId="{E72BBF92-2CB1-4044-901D-E7B7139A07A2}" destId="{840DDF38-929F-4147-B944-7BC96ADAB024}" srcOrd="1" destOrd="0" presId="urn:microsoft.com/office/officeart/2005/8/layout/hList3"/>
    <dgm:cxn modelId="{3C79EA3F-D379-47ED-AF66-3C8C6BC80F61}" type="presParOf" srcId="{840DDF38-929F-4147-B944-7BC96ADAB024}" destId="{0548154A-CFEC-45C9-90EE-B005E53BC496}" srcOrd="0" destOrd="0" presId="urn:microsoft.com/office/officeart/2005/8/layout/hList3"/>
    <dgm:cxn modelId="{87F6E454-50DC-4A32-8CF6-134580F3FB14}" type="presParOf" srcId="{E72BBF92-2CB1-4044-901D-E7B7139A07A2}" destId="{4C3240A9-7E78-4B07-957E-D3AC4D4E76E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04E87BB-28EB-4799-953B-CD172D67E77A}" type="doc">
      <dgm:prSet loTypeId="urn:microsoft.com/office/officeart/2005/8/layout/hList3" loCatId="list" qsTypeId="urn:microsoft.com/office/officeart/2005/8/quickstyle/simple1" qsCatId="simple" csTypeId="urn:microsoft.com/office/officeart/2005/8/colors/accent1_1" csCatId="accent1" phldr="1"/>
      <dgm:spPr/>
      <dgm:t>
        <a:bodyPr/>
        <a:lstStyle/>
        <a:p>
          <a:endParaRPr lang="en-US"/>
        </a:p>
      </dgm:t>
    </dgm:pt>
    <dgm:pt modelId="{AEF700E9-496B-4445-932F-A7F34B737B5B}">
      <dgm:prSet/>
      <dgm:spPr/>
      <dgm:t>
        <a:bodyPr/>
        <a:lstStyle/>
        <a:p>
          <a:pPr rtl="1"/>
          <a:r>
            <a:rPr lang="fa-IR" dirty="0" smtClean="0">
              <a:cs typeface="B Zar" pitchFamily="2" charset="-78"/>
            </a:rPr>
            <a:t>اگر دو بار سکه را پرتاب کنیم:</a:t>
          </a:r>
          <a:endParaRPr lang="en-US" dirty="0">
            <a:cs typeface="B Zar" pitchFamily="2" charset="-78"/>
          </a:endParaRPr>
        </a:p>
      </dgm:t>
    </dgm:pt>
    <dgm:pt modelId="{C5B9EE95-52E6-452E-886D-584E6B77B1CE}" type="parTrans" cxnId="{1F1D4F98-E273-4475-9789-6E253BC86B01}">
      <dgm:prSet/>
      <dgm:spPr/>
      <dgm:t>
        <a:bodyPr/>
        <a:lstStyle/>
        <a:p>
          <a:endParaRPr lang="en-US"/>
        </a:p>
      </dgm:t>
    </dgm:pt>
    <dgm:pt modelId="{C66A615E-B895-4D4B-87D9-DFCEB559FCD9}" type="sibTrans" cxnId="{1F1D4F98-E273-4475-9789-6E253BC86B01}">
      <dgm:prSet/>
      <dgm:spPr/>
      <dgm:t>
        <a:bodyPr/>
        <a:lstStyle/>
        <a:p>
          <a:endParaRPr lang="en-US"/>
        </a:p>
      </dgm:t>
    </dgm:pt>
    <dgm:pt modelId="{9DB410B7-B3FE-4CD9-AD3E-D35A9576D18C}">
      <dgm:prSet/>
      <dgm:spPr>
        <a:blipFill rotWithShape="1">
          <a:blip xmlns:r="http://schemas.openxmlformats.org/officeDocument/2006/relationships" r:embed="rId1"/>
          <a:stretch>
            <a:fillRect t="-1336" r="-2068"/>
          </a:stretch>
        </a:blipFill>
      </dgm:spPr>
      <dgm:t>
        <a:bodyPr/>
        <a:lstStyle/>
        <a:p>
          <a:r>
            <a:rPr lang="en-US">
              <a:noFill/>
            </a:rPr>
            <a:t> </a:t>
          </a:r>
        </a:p>
      </dgm:t>
    </dgm:pt>
    <dgm:pt modelId="{BDD8FB4B-BEE8-4D04-A997-1CA27EFC00B9}" type="parTrans" cxnId="{2D09F26C-60AA-48B2-B2E6-33F7E2CF3737}">
      <dgm:prSet/>
      <dgm:spPr/>
      <dgm:t>
        <a:bodyPr/>
        <a:lstStyle/>
        <a:p>
          <a:endParaRPr lang="en-US"/>
        </a:p>
      </dgm:t>
    </dgm:pt>
    <dgm:pt modelId="{537A0064-245B-4B1B-9ED6-B92BDBB6DDDC}" type="sibTrans" cxnId="{2D09F26C-60AA-48B2-B2E6-33F7E2CF3737}">
      <dgm:prSet/>
      <dgm:spPr/>
      <dgm:t>
        <a:bodyPr/>
        <a:lstStyle/>
        <a:p>
          <a:endParaRPr lang="en-US"/>
        </a:p>
      </dgm:t>
    </dgm:pt>
    <dgm:pt modelId="{E72BBF92-2CB1-4044-901D-E7B7139A07A2}" type="pres">
      <dgm:prSet presAssocID="{204E87BB-28EB-4799-953B-CD172D67E77A}" presName="composite" presStyleCnt="0">
        <dgm:presLayoutVars>
          <dgm:chMax val="1"/>
          <dgm:dir/>
          <dgm:resizeHandles val="exact"/>
        </dgm:presLayoutVars>
      </dgm:prSet>
      <dgm:spPr/>
    </dgm:pt>
    <dgm:pt modelId="{171FA7B3-C920-49FB-BD1D-B8D5406EB11A}" type="pres">
      <dgm:prSet presAssocID="{AEF700E9-496B-4445-932F-A7F34B737B5B}" presName="roof" presStyleLbl="dkBgShp" presStyleIdx="0" presStyleCnt="2"/>
      <dgm:spPr/>
      <dgm:t>
        <a:bodyPr/>
        <a:lstStyle/>
        <a:p>
          <a:endParaRPr lang="en-US"/>
        </a:p>
      </dgm:t>
    </dgm:pt>
    <dgm:pt modelId="{840DDF38-929F-4147-B944-7BC96ADAB024}" type="pres">
      <dgm:prSet presAssocID="{AEF700E9-496B-4445-932F-A7F34B737B5B}" presName="pillars" presStyleCnt="0"/>
      <dgm:spPr/>
    </dgm:pt>
    <dgm:pt modelId="{0548154A-CFEC-45C9-90EE-B005E53BC496}" type="pres">
      <dgm:prSet presAssocID="{AEF700E9-496B-4445-932F-A7F34B737B5B}" presName="pillar1" presStyleLbl="node1" presStyleIdx="0" presStyleCnt="1">
        <dgm:presLayoutVars>
          <dgm:bulletEnabled val="1"/>
        </dgm:presLayoutVars>
      </dgm:prSet>
      <dgm:spPr/>
      <dgm:t>
        <a:bodyPr/>
        <a:lstStyle/>
        <a:p>
          <a:endParaRPr lang="en-US"/>
        </a:p>
      </dgm:t>
    </dgm:pt>
    <dgm:pt modelId="{4C3240A9-7E78-4B07-957E-D3AC4D4E76E7}" type="pres">
      <dgm:prSet presAssocID="{AEF700E9-496B-4445-932F-A7F34B737B5B}" presName="base" presStyleLbl="dkBgShp" presStyleIdx="1" presStyleCnt="2"/>
      <dgm:spPr/>
    </dgm:pt>
  </dgm:ptLst>
  <dgm:cxnLst>
    <dgm:cxn modelId="{FF420AF5-7A5A-4C56-8A5F-769B424D2E64}" type="presOf" srcId="{204E87BB-28EB-4799-953B-CD172D67E77A}" destId="{E72BBF92-2CB1-4044-901D-E7B7139A07A2}" srcOrd="0" destOrd="0" presId="urn:microsoft.com/office/officeart/2005/8/layout/hList3"/>
    <dgm:cxn modelId="{1F1D4F98-E273-4475-9789-6E253BC86B01}" srcId="{204E87BB-28EB-4799-953B-CD172D67E77A}" destId="{AEF700E9-496B-4445-932F-A7F34B737B5B}" srcOrd="0" destOrd="0" parTransId="{C5B9EE95-52E6-452E-886D-584E6B77B1CE}" sibTransId="{C66A615E-B895-4D4B-87D9-DFCEB559FCD9}"/>
    <dgm:cxn modelId="{8976B5B5-431D-47AB-BE47-2A39435FF8AE}" type="presOf" srcId="{AEF700E9-496B-4445-932F-A7F34B737B5B}" destId="{171FA7B3-C920-49FB-BD1D-B8D5406EB11A}" srcOrd="0" destOrd="0" presId="urn:microsoft.com/office/officeart/2005/8/layout/hList3"/>
    <dgm:cxn modelId="{2D09F26C-60AA-48B2-B2E6-33F7E2CF3737}" srcId="{AEF700E9-496B-4445-932F-A7F34B737B5B}" destId="{9DB410B7-B3FE-4CD9-AD3E-D35A9576D18C}" srcOrd="0" destOrd="0" parTransId="{BDD8FB4B-BEE8-4D04-A997-1CA27EFC00B9}" sibTransId="{537A0064-245B-4B1B-9ED6-B92BDBB6DDDC}"/>
    <dgm:cxn modelId="{2FC01571-CAB9-440D-902D-CBD6FF0BC3DF}" type="presOf" srcId="{9DB410B7-B3FE-4CD9-AD3E-D35A9576D18C}" destId="{0548154A-CFEC-45C9-90EE-B005E53BC496}" srcOrd="0" destOrd="0" presId="urn:microsoft.com/office/officeart/2005/8/layout/hList3"/>
    <dgm:cxn modelId="{AA18C62C-A8AD-4D70-BA69-76CBB68B879B}" type="presParOf" srcId="{E72BBF92-2CB1-4044-901D-E7B7139A07A2}" destId="{171FA7B3-C920-49FB-BD1D-B8D5406EB11A}" srcOrd="0" destOrd="0" presId="urn:microsoft.com/office/officeart/2005/8/layout/hList3"/>
    <dgm:cxn modelId="{9A2CF222-9024-42EA-91B3-88EBD91DADDF}" type="presParOf" srcId="{E72BBF92-2CB1-4044-901D-E7B7139A07A2}" destId="{840DDF38-929F-4147-B944-7BC96ADAB024}" srcOrd="1" destOrd="0" presId="urn:microsoft.com/office/officeart/2005/8/layout/hList3"/>
    <dgm:cxn modelId="{3C79EA3F-D379-47ED-AF66-3C8C6BC80F61}" type="presParOf" srcId="{840DDF38-929F-4147-B944-7BC96ADAB024}" destId="{0548154A-CFEC-45C9-90EE-B005E53BC496}" srcOrd="0" destOrd="0" presId="urn:microsoft.com/office/officeart/2005/8/layout/hList3"/>
    <dgm:cxn modelId="{87F6E454-50DC-4A32-8CF6-134580F3FB14}" type="presParOf" srcId="{E72BBF92-2CB1-4044-901D-E7B7139A07A2}" destId="{4C3240A9-7E78-4B07-957E-D3AC4D4E76E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89836-2337-4556-9354-2A9DC18902F7}">
      <dsp:nvSpPr>
        <dsp:cNvPr id="0" name=""/>
        <dsp:cNvSpPr/>
      </dsp:nvSpPr>
      <dsp:spPr>
        <a:xfrm rot="5400000">
          <a:off x="-397566" y="401379"/>
          <a:ext cx="2650442" cy="1855310"/>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روش غیرمستقیم</a:t>
          </a:r>
          <a:endParaRPr lang="en-US" sz="2900" kern="1200" dirty="0">
            <a:cs typeface="B Zar" pitchFamily="2" charset="-78"/>
          </a:endParaRPr>
        </a:p>
      </dsp:txBody>
      <dsp:txXfrm rot="-5400000">
        <a:off x="0" y="931468"/>
        <a:ext cx="1855310" cy="795132"/>
      </dsp:txXfrm>
    </dsp:sp>
    <dsp:sp modelId="{87FA5130-1702-4422-A2FE-5AA80C5922C4}">
      <dsp:nvSpPr>
        <dsp:cNvPr id="0" name=""/>
        <dsp:cNvSpPr/>
      </dsp:nvSpPr>
      <dsp:spPr>
        <a:xfrm rot="5400000">
          <a:off x="4181061" y="-2321937"/>
          <a:ext cx="1722787" cy="6374289"/>
        </a:xfrm>
        <a:prstGeom prst="round2Same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84912" tIns="16510" rIns="16510" bIns="16510" numCol="1" spcCol="1270" anchor="ctr" anchorCtr="0">
          <a:noAutofit/>
        </a:bodyPr>
        <a:lstStyle/>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در تمامی مدل‌های یادشده عدم‌اطمینان از طریق ایجاد مدلی قطعی ادراه می‌شود؛ مدلی ریاضی که تلویحاً برخی ویژگی‌های تصادفی موجود در این مسائل را لحاظ می‌کند.</a:t>
          </a:r>
          <a:endParaRPr lang="en-US" sz="2600" kern="1200" dirty="0">
            <a:cs typeface="B Zar" pitchFamily="2" charset="-78"/>
          </a:endParaRPr>
        </a:p>
      </dsp:txBody>
      <dsp:txXfrm rot="-5400000">
        <a:off x="1855310" y="87914"/>
        <a:ext cx="6290189" cy="1554587"/>
      </dsp:txXfrm>
    </dsp:sp>
    <dsp:sp modelId="{891C4EBA-D8D8-4AB3-B5BB-8EEC4F475121}">
      <dsp:nvSpPr>
        <dsp:cNvPr id="0" name=""/>
        <dsp:cNvSpPr/>
      </dsp:nvSpPr>
      <dsp:spPr>
        <a:xfrm rot="5400000">
          <a:off x="-397566" y="2769335"/>
          <a:ext cx="2650442" cy="1855310"/>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1">
            <a:lnSpc>
              <a:spcPct val="90000"/>
            </a:lnSpc>
            <a:spcBef>
              <a:spcPct val="0"/>
            </a:spcBef>
            <a:spcAft>
              <a:spcPct val="35000"/>
            </a:spcAft>
          </a:pPr>
          <a:r>
            <a:rPr lang="fa-IR" sz="2900" kern="1200" smtClean="0">
              <a:cs typeface="B Zar" pitchFamily="2" charset="-78"/>
            </a:rPr>
            <a:t>روش مستقیم</a:t>
          </a:r>
          <a:endParaRPr lang="en-US" sz="2900" kern="1200">
            <a:cs typeface="B Zar" pitchFamily="2" charset="-78"/>
          </a:endParaRPr>
        </a:p>
      </dsp:txBody>
      <dsp:txXfrm rot="-5400000">
        <a:off x="0" y="3299424"/>
        <a:ext cx="1855310" cy="795132"/>
      </dsp:txXfrm>
    </dsp:sp>
    <dsp:sp modelId="{F59FFBFD-0732-463A-880B-DFE30B0418F9}">
      <dsp:nvSpPr>
        <dsp:cNvPr id="0" name=""/>
        <dsp:cNvSpPr/>
      </dsp:nvSpPr>
      <dsp:spPr>
        <a:xfrm rot="5400000">
          <a:off x="4181061" y="46017"/>
          <a:ext cx="1722787" cy="6374289"/>
        </a:xfrm>
        <a:prstGeom prst="round2Same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84912" tIns="16510" rIns="16510" bIns="16510" numCol="1" spcCol="1270" anchor="ctr" anchorCtr="0">
          <a:noAutofit/>
        </a:bodyPr>
        <a:lstStyle/>
        <a:p>
          <a:pPr marL="228600" lvl="1" indent="-228600" algn="justLow" defTabSz="1155700" rtl="1">
            <a:lnSpc>
              <a:spcPct val="90000"/>
            </a:lnSpc>
            <a:spcBef>
              <a:spcPct val="0"/>
            </a:spcBef>
            <a:spcAft>
              <a:spcPct val="15000"/>
            </a:spcAft>
            <a:buChar char="••"/>
          </a:pPr>
          <a:r>
            <a:rPr lang="fa-IR" sz="2600" kern="1200" smtClean="0">
              <a:cs typeface="B Zar" pitchFamily="2" charset="-78"/>
            </a:rPr>
            <a:t>روش مستقیم مواجهه با عدم‌اطمینان، ایجاد چارچوبی برای مدل‌سازی است؛ چارچوبی که اجازه می‌دهد عدم‌اطمینان تصریحاً مدل‌سازی شود. (وارد مدل شود)</a:t>
          </a:r>
          <a:endParaRPr lang="en-US" sz="2600" kern="1200">
            <a:cs typeface="B Zar" pitchFamily="2" charset="-78"/>
          </a:endParaRPr>
        </a:p>
      </dsp:txBody>
      <dsp:txXfrm rot="-5400000">
        <a:off x="1855310" y="2455868"/>
        <a:ext cx="6290189" cy="155458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8952DB-89DB-42FD-9264-5B1DF06CA7D2}">
      <dsp:nvSpPr>
        <dsp:cNvPr id="0" name=""/>
        <dsp:cNvSpPr/>
      </dsp:nvSpPr>
      <dsp:spPr>
        <a:xfrm>
          <a:off x="0" y="0"/>
          <a:ext cx="8229599" cy="1507807"/>
        </a:xfrm>
        <a:prstGeom prst="rect">
          <a:avLst/>
        </a:prstGeom>
        <a:solidFill>
          <a:schemeClr val="accent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smtClean="0">
              <a:cs typeface="B Zar" pitchFamily="2" charset="-78"/>
            </a:rPr>
            <a:t>چارچوب‌های متعددی برای مدل‌سازی عدم‌اطمینان موجودند. دو مورد رایج عبارتند از:</a:t>
          </a:r>
          <a:endParaRPr lang="en-US" sz="3200" kern="1200">
            <a:cs typeface="B Zar" pitchFamily="2" charset="-78"/>
          </a:endParaRPr>
        </a:p>
      </dsp:txBody>
      <dsp:txXfrm>
        <a:off x="0" y="0"/>
        <a:ext cx="8229599" cy="1507807"/>
      </dsp:txXfrm>
    </dsp:sp>
    <dsp:sp modelId="{AA2DEAB8-AFF3-42F9-8C85-AFC5401C10EC}">
      <dsp:nvSpPr>
        <dsp:cNvPr id="0" name=""/>
        <dsp:cNvSpPr/>
      </dsp:nvSpPr>
      <dsp:spPr>
        <a:xfrm>
          <a:off x="0" y="1507807"/>
          <a:ext cx="4114799"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rtl="0">
            <a:lnSpc>
              <a:spcPct val="90000"/>
            </a:lnSpc>
            <a:spcBef>
              <a:spcPct val="0"/>
            </a:spcBef>
            <a:spcAft>
              <a:spcPct val="35000"/>
            </a:spcAft>
          </a:pPr>
          <a:r>
            <a:rPr lang="en-US" sz="4900" kern="1200" smtClean="0">
              <a:cs typeface="B Zar" pitchFamily="2" charset="-78"/>
            </a:rPr>
            <a:t>Robust Optimization</a:t>
          </a:r>
          <a:endParaRPr lang="en-US" sz="4900" kern="1200">
            <a:cs typeface="B Zar" pitchFamily="2" charset="-78"/>
          </a:endParaRPr>
        </a:p>
      </dsp:txBody>
      <dsp:txXfrm>
        <a:off x="0" y="1507807"/>
        <a:ext cx="4114799" cy="3166395"/>
      </dsp:txXfrm>
    </dsp:sp>
    <dsp:sp modelId="{6CD94DC8-E323-4CDE-96F4-DBADF0FD99E8}">
      <dsp:nvSpPr>
        <dsp:cNvPr id="0" name=""/>
        <dsp:cNvSpPr/>
      </dsp:nvSpPr>
      <dsp:spPr>
        <a:xfrm>
          <a:off x="4114799" y="1507807"/>
          <a:ext cx="4114799"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rtl="0">
            <a:lnSpc>
              <a:spcPct val="90000"/>
            </a:lnSpc>
            <a:spcBef>
              <a:spcPct val="0"/>
            </a:spcBef>
            <a:spcAft>
              <a:spcPct val="35000"/>
            </a:spcAft>
          </a:pPr>
          <a:r>
            <a:rPr lang="en-US" sz="4900" kern="1200" smtClean="0">
              <a:cs typeface="B Zar" pitchFamily="2" charset="-78"/>
            </a:rPr>
            <a:t>Stochastic Programming</a:t>
          </a:r>
          <a:endParaRPr lang="en-US" sz="4900" kern="1200">
            <a:cs typeface="B Zar" pitchFamily="2" charset="-78"/>
          </a:endParaRPr>
        </a:p>
      </dsp:txBody>
      <dsp:txXfrm>
        <a:off x="4114799" y="1507807"/>
        <a:ext cx="4114799" cy="3166395"/>
      </dsp:txXfrm>
    </dsp:sp>
    <dsp:sp modelId="{D04F7D73-6A70-49D7-A5E4-2775B6DF522D}">
      <dsp:nvSpPr>
        <dsp:cNvPr id="0" name=""/>
        <dsp:cNvSpPr/>
      </dsp:nvSpPr>
      <dsp:spPr>
        <a:xfrm>
          <a:off x="0" y="4674203"/>
          <a:ext cx="8229599" cy="351821"/>
        </a:xfrm>
        <a:prstGeom prst="rect">
          <a:avLst/>
        </a:prstGeom>
        <a:solidFill>
          <a:schemeClr val="accent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4169B1-CA84-4EC9-9FD9-8140058C2421}">
      <dsp:nvSpPr>
        <dsp:cNvPr id="0" name=""/>
        <dsp:cNvSpPr/>
      </dsp:nvSpPr>
      <dsp:spPr>
        <a:xfrm>
          <a:off x="0" y="0"/>
          <a:ext cx="8229599" cy="5012279"/>
        </a:xfrm>
        <a:prstGeom prst="wedgeEllipse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rtl="1">
            <a:lnSpc>
              <a:spcPct val="90000"/>
            </a:lnSpc>
            <a:spcBef>
              <a:spcPct val="0"/>
            </a:spcBef>
            <a:spcAft>
              <a:spcPct val="35000"/>
            </a:spcAft>
          </a:pPr>
          <a:r>
            <a:rPr lang="fa-IR" sz="4200" kern="1200" dirty="0" smtClean="0">
              <a:cs typeface="B Zar" pitchFamily="2" charset="-78"/>
            </a:rPr>
            <a:t>عدم‌اطمینانی که در هر دوی این چارچوب‌ها مدل‌سازی می‌شود عدم‌اطمینان در پارامترهای ورودی است. </a:t>
          </a:r>
          <a:endParaRPr lang="en-US" sz="4200" kern="1200" dirty="0">
            <a:cs typeface="B Zar" pitchFamily="2" charset="-78"/>
          </a:endParaRPr>
        </a:p>
      </dsp:txBody>
      <dsp:txXfrm>
        <a:off x="1205197" y="734031"/>
        <a:ext cx="5819205" cy="3544217"/>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FA7B3-C920-49FB-BD1D-B8D5406EB11A}">
      <dsp:nvSpPr>
        <dsp:cNvPr id="0" name=""/>
        <dsp:cNvSpPr/>
      </dsp:nvSpPr>
      <dsp:spPr>
        <a:xfrm>
          <a:off x="0" y="0"/>
          <a:ext cx="8229600" cy="150780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fa-IR" sz="5500" kern="1200" dirty="0" smtClean="0">
              <a:cs typeface="B Zar" pitchFamily="2" charset="-78"/>
            </a:rPr>
            <a:t>اگر دو بار سکه را پرتاب کنیم:</a:t>
          </a:r>
          <a:endParaRPr lang="en-US" sz="5500" kern="1200" dirty="0">
            <a:cs typeface="B Zar" pitchFamily="2" charset="-78"/>
          </a:endParaRPr>
        </a:p>
      </dsp:txBody>
      <dsp:txXfrm>
        <a:off x="0" y="0"/>
        <a:ext cx="8229600" cy="1507807"/>
      </dsp:txXfrm>
    </dsp:sp>
    <dsp:sp modelId="{0548154A-CFEC-45C9-90EE-B005E53BC496}">
      <dsp:nvSpPr>
        <dsp:cNvPr id="0" name=""/>
        <dsp:cNvSpPr/>
      </dsp:nvSpPr>
      <dsp:spPr>
        <a:xfrm>
          <a:off x="0" y="1507807"/>
          <a:ext cx="8229600" cy="3166395"/>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r" defTabSz="1200150" rtl="1">
            <a:lnSpc>
              <a:spcPct val="90000"/>
            </a:lnSpc>
            <a:spcBef>
              <a:spcPct val="0"/>
            </a:spcBef>
            <a:spcAft>
              <a:spcPct val="35000"/>
            </a:spcAft>
          </a:pPr>
          <a:r>
            <a:rPr lang="el-GR" sz="2700" kern="1200" dirty="0" smtClean="0">
              <a:cs typeface="B Zar" pitchFamily="2" charset="-78"/>
            </a:rPr>
            <a:t>Ω</a:t>
          </a:r>
          <a:r>
            <a:rPr lang="fa-IR" sz="2700" kern="1200" dirty="0" smtClean="0">
              <a:cs typeface="B Zar" pitchFamily="2" charset="-78"/>
            </a:rPr>
            <a:t> شامل مجموعه‌ای به شرج ذیل است:</a:t>
          </a:r>
        </a:p>
        <a:p>
          <a:pPr lvl="0" algn="r" defTabSz="1200150" rtl="1">
            <a:lnSpc>
              <a:spcPct val="90000"/>
            </a:lnSpc>
            <a:spcBef>
              <a:spcPct val="0"/>
            </a:spcBef>
            <a:spcAft>
              <a:spcPct val="35000"/>
            </a:spcAft>
          </a:pPr>
          <a:endParaRPr lang="fa-IR" sz="2700" kern="1200" dirty="0" smtClean="0">
            <a:cs typeface="B Zar" pitchFamily="2" charset="-78"/>
          </a:endParaRPr>
        </a:p>
        <a:p>
          <a:pPr lvl="0" algn="r" defTabSz="1200150" rtl="1">
            <a:lnSpc>
              <a:spcPct val="90000"/>
            </a:lnSpc>
            <a:spcBef>
              <a:spcPct val="0"/>
            </a:spcBef>
            <a:spcAft>
              <a:spcPct val="35000"/>
            </a:spcAft>
          </a:pPr>
          <a:r>
            <a:rPr lang="fa-IR" sz="2700" kern="1200" dirty="0" smtClean="0">
              <a:cs typeface="B Zar" pitchFamily="2" charset="-78"/>
            </a:rPr>
            <a:t>احتمالات مربوط به هر عضو این مجموعه برابر است با:</a:t>
          </a:r>
        </a:p>
        <a:p>
          <a:pPr lvl="0" algn="r" defTabSz="1200150" rtl="1">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f>
                  <m:fPr>
                    <m:type m:val="skw"/>
                    <m:ctrlPr>
                      <a:rPr lang="fa-IR" sz="2700" i="1" kern="1200" smtClean="0">
                        <a:latin typeface="Cambria Math"/>
                        <a:cs typeface="B Zar" pitchFamily="2" charset="-78"/>
                      </a:rPr>
                    </m:ctrlPr>
                  </m:fPr>
                  <m:num>
                    <m:r>
                      <a:rPr lang="fa-IR" sz="2700" b="0" i="1" kern="1200" smtClean="0">
                        <a:latin typeface="Cambria Math"/>
                        <a:cs typeface="B Zar" pitchFamily="2" charset="-78"/>
                      </a:rPr>
                      <m:t>1</m:t>
                    </m:r>
                  </m:num>
                  <m:den>
                    <m:r>
                      <a:rPr lang="fa-IR" sz="2700" b="0" i="1" kern="1200" smtClean="0">
                        <a:latin typeface="Cambria Math"/>
                        <a:cs typeface="B Zar" pitchFamily="2" charset="-78"/>
                      </a:rPr>
                      <m:t>4</m:t>
                    </m:r>
                  </m:den>
                </m:f>
              </m:oMath>
            </m:oMathPara>
          </a14:m>
          <a:endParaRPr lang="fa-IR" sz="2700" i="1" kern="1200" dirty="0" smtClean="0">
            <a:latin typeface="IPT Lotus" pitchFamily="2" charset="2"/>
            <a:cs typeface="B Zar" pitchFamily="2" charset="-78"/>
          </a:endParaRPr>
        </a:p>
      </dsp:txBody>
      <dsp:txXfrm>
        <a:off x="0" y="1507807"/>
        <a:ext cx="8229600" cy="3166395"/>
      </dsp:txXfrm>
    </dsp:sp>
    <dsp:sp modelId="{4C3240A9-7E78-4B07-957E-D3AC4D4E76E7}">
      <dsp:nvSpPr>
        <dsp:cNvPr id="0" name=""/>
        <dsp:cNvSpPr/>
      </dsp:nvSpPr>
      <dsp:spPr>
        <a:xfrm>
          <a:off x="0" y="4674203"/>
          <a:ext cx="8229600" cy="35182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16.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0.92646</cdr:x>
      <cdr:y>0.81525</cdr:y>
    </cdr:from>
    <cdr:to>
      <cdr:x>0.95771</cdr:x>
      <cdr:y>0.89263</cdr:y>
    </cdr:to>
    <cdr:sp macro="" textlink="">
      <cdr:nvSpPr>
        <cdr:cNvPr id="5" name="Text Box 4"/>
        <cdr:cNvSpPr txBox="1"/>
      </cdr:nvSpPr>
      <cdr:spPr>
        <a:xfrm xmlns:a="http://schemas.openxmlformats.org/drawingml/2006/main">
          <a:off x="5082936" y="2609132"/>
          <a:ext cx="171450" cy="247650"/>
        </a:xfrm>
        <a:prstGeom xmlns:a="http://schemas.openxmlformats.org/drawingml/2006/main" prst="rect">
          <a:avLst/>
        </a:prstGeom>
      </cdr:spPr>
      <cdr:txBody>
        <a:bodyPr xmlns:a="http://schemas.openxmlformats.org/drawingml/2006/main" vertOverflow="clip" wrap="square" lIns="0" rIns="0" rtlCol="0"/>
        <a:lstStyle xmlns:a="http://schemas.openxmlformats.org/drawingml/2006/main"/>
        <a:p xmlns:a="http://schemas.openxmlformats.org/drawingml/2006/main">
          <a:pPr algn="r" rtl="0"/>
          <a:r>
            <a:rPr lang="en-US" sz="1100" b="1">
              <a:latin typeface="Times New Roman" panose="02020603050405020304" pitchFamily="18" charset="0"/>
              <a:cs typeface="Times New Roman" panose="02020603050405020304" pitchFamily="18" charset="0"/>
            </a:rPr>
            <a:t>X</a:t>
          </a:r>
        </a:p>
      </cdr:txBody>
    </cdr:sp>
  </cdr:relSizeAnchor>
  <cdr:relSizeAnchor xmlns:cdr="http://schemas.openxmlformats.org/drawingml/2006/chartDrawing">
    <cdr:from>
      <cdr:x>0.375</cdr:x>
      <cdr:y>0.35714</cdr:y>
    </cdr:from>
    <cdr:to>
      <cdr:x>0.56944</cdr:x>
      <cdr:y>0.47619</cdr:y>
    </cdr:to>
    <cdr:sp macro="" textlink="">
      <cdr:nvSpPr>
        <cdr:cNvPr id="6" name="Text Box 5"/>
        <cdr:cNvSpPr txBox="1"/>
      </cdr:nvSpPr>
      <cdr:spPr>
        <a:xfrm xmlns:a="http://schemas.openxmlformats.org/drawingml/2006/main">
          <a:off x="2057400" y="1143000"/>
          <a:ext cx="1066800" cy="381000"/>
        </a:xfrm>
        <a:prstGeom xmlns:a="http://schemas.openxmlformats.org/drawingml/2006/main" prst="rect">
          <a:avLst/>
        </a:prstGeom>
      </cdr:spPr>
      <cdr:txBody>
        <a:bodyPr xmlns:a="http://schemas.openxmlformats.org/drawingml/2006/main" vertOverflow="clip" wrap="square" lIns="0" rIns="0" rtlCol="0"/>
        <a:lstStyle xmlns:a="http://schemas.openxmlformats.org/drawingml/2006/main"/>
        <a:p xmlns:a="http://schemas.openxmlformats.org/drawingml/2006/main">
          <a:pPr algn="ctr" rtl="0"/>
          <a:r>
            <a:rPr lang="fa-IR" sz="2000" dirty="0">
              <a:cs typeface="B Traffic" panose="00000400000000000000" pitchFamily="2" charset="-78"/>
            </a:rPr>
            <a:t>ناحیة</a:t>
          </a:r>
          <a:r>
            <a:rPr lang="fa-IR" sz="2000" baseline="0" dirty="0">
              <a:cs typeface="B Traffic" panose="00000400000000000000" pitchFamily="2" charset="-78"/>
            </a:rPr>
            <a:t> موجه</a:t>
          </a:r>
          <a:endParaRPr lang="en-US" sz="2000" dirty="0">
            <a:cs typeface="B Traffic" panose="00000400000000000000" pitchFamily="2" charset="-78"/>
          </a:endParaRPr>
        </a:p>
      </cdr:txBody>
    </cdr:sp>
  </cdr:relSizeAnchor>
  <cdr:relSizeAnchor xmlns:cdr="http://schemas.openxmlformats.org/drawingml/2006/chartDrawing">
    <cdr:from>
      <cdr:x>0.10433</cdr:x>
      <cdr:y>0.03922</cdr:y>
    </cdr:from>
    <cdr:to>
      <cdr:x>0.13558</cdr:x>
      <cdr:y>0.1166</cdr:y>
    </cdr:to>
    <cdr:sp macro="" textlink="">
      <cdr:nvSpPr>
        <cdr:cNvPr id="8" name="Text Box 7"/>
        <cdr:cNvSpPr txBox="1"/>
      </cdr:nvSpPr>
      <cdr:spPr>
        <a:xfrm xmlns:a="http://schemas.openxmlformats.org/drawingml/2006/main">
          <a:off x="572378" y="152400"/>
          <a:ext cx="171450" cy="300714"/>
        </a:xfrm>
        <a:prstGeom xmlns:a="http://schemas.openxmlformats.org/drawingml/2006/main" prst="rect">
          <a:avLst/>
        </a:prstGeom>
      </cdr:spPr>
      <cdr:txBody>
        <a:bodyPr xmlns:a="http://schemas.openxmlformats.org/drawingml/2006/main" vertOverflow="clip" wrap="square" lIns="0" rIns="0" rtlCol="0"/>
        <a:lstStyle xmlns:a="http://schemas.openxmlformats.org/drawingml/2006/main"/>
        <a:p xmlns:a="http://schemas.openxmlformats.org/drawingml/2006/main">
          <a:pPr algn="l" rtl="0"/>
          <a:r>
            <a:rPr lang="en-US" sz="1100" b="1" dirty="0">
              <a:latin typeface="Times New Roman" panose="02020603050405020304" pitchFamily="18" charset="0"/>
              <a:cs typeface="Times New Roman" panose="02020603050405020304" pitchFamily="18" charset="0"/>
            </a:rPr>
            <a:t>Y</a:t>
          </a:r>
        </a:p>
      </cdr:txBody>
    </cdr:sp>
  </cdr:relSizeAnchor>
</c:userShapes>
</file>

<file path=ppt/drawings/drawing2.xml><?xml version="1.0" encoding="utf-8"?>
<c:userShapes xmlns:c="http://schemas.openxmlformats.org/drawingml/2006/chart">
  <cdr:relSizeAnchor xmlns:cdr="http://schemas.openxmlformats.org/drawingml/2006/chartDrawing">
    <cdr:from>
      <cdr:x>0.92646</cdr:x>
      <cdr:y>0.81525</cdr:y>
    </cdr:from>
    <cdr:to>
      <cdr:x>0.95771</cdr:x>
      <cdr:y>0.89263</cdr:y>
    </cdr:to>
    <cdr:sp macro="" textlink="">
      <cdr:nvSpPr>
        <cdr:cNvPr id="5" name="Text Box 4"/>
        <cdr:cNvSpPr txBox="1"/>
      </cdr:nvSpPr>
      <cdr:spPr>
        <a:xfrm xmlns:a="http://schemas.openxmlformats.org/drawingml/2006/main">
          <a:off x="5082936" y="2609132"/>
          <a:ext cx="171450" cy="247650"/>
        </a:xfrm>
        <a:prstGeom xmlns:a="http://schemas.openxmlformats.org/drawingml/2006/main" prst="rect">
          <a:avLst/>
        </a:prstGeom>
      </cdr:spPr>
      <cdr:txBody>
        <a:bodyPr xmlns:a="http://schemas.openxmlformats.org/drawingml/2006/main" vertOverflow="clip" wrap="square" lIns="0" rIns="0" rtlCol="0"/>
        <a:lstStyle xmlns:a="http://schemas.openxmlformats.org/drawingml/2006/main"/>
        <a:p xmlns:a="http://schemas.openxmlformats.org/drawingml/2006/main">
          <a:pPr algn="r" rtl="0"/>
          <a:r>
            <a:rPr lang="en-US" sz="1100" b="1">
              <a:latin typeface="Times New Roman" panose="02020603050405020304" pitchFamily="18" charset="0"/>
              <a:cs typeface="Times New Roman" panose="02020603050405020304" pitchFamily="18" charset="0"/>
            </a:rPr>
            <a:t>X</a:t>
          </a:r>
        </a:p>
      </cdr:txBody>
    </cdr:sp>
  </cdr:relSizeAnchor>
  <cdr:relSizeAnchor xmlns:cdr="http://schemas.openxmlformats.org/drawingml/2006/chartDrawing">
    <cdr:from>
      <cdr:x>0.36363</cdr:x>
      <cdr:y>0.51263</cdr:y>
    </cdr:from>
    <cdr:to>
      <cdr:x>0.58333</cdr:x>
      <cdr:y>0.64286</cdr:y>
    </cdr:to>
    <cdr:sp macro="" textlink="">
      <cdr:nvSpPr>
        <cdr:cNvPr id="6" name="Text Box 5"/>
        <cdr:cNvSpPr txBox="1"/>
      </cdr:nvSpPr>
      <cdr:spPr>
        <a:xfrm xmlns:a="http://schemas.openxmlformats.org/drawingml/2006/main">
          <a:off x="1995020" y="1640621"/>
          <a:ext cx="1205380" cy="416779"/>
        </a:xfrm>
        <a:prstGeom xmlns:a="http://schemas.openxmlformats.org/drawingml/2006/main" prst="rect">
          <a:avLst/>
        </a:prstGeom>
      </cdr:spPr>
      <cdr:txBody>
        <a:bodyPr xmlns:a="http://schemas.openxmlformats.org/drawingml/2006/main" vertOverflow="clip" wrap="square" lIns="0" rIns="0" rtlCol="0"/>
        <a:lstStyle xmlns:a="http://schemas.openxmlformats.org/drawingml/2006/main"/>
        <a:p xmlns:a="http://schemas.openxmlformats.org/drawingml/2006/main">
          <a:pPr algn="ctr" rtl="0"/>
          <a:r>
            <a:rPr lang="fa-IR" sz="1800" dirty="0">
              <a:cs typeface="B Traffic" panose="00000400000000000000" pitchFamily="2" charset="-78"/>
            </a:rPr>
            <a:t>ناحیة</a:t>
          </a:r>
          <a:r>
            <a:rPr lang="fa-IR" sz="1800" baseline="0" dirty="0">
              <a:cs typeface="B Traffic" panose="00000400000000000000" pitchFamily="2" charset="-78"/>
            </a:rPr>
            <a:t> موجه</a:t>
          </a:r>
          <a:endParaRPr lang="en-US" sz="1800" dirty="0">
            <a:cs typeface="B Traffic" panose="00000400000000000000" pitchFamily="2" charset="-78"/>
          </a:endParaRPr>
        </a:p>
      </cdr:txBody>
    </cdr:sp>
  </cdr:relSizeAnchor>
  <cdr:relSizeAnchor xmlns:cdr="http://schemas.openxmlformats.org/drawingml/2006/chartDrawing">
    <cdr:from>
      <cdr:x>0.06757</cdr:x>
      <cdr:y>0</cdr:y>
    </cdr:from>
    <cdr:to>
      <cdr:x>0.09882</cdr:x>
      <cdr:y>0.07738</cdr:y>
    </cdr:to>
    <cdr:sp macro="" textlink="">
      <cdr:nvSpPr>
        <cdr:cNvPr id="8" name="Text Box 7"/>
        <cdr:cNvSpPr txBox="1"/>
      </cdr:nvSpPr>
      <cdr:spPr>
        <a:xfrm xmlns:a="http://schemas.openxmlformats.org/drawingml/2006/main">
          <a:off x="381000" y="0"/>
          <a:ext cx="176213" cy="259440"/>
        </a:xfrm>
        <a:prstGeom xmlns:a="http://schemas.openxmlformats.org/drawingml/2006/main" prst="rect">
          <a:avLst/>
        </a:prstGeom>
      </cdr:spPr>
      <cdr:txBody>
        <a:bodyPr xmlns:a="http://schemas.openxmlformats.org/drawingml/2006/main" vertOverflow="clip" wrap="square" lIns="0" rIns="0" rtlCol="0"/>
        <a:lstStyle xmlns:a="http://schemas.openxmlformats.org/drawingml/2006/main"/>
        <a:p xmlns:a="http://schemas.openxmlformats.org/drawingml/2006/main">
          <a:pPr algn="l" rtl="0"/>
          <a:r>
            <a:rPr lang="en-US" sz="1100" b="1" dirty="0">
              <a:latin typeface="Times New Roman" panose="02020603050405020304" pitchFamily="18" charset="0"/>
              <a:cs typeface="Times New Roman" panose="02020603050405020304" pitchFamily="18" charset="0"/>
            </a:rPr>
            <a:t>Y</a:t>
          </a:r>
        </a:p>
      </cdr:txBody>
    </cdr:sp>
  </cdr:relSizeAnchor>
  <cdr:relSizeAnchor xmlns:cdr="http://schemas.openxmlformats.org/drawingml/2006/chartDrawing">
    <cdr:from>
      <cdr:x>0.80556</cdr:x>
      <cdr:y>0.71429</cdr:y>
    </cdr:from>
    <cdr:to>
      <cdr:x>0.91841</cdr:x>
      <cdr:y>0.85894</cdr:y>
    </cdr:to>
    <cdr:sp macro="" textlink="">
      <cdr:nvSpPr>
        <cdr:cNvPr id="9" name="Text Box 8"/>
        <cdr:cNvSpPr txBox="1"/>
      </cdr:nvSpPr>
      <cdr:spPr>
        <a:xfrm xmlns:a="http://schemas.openxmlformats.org/drawingml/2006/main">
          <a:off x="4419600" y="2286000"/>
          <a:ext cx="619140" cy="462941"/>
        </a:xfrm>
        <a:prstGeom xmlns:a="http://schemas.openxmlformats.org/drawingml/2006/main" prst="rect">
          <a:avLst/>
        </a:prstGeom>
      </cdr:spPr>
      <cdr:txBody>
        <a:bodyPr xmlns:a="http://schemas.openxmlformats.org/drawingml/2006/main" vertOverflow="clip" wrap="square" lIns="0" rIns="0" rtlCol="0"/>
        <a:lstStyle xmlns:a="http://schemas.openxmlformats.org/drawingml/2006/main"/>
        <a:p xmlns:a="http://schemas.openxmlformats.org/drawingml/2006/main">
          <a:pPr rtl="0"/>
          <a:r>
            <a:rPr lang="en-US" sz="1100" dirty="0"/>
            <a:t>(4,0)</a:t>
          </a:r>
          <a:r>
            <a:rPr lang="en-US" sz="1100" baseline="0" dirty="0"/>
            <a:t> Z=20</a:t>
          </a:r>
          <a:endParaRPr lang="en-US" sz="1100" dirty="0"/>
        </a:p>
      </cdr:txBody>
    </cdr:sp>
  </cdr:relSizeAnchor>
  <cdr:relSizeAnchor xmlns:cdr="http://schemas.openxmlformats.org/drawingml/2006/chartDrawing">
    <cdr:from>
      <cdr:x>0.26389</cdr:x>
      <cdr:y>0.54762</cdr:y>
    </cdr:from>
    <cdr:to>
      <cdr:x>0.37674</cdr:x>
      <cdr:y>0.69316</cdr:y>
    </cdr:to>
    <cdr:sp macro="" textlink="">
      <cdr:nvSpPr>
        <cdr:cNvPr id="7" name="Text Box 6"/>
        <cdr:cNvSpPr txBox="1"/>
      </cdr:nvSpPr>
      <cdr:spPr>
        <a:xfrm xmlns:a="http://schemas.openxmlformats.org/drawingml/2006/main">
          <a:off x="1447800" y="1752600"/>
          <a:ext cx="619141" cy="465802"/>
        </a:xfrm>
        <a:prstGeom xmlns:a="http://schemas.openxmlformats.org/drawingml/2006/main" prst="rect">
          <a:avLst/>
        </a:prstGeom>
      </cdr:spPr>
      <cdr:txBody>
        <a:bodyPr xmlns:a="http://schemas.openxmlformats.org/drawingml/2006/main" vertOverflow="clip" wrap="square" lIns="0" rIns="0" rtlCol="0"/>
        <a:lstStyle xmlns:a="http://schemas.openxmlformats.org/drawingml/2006/main"/>
        <a:p xmlns:a="http://schemas.openxmlformats.org/drawingml/2006/main">
          <a:pPr rtl="0"/>
          <a:r>
            <a:rPr lang="en-US" sz="1100" dirty="0"/>
            <a:t>(1,1)</a:t>
          </a:r>
          <a:r>
            <a:rPr lang="en-US" sz="1100" baseline="0" dirty="0"/>
            <a:t> Z=11</a:t>
          </a:r>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0.40566</cdr:x>
      <cdr:y>0.84089</cdr:y>
    </cdr:from>
    <cdr:to>
      <cdr:x>0.59434</cdr:x>
      <cdr:y>0.90503</cdr:y>
    </cdr:to>
    <cdr:sp macro="" textlink="">
      <cdr:nvSpPr>
        <cdr:cNvPr id="2" name="Text Box 1"/>
        <cdr:cNvSpPr txBox="1"/>
      </cdr:nvSpPr>
      <cdr:spPr>
        <a:xfrm xmlns:a="http://schemas.openxmlformats.org/drawingml/2006/main">
          <a:off x="2225616" y="3053752"/>
          <a:ext cx="1035169" cy="2329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1"/>
          <a:r>
            <a:rPr lang="fa-IR" baseline="0">
              <a:latin typeface="Arial" panose="020B0604020202020204" pitchFamily="34" charset="0"/>
              <a:cs typeface="B Yekan" panose="00000400000000000000" pitchFamily="2" charset="-78"/>
            </a:rPr>
            <a:t>تولید  </a:t>
          </a:r>
          <a:r>
            <a:rPr lang="fa-IR" baseline="0">
              <a:latin typeface="Arial" panose="020B0604020202020204" pitchFamily="34" charset="0"/>
              <a:cs typeface="+mn-cs"/>
            </a:rPr>
            <a:t>(x</a:t>
          </a:r>
          <a:r>
            <a:rPr lang="en-US" baseline="0">
              <a:latin typeface="Arial" panose="020B0604020202020204" pitchFamily="34" charset="0"/>
              <a:cs typeface="+mn-cs"/>
            </a:rPr>
            <a:t>1</a:t>
          </a:r>
          <a:r>
            <a:rPr lang="fa-IR" baseline="0">
              <a:latin typeface="Arial" panose="020B0604020202020204" pitchFamily="34" charset="0"/>
              <a:cs typeface="+mn-cs"/>
            </a:rPr>
            <a:t>)</a:t>
          </a:r>
          <a:endParaRPr lang="en-US" sz="1100" baseline="0">
            <a:latin typeface="Arial" panose="020B0604020202020204" pitchFamily="34" charset="0"/>
            <a:cs typeface="+mn-cs"/>
          </a:endParaRPr>
        </a:p>
      </cdr:txBody>
    </cdr:sp>
  </cdr:relSizeAnchor>
  <cdr:relSizeAnchor xmlns:cdr="http://schemas.openxmlformats.org/drawingml/2006/chartDrawing">
    <cdr:from>
      <cdr:x>0.01179</cdr:x>
      <cdr:y>0.29336</cdr:y>
    </cdr:from>
    <cdr:to>
      <cdr:x>0.05425</cdr:x>
      <cdr:y>0.57841</cdr:y>
    </cdr:to>
    <cdr:sp macro="" textlink="">
      <cdr:nvSpPr>
        <cdr:cNvPr id="3" name="Text Box 2"/>
        <cdr:cNvSpPr txBox="1"/>
      </cdr:nvSpPr>
      <cdr:spPr>
        <a:xfrm xmlns:a="http://schemas.openxmlformats.org/drawingml/2006/main" rot="16200000">
          <a:off x="-336430" y="1466491"/>
          <a:ext cx="1035169" cy="2329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1"/>
          <a:r>
            <a:rPr lang="fa-IR" baseline="0">
              <a:latin typeface="Arial" panose="020B0604020202020204" pitchFamily="34" charset="0"/>
              <a:cs typeface="B Yekan" panose="00000400000000000000" pitchFamily="2" charset="-78"/>
            </a:rPr>
            <a:t>هزینه</a:t>
          </a:r>
          <a:endParaRPr lang="en-US" sz="1100" baseline="0">
            <a:latin typeface="Arial" panose="020B0604020202020204" pitchFamily="34" charset="0"/>
            <a:cs typeface="+mn-cs"/>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0.40566</cdr:x>
      <cdr:y>0.84089</cdr:y>
    </cdr:from>
    <cdr:to>
      <cdr:x>0.59434</cdr:x>
      <cdr:y>0.90503</cdr:y>
    </cdr:to>
    <cdr:sp macro="" textlink="">
      <cdr:nvSpPr>
        <cdr:cNvPr id="2" name="Text Box 1"/>
        <cdr:cNvSpPr txBox="1"/>
      </cdr:nvSpPr>
      <cdr:spPr>
        <a:xfrm xmlns:a="http://schemas.openxmlformats.org/drawingml/2006/main">
          <a:off x="2225616" y="3053752"/>
          <a:ext cx="1035169" cy="2329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1"/>
          <a:r>
            <a:rPr lang="fa-IR" baseline="0">
              <a:latin typeface="Arial" panose="020B0604020202020204" pitchFamily="34" charset="0"/>
              <a:cs typeface="B Yekan" panose="00000400000000000000" pitchFamily="2" charset="-78"/>
            </a:rPr>
            <a:t>تولید  </a:t>
          </a:r>
          <a:r>
            <a:rPr lang="fa-IR" baseline="0">
              <a:latin typeface="Arial" panose="020B0604020202020204" pitchFamily="34" charset="0"/>
              <a:cs typeface="+mn-cs"/>
            </a:rPr>
            <a:t>(x</a:t>
          </a:r>
          <a:r>
            <a:rPr lang="en-US" baseline="0">
              <a:latin typeface="Arial" panose="020B0604020202020204" pitchFamily="34" charset="0"/>
              <a:cs typeface="+mn-cs"/>
            </a:rPr>
            <a:t>1</a:t>
          </a:r>
          <a:r>
            <a:rPr lang="fa-IR" baseline="0">
              <a:latin typeface="Arial" panose="020B0604020202020204" pitchFamily="34" charset="0"/>
              <a:cs typeface="+mn-cs"/>
            </a:rPr>
            <a:t>)</a:t>
          </a:r>
          <a:endParaRPr lang="en-US" sz="1100" baseline="0">
            <a:latin typeface="Arial" panose="020B0604020202020204" pitchFamily="34" charset="0"/>
            <a:cs typeface="+mn-cs"/>
          </a:endParaRPr>
        </a:p>
      </cdr:txBody>
    </cdr:sp>
  </cdr:relSizeAnchor>
  <cdr:relSizeAnchor xmlns:cdr="http://schemas.openxmlformats.org/drawingml/2006/chartDrawing">
    <cdr:from>
      <cdr:x>0.01179</cdr:x>
      <cdr:y>0.29336</cdr:y>
    </cdr:from>
    <cdr:to>
      <cdr:x>0.05425</cdr:x>
      <cdr:y>0.57841</cdr:y>
    </cdr:to>
    <cdr:sp macro="" textlink="">
      <cdr:nvSpPr>
        <cdr:cNvPr id="3" name="Text Box 2"/>
        <cdr:cNvSpPr txBox="1"/>
      </cdr:nvSpPr>
      <cdr:spPr>
        <a:xfrm xmlns:a="http://schemas.openxmlformats.org/drawingml/2006/main" rot="16200000">
          <a:off x="-336430" y="1466491"/>
          <a:ext cx="1035169" cy="2329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1"/>
          <a:r>
            <a:rPr lang="fa-IR" baseline="0">
              <a:latin typeface="Arial" panose="020B0604020202020204" pitchFamily="34" charset="0"/>
              <a:cs typeface="B Yekan" panose="00000400000000000000" pitchFamily="2" charset="-78"/>
            </a:rPr>
            <a:t>هزینه</a:t>
          </a:r>
          <a:endParaRPr lang="en-US" sz="1100" baseline="0">
            <a:latin typeface="Arial" panose="020B0604020202020204" pitchFamily="34" charset="0"/>
            <a:cs typeface="+mn-cs"/>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1D371E98-02C7-47C0-8816-7794233A1EFC}" type="datetimeFigureOut">
              <a:rPr lang="en-US"/>
              <a:pPr>
                <a:defRPr/>
              </a:pPr>
              <a:t>5/12/2014</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7D3D875F-A9E6-4D75-BE9D-E81A0D884821}" type="slidenum">
              <a:rPr lang="en-US"/>
              <a:pPr>
                <a:defRPr/>
              </a:pPr>
              <a:t>‹#›</a:t>
            </a:fld>
            <a:endParaRPr lang="en-US" dirty="0"/>
          </a:p>
        </p:txBody>
      </p:sp>
    </p:spTree>
    <p:extLst>
      <p:ext uri="{BB962C8B-B14F-4D97-AF65-F5344CB8AC3E}">
        <p14:creationId xmlns:p14="http://schemas.microsoft.com/office/powerpoint/2010/main" val="2650604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C8D403E-A3A4-4CD2-9972-D45EB3379B10}" type="slidenum">
              <a:rPr lang="en-US"/>
              <a:pPr>
                <a:defRPr/>
              </a:pPr>
              <a:t>‹#›</a:t>
            </a:fld>
            <a:endParaRPr lang="en-US" dirty="0"/>
          </a:p>
        </p:txBody>
      </p:sp>
    </p:spTree>
    <p:extLst>
      <p:ext uri="{BB962C8B-B14F-4D97-AF65-F5344CB8AC3E}">
        <p14:creationId xmlns:p14="http://schemas.microsoft.com/office/powerpoint/2010/main" val="667733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a-IR" smtClean="0">
              <a:latin typeface="Arial"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pitchFamily="34" charset="0"/>
                <a:cs typeface="Arial" pitchFamily="34" charset="0"/>
              </a:defRPr>
            </a:lvl1pPr>
            <a:lvl2pPr marL="742950" indent="-285750" defTabSz="930275" eaLnBrk="0" hangingPunct="0">
              <a:defRPr>
                <a:solidFill>
                  <a:schemeClr val="tx1"/>
                </a:solidFill>
                <a:latin typeface="Arial" pitchFamily="34" charset="0"/>
                <a:cs typeface="Arial" pitchFamily="34" charset="0"/>
              </a:defRPr>
            </a:lvl2pPr>
            <a:lvl3pPr marL="1143000" indent="-228600" defTabSz="930275" eaLnBrk="0" hangingPunct="0">
              <a:defRPr>
                <a:solidFill>
                  <a:schemeClr val="tx1"/>
                </a:solidFill>
                <a:latin typeface="Arial" pitchFamily="34" charset="0"/>
                <a:cs typeface="Arial" pitchFamily="34" charset="0"/>
              </a:defRPr>
            </a:lvl3pPr>
            <a:lvl4pPr marL="1600200" indent="-228600" defTabSz="930275" eaLnBrk="0" hangingPunct="0">
              <a:defRPr>
                <a:solidFill>
                  <a:schemeClr val="tx1"/>
                </a:solidFill>
                <a:latin typeface="Arial" pitchFamily="34" charset="0"/>
                <a:cs typeface="Arial" pitchFamily="34" charset="0"/>
              </a:defRPr>
            </a:lvl4pPr>
            <a:lvl5pPr marL="2057400" indent="-228600" defTabSz="930275" eaLnBrk="0" hangingPunct="0">
              <a:defRPr>
                <a:solidFill>
                  <a:schemeClr val="tx1"/>
                </a:solidFill>
                <a:latin typeface="Arial" pitchFamily="34" charset="0"/>
                <a:cs typeface="Arial" pitchFamily="34" charset="0"/>
              </a:defRPr>
            </a:lvl5pPr>
            <a:lvl6pPr marL="2514600" indent="-228600" defTabSz="930275"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30275"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30275"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30275"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0ECD678C-FC07-44FE-8884-1A511E817947}" type="slidenum">
              <a:rPr lang="fa-IR" smtClean="0"/>
              <a:pPr eaLnBrk="1" hangingPunct="1"/>
              <a:t>1</a:t>
            </a:fld>
            <a:endParaRPr lang="fa-I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a-IR" smtClean="0">
              <a:latin typeface="Arial" pitchFamily="34"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pitchFamily="34" charset="0"/>
                <a:cs typeface="Arial" pitchFamily="34" charset="0"/>
              </a:defRPr>
            </a:lvl1pPr>
            <a:lvl2pPr marL="742950" indent="-285750" defTabSz="930275" eaLnBrk="0" hangingPunct="0">
              <a:defRPr>
                <a:solidFill>
                  <a:schemeClr val="tx1"/>
                </a:solidFill>
                <a:latin typeface="Arial" pitchFamily="34" charset="0"/>
                <a:cs typeface="Arial" pitchFamily="34" charset="0"/>
              </a:defRPr>
            </a:lvl2pPr>
            <a:lvl3pPr marL="1143000" indent="-228600" defTabSz="930275" eaLnBrk="0" hangingPunct="0">
              <a:defRPr>
                <a:solidFill>
                  <a:schemeClr val="tx1"/>
                </a:solidFill>
                <a:latin typeface="Arial" pitchFamily="34" charset="0"/>
                <a:cs typeface="Arial" pitchFamily="34" charset="0"/>
              </a:defRPr>
            </a:lvl3pPr>
            <a:lvl4pPr marL="1600200" indent="-228600" defTabSz="930275" eaLnBrk="0" hangingPunct="0">
              <a:defRPr>
                <a:solidFill>
                  <a:schemeClr val="tx1"/>
                </a:solidFill>
                <a:latin typeface="Arial" pitchFamily="34" charset="0"/>
                <a:cs typeface="Arial" pitchFamily="34" charset="0"/>
              </a:defRPr>
            </a:lvl4pPr>
            <a:lvl5pPr marL="2057400" indent="-228600" defTabSz="930275" eaLnBrk="0" hangingPunct="0">
              <a:defRPr>
                <a:solidFill>
                  <a:schemeClr val="tx1"/>
                </a:solidFill>
                <a:latin typeface="Arial" pitchFamily="34" charset="0"/>
                <a:cs typeface="Arial" pitchFamily="34" charset="0"/>
              </a:defRPr>
            </a:lvl5pPr>
            <a:lvl6pPr marL="2514600" indent="-228600" defTabSz="930275"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30275"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30275"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30275"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D8126622-D53D-4BBD-A3A3-31C820A4F696}" type="slidenum">
              <a:rPr lang="fa-IR" smtClean="0"/>
              <a:pPr eaLnBrk="1" hangingPunct="1"/>
              <a:t>2</a:t>
            </a:fld>
            <a:endParaRPr lang="fa-I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عنصر نائب لصورة الشريحة 1"/>
          <p:cNvSpPr>
            <a:spLocks noGrp="1" noRot="1" noChangeAspect="1" noTextEdit="1"/>
          </p:cNvSpPr>
          <p:nvPr>
            <p:ph type="sldImg"/>
          </p:nvPr>
        </p:nvSpPr>
        <p:spPr>
          <a:ln/>
        </p:spPr>
      </p:sp>
      <p:sp>
        <p:nvSpPr>
          <p:cNvPr id="33795" name="عنصر نائب للملاحظات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rtl="1"/>
            <a:endParaRPr lang="en-US" smtClean="0">
              <a:latin typeface="Arial" pitchFamily="34" charset="0"/>
            </a:endParaRPr>
          </a:p>
        </p:txBody>
      </p:sp>
      <p:sp>
        <p:nvSpPr>
          <p:cNvPr id="33796" name="عنصر نائب لرقم الشريحة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pitchFamily="34" charset="0"/>
                <a:cs typeface="Arial" pitchFamily="34" charset="0"/>
              </a:defRPr>
            </a:lvl1pPr>
            <a:lvl2pPr marL="742950" indent="-285750" defTabSz="930275" eaLnBrk="0" hangingPunct="0">
              <a:defRPr>
                <a:solidFill>
                  <a:schemeClr val="tx1"/>
                </a:solidFill>
                <a:latin typeface="Arial" pitchFamily="34" charset="0"/>
                <a:cs typeface="Arial" pitchFamily="34" charset="0"/>
              </a:defRPr>
            </a:lvl2pPr>
            <a:lvl3pPr marL="1143000" indent="-228600" defTabSz="930275" eaLnBrk="0" hangingPunct="0">
              <a:defRPr>
                <a:solidFill>
                  <a:schemeClr val="tx1"/>
                </a:solidFill>
                <a:latin typeface="Arial" pitchFamily="34" charset="0"/>
                <a:cs typeface="Arial" pitchFamily="34" charset="0"/>
              </a:defRPr>
            </a:lvl3pPr>
            <a:lvl4pPr marL="1600200" indent="-228600" defTabSz="930275" eaLnBrk="0" hangingPunct="0">
              <a:defRPr>
                <a:solidFill>
                  <a:schemeClr val="tx1"/>
                </a:solidFill>
                <a:latin typeface="Arial" pitchFamily="34" charset="0"/>
                <a:cs typeface="Arial" pitchFamily="34" charset="0"/>
              </a:defRPr>
            </a:lvl4pPr>
            <a:lvl5pPr marL="2057400" indent="-228600" defTabSz="930275" eaLnBrk="0" hangingPunct="0">
              <a:defRPr>
                <a:solidFill>
                  <a:schemeClr val="tx1"/>
                </a:solidFill>
                <a:latin typeface="Arial" pitchFamily="34" charset="0"/>
                <a:cs typeface="Arial" pitchFamily="34" charset="0"/>
              </a:defRPr>
            </a:lvl5pPr>
            <a:lvl6pPr marL="2514600" indent="-228600" defTabSz="930275"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30275"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30275"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30275"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26EA9447-E0B8-40D4-8F94-22D0D70CA516}" type="slidenum">
              <a:rPr lang="en-US" smtClean="0"/>
              <a:pPr eaLnBrk="1" hangingPunct="1"/>
              <a:t>63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charset="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Rectangle 37"/>
          <p:cNvSpPr>
            <a:spLocks noChangeArrowheads="1"/>
          </p:cNvSpPr>
          <p:nvPr/>
        </p:nvSpPr>
        <p:spPr bwMode="auto">
          <a:xfrm>
            <a:off x="1600200" y="0"/>
            <a:ext cx="716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2" name="Rectangle 42"/>
              <p:cNvSpPr>
                <a:spLocks noChangeArrowheads="1"/>
              </p:cNvSpPr>
              <p:nvPr userDrawn="1"/>
            </p:nvSpPr>
            <p:spPr bwMode="gray">
              <a:xfrm>
                <a:off x="768" y="1440"/>
                <a:ext cx="576" cy="288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p:spPr>
        <p:txBody>
          <a:bodyPr/>
          <a:lstStyle/>
          <a:p>
            <a:pPr algn="ctr">
              <a:spcBef>
                <a:spcPct val="20000"/>
              </a:spcBef>
              <a:buFont typeface="Wingdings" pitchFamily="2" charset="2"/>
              <a:buNone/>
            </a:pPr>
            <a:endParaRPr lang="en-US" altLang="ko-KR" sz="2800">
              <a:solidFill>
                <a:schemeClr val="bg1"/>
              </a:solidFill>
              <a:ea typeface="굴림" pitchFamily="34" charset="-127"/>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EFABA33E-6259-4661-A31A-FD2E378CDC6C}" type="datetime1">
              <a:rPr lang="en-US"/>
              <a:pPr>
                <a:defRPr/>
              </a:pPr>
              <a:t>5/12/2014</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a:p>
        </p:txBody>
      </p:sp>
    </p:spTree>
    <p:extLst>
      <p:ext uri="{BB962C8B-B14F-4D97-AF65-F5344CB8AC3E}">
        <p14:creationId xmlns:p14="http://schemas.microsoft.com/office/powerpoint/2010/main" val="1300213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1597A3F-392A-42CD-8CAA-A082379C4A5A}" type="datetime1">
              <a:rPr lang="en-US"/>
              <a:pPr>
                <a:defRPr/>
              </a:pPr>
              <a:t>5/12/2014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AC880C-66B1-4484-AF30-3DCCD59D735B}" type="slidenum">
              <a:rPr lang="en-US"/>
              <a:pPr>
                <a:defRPr/>
              </a:pPr>
              <a:t>‹#›</a:t>
            </a:fld>
            <a:endParaRPr lang="en-US" dirty="0"/>
          </a:p>
        </p:txBody>
      </p:sp>
    </p:spTree>
    <p:extLst>
      <p:ext uri="{BB962C8B-B14F-4D97-AF65-F5344CB8AC3E}">
        <p14:creationId xmlns:p14="http://schemas.microsoft.com/office/powerpoint/2010/main" val="3644275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71394C8-FA7A-4DBF-AE2F-65E5CD819E14}" type="datetime1">
              <a:rPr lang="en-US"/>
              <a:pPr>
                <a:defRPr/>
              </a:pPr>
              <a:t>5/12/2014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5B9722-807B-4A8E-B8CF-9F186A2FDB0C}" type="slidenum">
              <a:rPr lang="en-US"/>
              <a:pPr>
                <a:defRPr/>
              </a:pPr>
              <a:t>‹#›</a:t>
            </a:fld>
            <a:endParaRPr lang="en-US" dirty="0"/>
          </a:p>
        </p:txBody>
      </p:sp>
    </p:spTree>
    <p:extLst>
      <p:ext uri="{BB962C8B-B14F-4D97-AF65-F5344CB8AC3E}">
        <p14:creationId xmlns:p14="http://schemas.microsoft.com/office/powerpoint/2010/main" val="2490562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A7B11231-6CA0-4C38-B577-2B1F65CD1816}" type="datetime1">
              <a:rPr lang="en-US"/>
              <a:pPr>
                <a:defRPr/>
              </a:pPr>
              <a:t>5/12/2014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846E8D-562D-4DAF-940F-1E1249267372}" type="slidenum">
              <a:rPr lang="en-US"/>
              <a:pPr>
                <a:defRPr/>
              </a:pPr>
              <a:t>‹#›</a:t>
            </a:fld>
            <a:endParaRPr lang="en-US" dirty="0"/>
          </a:p>
        </p:txBody>
      </p:sp>
    </p:spTree>
    <p:extLst>
      <p:ext uri="{BB962C8B-B14F-4D97-AF65-F5344CB8AC3E}">
        <p14:creationId xmlns:p14="http://schemas.microsoft.com/office/powerpoint/2010/main" val="1137362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B53FF495-F746-485B-A966-808A725540DB}" type="datetime1">
              <a:rPr lang="en-US"/>
              <a:pPr>
                <a:defRPr/>
              </a:pPr>
              <a:t>5/12/2014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73BDA4-BAD8-42BF-A1E8-4DBFD07A9189}" type="slidenum">
              <a:rPr lang="en-US"/>
              <a:pPr>
                <a:defRPr/>
              </a:pPr>
              <a:t>‹#›</a:t>
            </a:fld>
            <a:endParaRPr lang="en-US" dirty="0"/>
          </a:p>
        </p:txBody>
      </p:sp>
    </p:spTree>
    <p:extLst>
      <p:ext uri="{BB962C8B-B14F-4D97-AF65-F5344CB8AC3E}">
        <p14:creationId xmlns:p14="http://schemas.microsoft.com/office/powerpoint/2010/main" val="1337462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98CF915-BE99-4978-AAF2-5601A11965DF}" type="datetime1">
              <a:rPr lang="en-US"/>
              <a:pPr>
                <a:defRPr/>
              </a:pPr>
              <a:t>5/12/2014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9BA9831-35C1-499A-9B08-D849271CE9D8}" type="slidenum">
              <a:rPr lang="en-US"/>
              <a:pPr>
                <a:defRPr/>
              </a:pPr>
              <a:t>‹#›</a:t>
            </a:fld>
            <a:endParaRPr lang="en-US" dirty="0"/>
          </a:p>
        </p:txBody>
      </p:sp>
    </p:spTree>
    <p:extLst>
      <p:ext uri="{BB962C8B-B14F-4D97-AF65-F5344CB8AC3E}">
        <p14:creationId xmlns:p14="http://schemas.microsoft.com/office/powerpoint/2010/main" val="1894113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6858000" cy="533400"/>
          </a:xfrm>
        </p:spPr>
        <p:txBody>
          <a:bodyPr/>
          <a:lstStyle>
            <a:lvl1pPr>
              <a:defRPr>
                <a:cs typeface="B Elham" pitchFamily="2" charset="-78"/>
              </a:defRPr>
            </a:lvl1pPr>
          </a:lstStyle>
          <a:p>
            <a:r>
              <a:rPr lang="en-US" smtClean="0"/>
              <a:t>Click to edit Master title style</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4A9D7EE0-4BDF-4B98-BBF9-79251962B084}" type="datetime1">
              <a:rPr lang="en-US"/>
              <a:pPr>
                <a:defRPr/>
              </a:pPr>
              <a:t>5/12/2014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91CF4E-CEDA-44C7-806A-94FC4D3E5364}" type="slidenum">
              <a:rPr lang="en-US"/>
              <a:pPr>
                <a:defRPr/>
              </a:pPr>
              <a:t>‹#›</a:t>
            </a:fld>
            <a:endParaRPr lang="en-US" dirty="0"/>
          </a:p>
        </p:txBody>
      </p:sp>
    </p:spTree>
    <p:extLst>
      <p:ext uri="{BB962C8B-B14F-4D97-AF65-F5344CB8AC3E}">
        <p14:creationId xmlns:p14="http://schemas.microsoft.com/office/powerpoint/2010/main" val="410190199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FE61ED9D-FF88-4037-93D2-8C30E8F97142}" type="datetime1">
              <a:rPr lang="en-US"/>
              <a:pPr>
                <a:defRPr/>
              </a:pPr>
              <a:t>5/12/2014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C1FF37-6C06-4B2A-B1D4-A790E03B584E}" type="slidenum">
              <a:rPr lang="en-US"/>
              <a:pPr>
                <a:defRPr/>
              </a:pPr>
              <a:t>‹#›</a:t>
            </a:fld>
            <a:endParaRPr lang="en-US" dirty="0"/>
          </a:p>
        </p:txBody>
      </p:sp>
    </p:spTree>
    <p:extLst>
      <p:ext uri="{BB962C8B-B14F-4D97-AF65-F5344CB8AC3E}">
        <p14:creationId xmlns:p14="http://schemas.microsoft.com/office/powerpoint/2010/main" val="1572673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25C05952-35C9-4D7F-84F3-8A2249C2CB38}" type="datetime1">
              <a:rPr lang="en-US"/>
              <a:pPr>
                <a:defRPr/>
              </a:pPr>
              <a:t>5/12/2014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76FC1D-DD28-4A67-88D7-DDE3823D980A}" type="slidenum">
              <a:rPr lang="en-US"/>
              <a:pPr>
                <a:defRPr/>
              </a:pPr>
              <a:t>‹#›</a:t>
            </a:fld>
            <a:endParaRPr lang="en-US" dirty="0"/>
          </a:p>
        </p:txBody>
      </p:sp>
    </p:spTree>
    <p:extLst>
      <p:ext uri="{BB962C8B-B14F-4D97-AF65-F5344CB8AC3E}">
        <p14:creationId xmlns:p14="http://schemas.microsoft.com/office/powerpoint/2010/main" val="2654893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0A97A4E2-BE93-475E-BFE2-10A847D697F7}" type="datetime1">
              <a:rPr lang="en-US"/>
              <a:pPr>
                <a:defRPr/>
              </a:pPr>
              <a:t>5/12/2014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FC164B-DB35-4C33-9FF7-7D5CA9DB6F54}" type="slidenum">
              <a:rPr lang="en-US"/>
              <a:pPr>
                <a:defRPr/>
              </a:pPr>
              <a:t>‹#›</a:t>
            </a:fld>
            <a:endParaRPr lang="en-US" dirty="0"/>
          </a:p>
        </p:txBody>
      </p:sp>
    </p:spTree>
    <p:extLst>
      <p:ext uri="{BB962C8B-B14F-4D97-AF65-F5344CB8AC3E}">
        <p14:creationId xmlns:p14="http://schemas.microsoft.com/office/powerpoint/2010/main" val="423441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3DCD2C17-98EA-42C5-B6C7-537A19684C09}" type="datetime1">
              <a:rPr lang="en-US"/>
              <a:pPr>
                <a:defRPr/>
              </a:pPr>
              <a:t>5/12/2014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4B3C4F-082D-4AAA-A1BC-2E43C5FCD3F7}" type="slidenum">
              <a:rPr lang="en-US"/>
              <a:pPr>
                <a:defRPr/>
              </a:pPr>
              <a:t>‹#›</a:t>
            </a:fld>
            <a:endParaRPr lang="en-US" dirty="0"/>
          </a:p>
        </p:txBody>
      </p:sp>
    </p:spTree>
    <p:extLst>
      <p:ext uri="{BB962C8B-B14F-4D97-AF65-F5344CB8AC3E}">
        <p14:creationId xmlns:p14="http://schemas.microsoft.com/office/powerpoint/2010/main" val="995989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C2B0397C-B8BA-4C98-BFCA-D7A58BDBD47D}" type="datetime1">
              <a:rPr lang="en-US"/>
              <a:pPr>
                <a:defRPr/>
              </a:pPr>
              <a:t>5/12/2014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564B399-8CCB-4F93-BCFE-6149DDA73645}" type="slidenum">
              <a:rPr lang="en-US"/>
              <a:pPr>
                <a:defRPr/>
              </a:pPr>
              <a:t>‹#›</a:t>
            </a:fld>
            <a:endParaRPr lang="en-US" dirty="0"/>
          </a:p>
        </p:txBody>
      </p:sp>
    </p:spTree>
    <p:extLst>
      <p:ext uri="{BB962C8B-B14F-4D97-AF65-F5344CB8AC3E}">
        <p14:creationId xmlns:p14="http://schemas.microsoft.com/office/powerpoint/2010/main" val="2146108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7CF7C76-E30B-4D8A-8919-21E9C68EE37F}" type="datetime1">
              <a:rPr lang="en-US"/>
              <a:pPr>
                <a:defRPr/>
              </a:pPr>
              <a:t>5/12/2014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B8DF01B-FAE2-48B9-A6BB-2BE97542F256}" type="slidenum">
              <a:rPr lang="en-US"/>
              <a:pPr>
                <a:defRPr/>
              </a:pPr>
              <a:t>‹#›</a:t>
            </a:fld>
            <a:endParaRPr lang="en-US" dirty="0"/>
          </a:p>
        </p:txBody>
      </p:sp>
    </p:spTree>
    <p:extLst>
      <p:ext uri="{BB962C8B-B14F-4D97-AF65-F5344CB8AC3E}">
        <p14:creationId xmlns:p14="http://schemas.microsoft.com/office/powerpoint/2010/main" val="227176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74AAB6CC-6F16-4DEE-A370-B1F1F67944DD}" type="datetime1">
              <a:rPr lang="en-US"/>
              <a:pPr>
                <a:defRPr/>
              </a:pPr>
              <a:t>5/12/2014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4F8E67-91FE-467A-9B03-F1678E93A43D}" type="slidenum">
              <a:rPr lang="en-US"/>
              <a:pPr>
                <a:defRPr/>
              </a:pPr>
              <a:t>‹#›</a:t>
            </a:fld>
            <a:endParaRPr lang="en-US" dirty="0"/>
          </a:p>
        </p:txBody>
      </p:sp>
    </p:spTree>
    <p:extLst>
      <p:ext uri="{BB962C8B-B14F-4D97-AF65-F5344CB8AC3E}">
        <p14:creationId xmlns:p14="http://schemas.microsoft.com/office/powerpoint/2010/main" val="816472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3512AB41-304B-4D31-88B8-067F6D7B6D17}" type="datetime1">
              <a:rPr lang="en-US"/>
              <a:pPr>
                <a:defRPr/>
              </a:pPr>
              <a:t>5/12/2014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B639C6-8B6B-4A5F-B0B0-B39996AD1497}" type="slidenum">
              <a:rPr lang="en-US"/>
              <a:pPr>
                <a:defRPr/>
              </a:pPr>
              <a:t>‹#›</a:t>
            </a:fld>
            <a:endParaRPr lang="en-US" dirty="0"/>
          </a:p>
        </p:txBody>
      </p:sp>
    </p:spTree>
    <p:extLst>
      <p:ext uri="{BB962C8B-B14F-4D97-AF65-F5344CB8AC3E}">
        <p14:creationId xmlns:p14="http://schemas.microsoft.com/office/powerpoint/2010/main" val="3408475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26"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7" name="Rectangle 25"/>
          <p:cNvSpPr>
            <a:spLocks noChangeArrowheads="1"/>
          </p:cNvSpPr>
          <p:nvPr/>
        </p:nvSpPr>
        <p:spPr bwMode="gray">
          <a:xfrm>
            <a:off x="8839200" y="228600"/>
            <a:ext cx="304800" cy="6629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8" name="Rectangle 29"/>
          <p:cNvSpPr>
            <a:spLocks noChangeArrowheads="1"/>
          </p:cNvSpPr>
          <p:nvPr/>
        </p:nvSpPr>
        <p:spPr bwMode="gray">
          <a:xfrm>
            <a:off x="0" y="0"/>
            <a:ext cx="7620000" cy="1066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9" name="Rectangle 2"/>
          <p:cNvSpPr>
            <a:spLocks noGrp="1" noChangeArrowheads="1"/>
          </p:cNvSpPr>
          <p:nvPr>
            <p:ph type="title"/>
          </p:nvPr>
        </p:nvSpPr>
        <p:spPr bwMode="auto">
          <a:xfrm>
            <a:off x="0" y="457200"/>
            <a:ext cx="6858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034D6618-C9C9-4656-BB11-EFC4B375E97B}" type="datetime1">
              <a:rPr lang="en-US"/>
              <a:pPr>
                <a:defRPr/>
              </a:pPr>
              <a:t>5/12/2014</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D78D6D68-7D21-4225-9543-6132D3F22895}" type="slidenum">
              <a:rPr lang="en-US"/>
              <a:pPr>
                <a:defRPr/>
              </a:pPr>
              <a:t>‹#›</a:t>
            </a:fld>
            <a:endParaRPr lang="en-US" dirty="0"/>
          </a:p>
        </p:txBody>
      </p:sp>
      <p:sp>
        <p:nvSpPr>
          <p:cNvPr id="1043" name="Rectangle 19"/>
          <p:cNvSpPr>
            <a:spLocks noChangeArrowheads="1"/>
          </p:cNvSpPr>
          <p:nvPr/>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p>
        </p:txBody>
      </p:sp>
      <p:sp>
        <p:nvSpPr>
          <p:cNvPr id="1035" name="Rectangle 20"/>
          <p:cNvSpPr>
            <a:spLocks noChangeArrowheads="1"/>
          </p:cNvSpPr>
          <p:nvPr/>
        </p:nvSpPr>
        <p:spPr bwMode="auto">
          <a:xfrm>
            <a:off x="7391400" y="0"/>
            <a:ext cx="1752600" cy="9906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6" name="Line 27"/>
          <p:cNvSpPr>
            <a:spLocks noChangeShapeType="1"/>
          </p:cNvSpPr>
          <p:nvPr/>
        </p:nvSpPr>
        <p:spPr bwMode="gray">
          <a:xfrm rot="10800000">
            <a:off x="0" y="1143000"/>
            <a:ext cx="9144000" cy="0"/>
          </a:xfrm>
          <a:prstGeom prst="line">
            <a:avLst/>
          </a:prstGeom>
          <a:noFill/>
          <a:ln w="28575">
            <a:solidFill>
              <a:schemeClr val="hlink"/>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037" name="Rectangle 28"/>
          <p:cNvSpPr>
            <a:spLocks noChangeArrowheads="1"/>
          </p:cNvSpPr>
          <p:nvPr/>
        </p:nvSpPr>
        <p:spPr bwMode="gray">
          <a:xfrm rot="10800000">
            <a:off x="7162800" y="989013"/>
            <a:ext cx="1981200" cy="153987"/>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p>
            <a:endParaRPr lang="en-US"/>
          </a:p>
        </p:txBody>
      </p:sp>
    </p:spTree>
  </p:cSld>
  <p:clrMap bg1="lt1" tx1="dk1" bg2="lt2" tx2="dk2" accent1="accent1" accent2="accent2" accent3="accent3" accent4="accent4" accent5="accent5" accent6="accent6" hlink="hlink" folHlink="folHlink"/>
  <p:sldLayoutIdLst>
    <p:sldLayoutId id="2147483944"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 id="2147483940" r:id="rId12"/>
    <p:sldLayoutId id="2147483941" r:id="rId13"/>
    <p:sldLayoutId id="2147483942" r:id="rId14"/>
    <p:sldLayoutId id="2147483943"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7.xml"/><Relationship Id="rId7" Type="http://schemas.openxmlformats.org/officeDocument/2006/relationships/image" Target="../media/image1.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 Id="rId9"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openxmlformats.org/officeDocument/2006/relationships/image" Target="../media/image4.png"/><Relationship Id="rId5" Type="http://schemas.openxmlformats.org/officeDocument/2006/relationships/diagramColors" Target="../diagrams/colors8.xml"/><Relationship Id="rId10" Type="http://schemas.openxmlformats.org/officeDocument/2006/relationships/diagramColors" Target="../diagrams/colors8.xml"/><Relationship Id="rId4" Type="http://schemas.openxmlformats.org/officeDocument/2006/relationships/diagramQuickStyle" Target="../diagrams/quickStyle8.xml"/><Relationship Id="rId9"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5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28.xml"/><Relationship Id="rId7" Type="http://schemas.openxmlformats.org/officeDocument/2006/relationships/image" Target="../media/image15.png"/><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29.xml"/><Relationship Id="rId7" Type="http://schemas.openxmlformats.org/officeDocument/2006/relationships/image" Target="../media/image16.png"/><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30.xml"/><Relationship Id="rId7" Type="http://schemas.openxmlformats.org/officeDocument/2006/relationships/image" Target="../media/image17.png"/><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31.xml"/><Relationship Id="rId7" Type="http://schemas.openxmlformats.org/officeDocument/2006/relationships/image" Target="../media/image18.png"/><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6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6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miter lim="800000"/>
            <a:headEnd/>
            <a:tailEnd/>
          </a:ln>
          <a:extLst/>
        </p:spPr>
        <p:txBody>
          <a:bodyPr/>
          <a:lstStyle/>
          <a:p>
            <a:pPr>
              <a:defRPr/>
            </a:pPr>
            <a:r>
              <a:rPr lang="fa-IR" sz="5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rPr>
              <a:t>بسم‌الله الرحمن الرحیم</a:t>
            </a:r>
            <a:endParaRPr lang="fa-IR" sz="54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endParaRPr>
          </a:p>
        </p:txBody>
      </p:sp>
      <p:sp>
        <p:nvSpPr>
          <p:cNvPr id="3" name="Subtitle 2"/>
          <p:cNvSpPr>
            <a:spLocks noGrp="1"/>
          </p:cNvSpPr>
          <p:nvPr>
            <p:ph type="subTitle" idx="1"/>
          </p:nvPr>
        </p:nvSpPr>
        <p:spPr>
          <a:ln>
            <a:miter lim="800000"/>
            <a:headEnd/>
            <a:tailEnd/>
          </a:ln>
          <a:extLst/>
        </p:spPr>
        <p:txBody>
          <a:bodyPr/>
          <a:lstStyle/>
          <a:p>
            <a:pPr>
              <a:defRPr/>
            </a:pP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Davat" panose="00000400000000000000" pitchFamily="2" charset="-78"/>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cs typeface="B Davat" panose="000004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advClick="0" advTm="3000">
        <p14:flash/>
      </p:transition>
    </mc:Choice>
    <mc:Fallback xmlns="">
      <p:transition spd="slow" advClick="0" advTm="3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عدم‌اطمینان</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6846443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10</a:t>
            </a:fld>
            <a:endParaRPr lang="en-US" dirty="0"/>
          </a:p>
        </p:txBody>
      </p:sp>
      <p:pic>
        <p:nvPicPr>
          <p:cNvPr id="15"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3557587"/>
            <a:ext cx="2155214"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0" y="5334000"/>
            <a:ext cx="1400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44542" y="5313589"/>
            <a:ext cx="1971190" cy="405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402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42"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anim calcmode="lin" valueType="num">
                                      <p:cBhvr>
                                        <p:cTn id="17" dur="1000" fill="hold"/>
                                        <p:tgtEl>
                                          <p:spTgt spid="15"/>
                                        </p:tgtEl>
                                        <p:attrNameLst>
                                          <p:attrName>ppt_x</p:attrName>
                                        </p:attrNameLst>
                                      </p:cBhvr>
                                      <p:tavLst>
                                        <p:tav tm="0">
                                          <p:val>
                                            <p:strVal val="#ppt_x"/>
                                          </p:val>
                                        </p:tav>
                                        <p:tav tm="100000">
                                          <p:val>
                                            <p:strVal val="#ppt_x"/>
                                          </p:val>
                                        </p:tav>
                                      </p:tavLst>
                                    </p:anim>
                                    <p:anim calcmode="lin" valueType="num">
                                      <p:cBhvr>
                                        <p:cTn id="18" dur="1000" fill="hold"/>
                                        <p:tgtEl>
                                          <p:spTgt spid="15"/>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anim calcmode="lin" valueType="num">
                                      <p:cBhvr>
                                        <p:cTn id="22" dur="1000" fill="hold"/>
                                        <p:tgtEl>
                                          <p:spTgt spid="16"/>
                                        </p:tgtEl>
                                        <p:attrNameLst>
                                          <p:attrName>ppt_x</p:attrName>
                                        </p:attrNameLst>
                                      </p:cBhvr>
                                      <p:tavLst>
                                        <p:tav tm="0">
                                          <p:val>
                                            <p:strVal val="#ppt_x"/>
                                          </p:val>
                                        </p:tav>
                                        <p:tav tm="100000">
                                          <p:val>
                                            <p:strVal val="#ppt_x"/>
                                          </p:val>
                                        </p:tav>
                                      </p:tavLst>
                                    </p:anim>
                                    <p:anim calcmode="lin" valueType="num">
                                      <p:cBhvr>
                                        <p:cTn id="23" dur="1000" fill="hold"/>
                                        <p:tgtEl>
                                          <p:spTgt spid="16"/>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1000"/>
                                        <p:tgtEl>
                                          <p:spTgt spid="17"/>
                                        </p:tgtEl>
                                      </p:cBhvr>
                                    </p:animEffect>
                                    <p:anim calcmode="lin" valueType="num">
                                      <p:cBhvr>
                                        <p:cTn id="27" dur="1000" fill="hold"/>
                                        <p:tgtEl>
                                          <p:spTgt spid="17"/>
                                        </p:tgtEl>
                                        <p:attrNameLst>
                                          <p:attrName>ppt_x</p:attrName>
                                        </p:attrNameLst>
                                      </p:cBhvr>
                                      <p:tavLst>
                                        <p:tav tm="0">
                                          <p:val>
                                            <p:strVal val="#ppt_x"/>
                                          </p:val>
                                        </p:tav>
                                        <p:tav tm="100000">
                                          <p:val>
                                            <p:strVal val="#ppt_x"/>
                                          </p:val>
                                        </p:tav>
                                      </p:tavLst>
                                    </p:anim>
                                    <p:anim calcmode="lin" valueType="num">
                                      <p:cBhvr>
                                        <p:cTn id="2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عدم‌اطمینان: مثال</a:t>
            </a:r>
            <a:endParaRPr lang="en-US" dirty="0"/>
          </a:p>
        </p:txBody>
      </p:sp>
      <mc:AlternateContent xmlns:mc="http://schemas.openxmlformats.org/markup-compatibility/2006" xmlns:a14="http://schemas.microsoft.com/office/drawing/2010/main">
        <mc:Choice Requires="a14">
          <p:graphicFrame>
            <p:nvGraphicFramePr>
              <p:cNvPr id="5" name="Content Placeholder 4"/>
              <p:cNvGraphicFramePr>
                <a:graphicFrameLocks noGrp="1"/>
              </p:cNvGraphicFramePr>
              <p:nvPr>
                <p:ph idx="1"/>
                <p:extLst>
                  <p:ext uri="{D42A27DB-BD31-4B8C-83A1-F6EECF244321}">
                    <p14:modId xmlns:p14="http://schemas.microsoft.com/office/powerpoint/2010/main" val="4171592575"/>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xmlns="">
          <p:graphicFrame>
            <p:nvGraphicFramePr>
              <p:cNvPr id="5" name="Content Placeholder 4"/>
              <p:cNvGraphicFramePr>
                <a:graphicFrameLocks noGrp="1"/>
              </p:cNvGraphicFramePr>
              <p:nvPr>
                <p:ph idx="1"/>
                <p:extLst>
                  <p:ext uri="{D42A27DB-BD31-4B8C-83A1-F6EECF244321}">
                    <p14:modId xmlns:p14="http://schemas.microsoft.com/office/powerpoint/2010/main" val="4171592575"/>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mc:Fallback>
      </mc:AlternateContent>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11</a:t>
            </a:fld>
            <a:endParaRPr lang="en-US" dirty="0"/>
          </a:p>
        </p:txBody>
      </p:sp>
      <p:pic>
        <p:nvPicPr>
          <p:cNvPr id="6146"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36156" y="3628570"/>
            <a:ext cx="3479576" cy="486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550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6146"/>
                                        </p:tgtEl>
                                        <p:attrNameLst>
                                          <p:attrName>style.visibility</p:attrName>
                                        </p:attrNameLst>
                                      </p:cBhvr>
                                      <p:to>
                                        <p:strVal val="visible"/>
                                      </p:to>
                                    </p:set>
                                    <p:animEffect transition="in" filter="fade">
                                      <p:cBhvr>
                                        <p:cTn id="11" dur="1000"/>
                                        <p:tgtEl>
                                          <p:spTgt spid="6146"/>
                                        </p:tgtEl>
                                      </p:cBhvr>
                                    </p:animEffect>
                                    <p:anim calcmode="lin" valueType="num">
                                      <p:cBhvr>
                                        <p:cTn id="12" dur="1000" fill="hold"/>
                                        <p:tgtEl>
                                          <p:spTgt spid="6146"/>
                                        </p:tgtEl>
                                        <p:attrNameLst>
                                          <p:attrName>ppt_x</p:attrName>
                                        </p:attrNameLst>
                                      </p:cBhvr>
                                      <p:tavLst>
                                        <p:tav tm="0">
                                          <p:val>
                                            <p:strVal val="#ppt_x"/>
                                          </p:val>
                                        </p:tav>
                                        <p:tav tm="100000">
                                          <p:val>
                                            <p:strVal val="#ppt_x"/>
                                          </p:val>
                                        </p:tav>
                                      </p:tavLst>
                                    </p:anim>
                                    <p:anim calcmode="lin" valueType="num">
                                      <p:cBhvr>
                                        <p:cTn id="13" dur="1000" fill="hold"/>
                                        <p:tgtEl>
                                          <p:spTgt spid="6146"/>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anim calcmode="lin" valueType="num">
                                      <p:cBhvr>
                                        <p:cTn id="17" dur="1000" fill="hold"/>
                                        <p:tgtEl>
                                          <p:spTgt spid="5"/>
                                        </p:tgtEl>
                                        <p:attrNameLst>
                                          <p:attrName>ppt_x</p:attrName>
                                        </p:attrNameLst>
                                      </p:cBhvr>
                                      <p:tavLst>
                                        <p:tav tm="0">
                                          <p:val>
                                            <p:strVal val="#ppt_x"/>
                                          </p:val>
                                        </p:tav>
                                        <p:tav tm="100000">
                                          <p:val>
                                            <p:strVal val="#ppt_x"/>
                                          </p:val>
                                        </p:tav>
                                      </p:tavLst>
                                    </p:anim>
                                    <p:anim calcmode="lin" valueType="num">
                                      <p:cBhvr>
                                        <p:cTn id="1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500" dirty="0" smtClean="0"/>
              <a:t>انواع برنامه‌‌ریزی تصادفی </a:t>
            </a:r>
            <a:r>
              <a:rPr lang="fa-IR" dirty="0">
                <a:latin typeface="Times New Roman" pitchFamily="18" charset="0"/>
                <a:cs typeface="Times New Roman" pitchFamily="18" charset="0"/>
              </a:rPr>
              <a:t>(</a:t>
            </a:r>
            <a:r>
              <a:rPr lang="en-US" dirty="0">
                <a:latin typeface="Times New Roman" pitchFamily="18" charset="0"/>
                <a:cs typeface="Times New Roman" pitchFamily="18" charset="0"/>
              </a:rPr>
              <a:t>I</a:t>
            </a:r>
            <a:r>
              <a:rPr lang="fa-IR"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12676623"/>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12</a:t>
            </a:fld>
            <a:endParaRPr lang="en-US" dirty="0"/>
          </a:p>
        </p:txBody>
      </p:sp>
    </p:spTree>
    <p:extLst>
      <p:ext uri="{BB962C8B-B14F-4D97-AF65-F5344CB8AC3E}">
        <p14:creationId xmlns:p14="http://schemas.microsoft.com/office/powerpoint/2010/main" val="254099713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انواع برنامه‌‌ریزی تصادفی </a:t>
            </a:r>
            <a:r>
              <a:rPr lang="fa-IR" dirty="0">
                <a:latin typeface="Times New Roman" pitchFamily="18" charset="0"/>
                <a:cs typeface="Times New Roman" pitchFamily="18" charset="0"/>
              </a:rPr>
              <a:t>(</a:t>
            </a:r>
            <a:r>
              <a:rPr lang="en-US" dirty="0" smtClean="0">
                <a:latin typeface="Times New Roman" pitchFamily="18" charset="0"/>
                <a:cs typeface="Times New Roman" pitchFamily="18" charset="0"/>
              </a:rPr>
              <a:t>II</a:t>
            </a:r>
            <a:r>
              <a:rPr lang="fa-IR"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3447208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13</a:t>
            </a:fld>
            <a:endParaRPr lang="en-US" dirty="0"/>
          </a:p>
        </p:txBody>
      </p:sp>
    </p:spTree>
    <p:extLst>
      <p:ext uri="{BB962C8B-B14F-4D97-AF65-F5344CB8AC3E}">
        <p14:creationId xmlns:p14="http://schemas.microsoft.com/office/powerpoint/2010/main" val="397300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miter lim="800000"/>
            <a:headEnd/>
            <a:tailEnd/>
          </a:ln>
          <a:extLst/>
        </p:spPr>
        <p:txBody>
          <a:bodyPr/>
          <a:lstStyle/>
          <a:p>
            <a:pPr>
              <a:defRPr/>
            </a:pP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a:xfrm>
            <a:off x="722313" y="2667000"/>
            <a:ext cx="7772400" cy="1500187"/>
          </a:xfrm>
          <a:ln>
            <a:miter lim="800000"/>
            <a:headEnd/>
            <a:tailEnd/>
          </a:ln>
          <a:extLst/>
        </p:spPr>
        <p:txBody>
          <a:bodyPr/>
          <a:lstStyle/>
          <a:p>
            <a:pPr>
              <a:defRPr/>
            </a:pPr>
            <a:r>
              <a:rPr lang="fa-IR"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برنامه‌ریزی تصادفی با محدودیت‌های احتمالی</a:t>
            </a:r>
            <a:endPar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5F8C3333-E167-4242-AA1B-C66EEF29B9F4}" type="slidenum">
              <a:rPr lang="en-US" smtClean="0"/>
              <a:pPr>
                <a:defRPr/>
              </a:pPr>
              <a:t>14</a:t>
            </a:fld>
            <a:endParaRPr lang="en-US" dirty="0"/>
          </a:p>
        </p:txBody>
      </p:sp>
      <p:sp>
        <p:nvSpPr>
          <p:cNvPr id="5" name="TextBox 4"/>
          <p:cNvSpPr txBox="1"/>
          <p:nvPr/>
        </p:nvSpPr>
        <p:spPr>
          <a:xfrm>
            <a:off x="685800" y="4484687"/>
            <a:ext cx="7772400" cy="477054"/>
          </a:xfrm>
          <a:prstGeom prst="rect">
            <a:avLst/>
          </a:prstGeom>
          <a:noFill/>
        </p:spPr>
        <p:txBody>
          <a:bodyPr>
            <a:spAutoFit/>
          </a:bodyPr>
          <a:lstStyle/>
          <a:p>
            <a:pPr algn="r" rtl="1">
              <a:buFont typeface="Wingdings" pitchFamily="2" charset="2"/>
              <a:buChar char="ü"/>
              <a:defRPr/>
            </a:pPr>
            <a:r>
              <a:rPr lang="fa-IR" sz="25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مثال: برنامه‌ریزی خطی با دو تاس</a:t>
            </a:r>
            <a:endParaRPr lang="fa-IR" sz="25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extLst>
      <p:ext uri="{BB962C8B-B14F-4D97-AF65-F5344CB8AC3E}">
        <p14:creationId xmlns:p14="http://schemas.microsoft.com/office/powerpoint/2010/main" val="408301456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ppt_x</p:attrName>
                                        </p:attrNameLst>
                                      </p:cBhvr>
                                      <p:tavLst>
                                        <p:tav tm="0">
                                          <p:val>
                                            <p:strVal val="#ppt_x+#ppt_w*1.125000"/>
                                          </p:val>
                                        </p:tav>
                                        <p:tav tm="100000">
                                          <p:val>
                                            <p:strVal val="#ppt_x"/>
                                          </p:val>
                                        </p:tav>
                                      </p:tavLst>
                                    </p:anim>
                                    <p:animEffect transition="in" filter="wipe(left)">
                                      <p:cBhvr>
                                        <p:cTn id="8" dur="500"/>
                                        <p:tgtEl>
                                          <p:spTgt spid="3">
                                            <p:txEl>
                                              <p:pRg st="0" end="0"/>
                                            </p:txEl>
                                          </p:spTgt>
                                        </p:tgtEl>
                                      </p:cBhvr>
                                    </p:animEffect>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500" dirty="0" smtClean="0"/>
              <a:t>عدم‌اطمینان در پرتاب تاس</a:t>
            </a:r>
            <a:endParaRPr lang="en-US" sz="35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12806133"/>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15</a:t>
            </a:fld>
            <a:endParaRPr lang="en-US" dirty="0"/>
          </a:p>
        </p:txBody>
      </p:sp>
      <p:sp>
        <p:nvSpPr>
          <p:cNvPr id="5" name="Rectangle 4"/>
          <p:cNvSpPr/>
          <p:nvPr/>
        </p:nvSpPr>
        <p:spPr>
          <a:xfrm>
            <a:off x="2362200" y="5257800"/>
            <a:ext cx="4572000" cy="707886"/>
          </a:xfrm>
          <a:prstGeom prst="rect">
            <a:avLst/>
          </a:prstGeom>
        </p:spPr>
        <p:txBody>
          <a:bodyPr>
            <a:spAutoFit/>
          </a:bodyPr>
          <a:lstStyle/>
          <a:p>
            <a:r>
              <a:rPr lang="en-US" sz="2000" dirty="0"/>
              <a:t>a</a:t>
            </a:r>
            <a:r>
              <a:rPr lang="en-US" sz="2000" baseline="-25000" dirty="0"/>
              <a:t>1</a:t>
            </a:r>
            <a:r>
              <a:rPr lang="en-US" sz="2000" dirty="0"/>
              <a:t>=</a:t>
            </a:r>
            <a:r>
              <a:rPr lang="en-US" sz="2000" dirty="0" err="1"/>
              <a:t>i</a:t>
            </a:r>
            <a:r>
              <a:rPr lang="en-US" sz="2000" dirty="0"/>
              <a:t> (</a:t>
            </a:r>
            <a:r>
              <a:rPr lang="en-US" sz="2000" dirty="0" err="1"/>
              <a:t>i</a:t>
            </a:r>
            <a:r>
              <a:rPr lang="en-US" sz="2000" dirty="0"/>
              <a:t>=1,...,6) with probability 1/6</a:t>
            </a:r>
          </a:p>
          <a:p>
            <a:r>
              <a:rPr lang="en-US" sz="2000" dirty="0"/>
              <a:t>a</a:t>
            </a:r>
            <a:r>
              <a:rPr lang="en-US" sz="2000" baseline="-25000" dirty="0"/>
              <a:t>2</a:t>
            </a:r>
            <a:r>
              <a:rPr lang="en-US" sz="2000" dirty="0"/>
              <a:t>=j (j=1,...,6) with probability 1/6</a:t>
            </a:r>
          </a:p>
        </p:txBody>
      </p:sp>
    </p:spTree>
    <p:extLst>
      <p:ext uri="{BB962C8B-B14F-4D97-AF65-F5344CB8AC3E}">
        <p14:creationId xmlns:p14="http://schemas.microsoft.com/office/powerpoint/2010/main" val="170957838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2" dur="500"/>
                                        <p:tgtEl>
                                          <p:spTgt spid="5">
                                            <p:txEl>
                                              <p:pRg st="0" end="0"/>
                                            </p:txEl>
                                          </p:spTgt>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500" dirty="0"/>
              <a:t>برنامه‌ریزی خطی با محدودیت‌های احتمای</a:t>
            </a:r>
            <a:endParaRPr lang="en-US" sz="3500" dirty="0"/>
          </a:p>
        </p:txBody>
      </p:sp>
      <p:sp>
        <p:nvSpPr>
          <p:cNvPr id="3" name="Content Placeholder 2"/>
          <p:cNvSpPr>
            <a:spLocks noGrp="1"/>
          </p:cNvSpPr>
          <p:nvPr>
            <p:ph idx="1"/>
          </p:nvPr>
        </p:nvSpPr>
        <p:spPr/>
        <p:txBody>
          <a:bodyPr/>
          <a:lstStyle/>
          <a:p>
            <a:r>
              <a:rPr lang="fa-IR" sz="3000" dirty="0" smtClean="0">
                <a:cs typeface="B Nazanin" panose="00000400000000000000" pitchFamily="2" charset="-78"/>
              </a:rPr>
              <a:t>حال برنامه‌ریزی خطی زیر با دو متغیر و یک محدودیت را در نظر بگیرید:</a:t>
            </a:r>
          </a:p>
          <a:p>
            <a:pPr lvl="1"/>
            <a:endParaRPr lang="fa-IR" dirty="0" smtClean="0"/>
          </a:p>
          <a:p>
            <a:pPr lvl="1"/>
            <a:endParaRPr lang="fa-IR" dirty="0"/>
          </a:p>
          <a:p>
            <a:pPr lvl="1"/>
            <a:endParaRPr lang="fa-IR" dirty="0"/>
          </a:p>
          <a:p>
            <a:pPr marL="457200" lvl="1" indent="0">
              <a:buNone/>
            </a:pPr>
            <a:endParaRPr lang="fa-IR" dirty="0" smtClean="0"/>
          </a:p>
          <a:p>
            <a:r>
              <a:rPr lang="fa-IR" sz="3000" dirty="0" smtClean="0">
                <a:cs typeface="B Nazanin" panose="00000400000000000000" pitchFamily="2" charset="-78"/>
              </a:rPr>
              <a:t>این برنامه‌ریزی خطی چه تعبیری دارد؟ اگر </a:t>
            </a:r>
            <a:r>
              <a:rPr lang="en-US" sz="3000" dirty="0">
                <a:cs typeface="B Nazanin" panose="00000400000000000000" pitchFamily="2" charset="-78"/>
              </a:rPr>
              <a:t>a</a:t>
            </a:r>
            <a:r>
              <a:rPr lang="en-US" sz="3000" baseline="-25000" dirty="0">
                <a:cs typeface="B Nazanin" panose="00000400000000000000" pitchFamily="2" charset="-78"/>
              </a:rPr>
              <a:t>1</a:t>
            </a:r>
            <a:r>
              <a:rPr lang="fa-IR" sz="3000" baseline="-25000" dirty="0">
                <a:cs typeface="B Nazanin" panose="00000400000000000000" pitchFamily="2" charset="-78"/>
              </a:rPr>
              <a:t>   </a:t>
            </a:r>
            <a:r>
              <a:rPr lang="fa-IR" sz="3000" dirty="0">
                <a:cs typeface="B Nazanin" panose="00000400000000000000" pitchFamily="2" charset="-78"/>
              </a:rPr>
              <a:t>و </a:t>
            </a:r>
            <a:r>
              <a:rPr lang="en-US" sz="3000" dirty="0" smtClean="0">
                <a:cs typeface="B Nazanin" panose="00000400000000000000" pitchFamily="2" charset="-78"/>
              </a:rPr>
              <a:t>a</a:t>
            </a:r>
            <a:r>
              <a:rPr lang="en-US" sz="3000" baseline="-25000" dirty="0" smtClean="0">
                <a:cs typeface="B Nazanin" panose="00000400000000000000" pitchFamily="2" charset="-78"/>
              </a:rPr>
              <a:t>2</a:t>
            </a:r>
            <a:r>
              <a:rPr lang="fa-IR" sz="3000" baseline="-25000" dirty="0" smtClean="0">
                <a:cs typeface="B Nazanin" panose="00000400000000000000" pitchFamily="2" charset="-78"/>
              </a:rPr>
              <a:t> </a:t>
            </a:r>
            <a:r>
              <a:rPr lang="fa-IR" sz="3000" dirty="0">
                <a:cs typeface="B Nazanin" panose="00000400000000000000" pitchFamily="2" charset="-78"/>
              </a:rPr>
              <a:t> </a:t>
            </a:r>
            <a:r>
              <a:rPr lang="fa-IR" sz="3000" dirty="0" smtClean="0">
                <a:cs typeface="B Nazanin" panose="00000400000000000000" pitchFamily="2" charset="-78"/>
              </a:rPr>
              <a:t>اعداد معینی بودند، این برنامه‌ریزی تعبیر مشخصی داشت، اما این‌گونه نیست.</a:t>
            </a:r>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16</a:t>
            </a:fld>
            <a:endParaRPr lang="en-US" dirty="0"/>
          </a:p>
        </p:txBody>
      </p:sp>
      <p:sp>
        <p:nvSpPr>
          <p:cNvPr id="5" name="Rectangle 1"/>
          <p:cNvSpPr>
            <a:spLocks noChangeArrowheads="1"/>
          </p:cNvSpPr>
          <p:nvPr/>
        </p:nvSpPr>
        <p:spPr bwMode="auto">
          <a:xfrm>
            <a:off x="429176" y="2507903"/>
            <a:ext cx="384079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Calibri" pitchFamily="34" charset="0"/>
              </a:rPr>
              <a:t>minimize 5x+6y </a:t>
            </a:r>
            <a:endParaRPr kumimoji="0" lang="fa-IR" sz="2800" b="0" i="0" u="none" strike="noStrike" cap="none" normalizeH="0" baseline="0" dirty="0" smtClean="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Calibri" pitchFamily="34" charset="0"/>
              </a:rPr>
              <a:t>subject to: a</a:t>
            </a:r>
            <a:r>
              <a:rPr kumimoji="0" lang="en-US" sz="2800" b="0" i="0" u="none" strike="noStrike" cap="none" normalizeH="0" baseline="-30000" dirty="0" smtClean="0">
                <a:ln>
                  <a:noFill/>
                </a:ln>
                <a:solidFill>
                  <a:srgbClr val="000000"/>
                </a:solidFill>
                <a:effectLst/>
                <a:latin typeface="Calibri" pitchFamily="34" charset="0"/>
              </a:rPr>
              <a:t>1</a:t>
            </a:r>
            <a:r>
              <a:rPr kumimoji="0" lang="en-US" sz="2800" b="0" i="0" u="none" strike="noStrike" cap="none" normalizeH="0" baseline="0" dirty="0" smtClean="0">
                <a:ln>
                  <a:noFill/>
                </a:ln>
                <a:solidFill>
                  <a:srgbClr val="000000"/>
                </a:solidFill>
                <a:effectLst/>
                <a:latin typeface="Calibri" pitchFamily="34" charset="0"/>
              </a:rPr>
              <a:t>x + a</a:t>
            </a:r>
            <a:r>
              <a:rPr kumimoji="0" lang="en-US" sz="2800" b="0" i="0" u="none" strike="noStrike" cap="none" normalizeH="0" baseline="-30000" dirty="0" smtClean="0">
                <a:ln>
                  <a:noFill/>
                </a:ln>
                <a:solidFill>
                  <a:srgbClr val="000000"/>
                </a:solidFill>
                <a:effectLst/>
                <a:latin typeface="Calibri" pitchFamily="34" charset="0"/>
              </a:rPr>
              <a:t>2</a:t>
            </a:r>
            <a:r>
              <a:rPr kumimoji="0" lang="en-US" sz="2800" b="0" i="0" u="none" strike="noStrike" cap="none" normalizeH="0" baseline="0" dirty="0" smtClean="0">
                <a:ln>
                  <a:noFill/>
                </a:ln>
                <a:solidFill>
                  <a:srgbClr val="000000"/>
                </a:solidFill>
                <a:effectLst/>
                <a:latin typeface="Calibri" pitchFamily="34" charset="0"/>
              </a:rPr>
              <a:t>y &gt;= 3 </a:t>
            </a:r>
            <a:endParaRPr kumimoji="0" lang="fa-IR" sz="2800" b="0" i="0" u="none" strike="noStrike" cap="none" normalizeH="0" baseline="0" dirty="0" smtClean="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Calibri" pitchFamily="34" charset="0"/>
              </a:rPr>
              <a:t>                  </a:t>
            </a:r>
            <a:r>
              <a:rPr kumimoji="0" lang="en-US" sz="2800" b="0" i="0" u="none" strike="noStrike" cap="none" normalizeH="0" baseline="0" dirty="0" err="1" smtClean="0">
                <a:ln>
                  <a:noFill/>
                </a:ln>
                <a:solidFill>
                  <a:srgbClr val="000000"/>
                </a:solidFill>
                <a:effectLst/>
                <a:latin typeface="Calibri" pitchFamily="34" charset="0"/>
              </a:rPr>
              <a:t>x,y</a:t>
            </a:r>
            <a:r>
              <a:rPr kumimoji="0" lang="en-US" sz="2800" b="0" i="0" u="none" strike="noStrike" cap="none" normalizeH="0" baseline="0" dirty="0" smtClean="0">
                <a:ln>
                  <a:noFill/>
                </a:ln>
                <a:solidFill>
                  <a:srgbClr val="000000"/>
                </a:solidFill>
                <a:effectLst/>
                <a:latin typeface="Calibri" pitchFamily="34" charset="0"/>
              </a:rPr>
              <a:t> &gt;= 0</a:t>
            </a:r>
            <a:r>
              <a:rPr kumimoji="0" lang="en-US" sz="2800" b="0" i="0" u="none" strike="noStrike" cap="none" normalizeH="0" baseline="0" dirty="0" smtClean="0">
                <a:ln>
                  <a:noFill/>
                </a:ln>
                <a:solidFill>
                  <a:schemeClr val="tx1"/>
                </a:solidFill>
                <a:effectLst/>
                <a:latin typeface="Calibri" pitchFamily="34" charset="0"/>
              </a:rPr>
              <a:t> </a:t>
            </a:r>
          </a:p>
        </p:txBody>
      </p:sp>
    </p:spTree>
    <p:extLst>
      <p:ext uri="{BB962C8B-B14F-4D97-AF65-F5344CB8AC3E}">
        <p14:creationId xmlns:p14="http://schemas.microsoft.com/office/powerpoint/2010/main" val="338581380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6" dur="500"/>
                                        <p:tgtEl>
                                          <p:spTgt spid="5">
                                            <p:txEl>
                                              <p:pRg st="0" end="0"/>
                                            </p:txEl>
                                          </p:spTgt>
                                        </p:tgtEl>
                                      </p:cBhvr>
                                    </p:animEffect>
                                  </p:childTnLst>
                                </p:cTn>
                              </p:par>
                            </p:childTnLst>
                          </p:cTn>
                        </p:par>
                        <p:par>
                          <p:cTn id="17" fill="hold">
                            <p:stCondLst>
                              <p:cond delay="1500"/>
                            </p:stCondLst>
                            <p:childTnLst>
                              <p:par>
                                <p:cTn id="18" presetID="14" presetClass="entr" presetSubtype="10" fill="hold" nodeType="after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randombar(horizontal)">
                                      <p:cBhvr>
                                        <p:cTn id="20" dur="500"/>
                                        <p:tgtEl>
                                          <p:spTgt spid="5">
                                            <p:txEl>
                                              <p:pRg st="1" end="1"/>
                                            </p:txEl>
                                          </p:spTgt>
                                        </p:tgtEl>
                                      </p:cBhvr>
                                    </p:animEffect>
                                  </p:childTnLst>
                                </p:cTn>
                              </p:par>
                            </p:childTnLst>
                          </p:cTn>
                        </p:par>
                        <p:par>
                          <p:cTn id="21" fill="hold">
                            <p:stCondLst>
                              <p:cond delay="2000"/>
                            </p:stCondLst>
                            <p:childTnLst>
                              <p:par>
                                <p:cTn id="22" presetID="14" presetClass="entr" presetSubtype="10" fill="hold" nodeType="after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randombar(horizontal)">
                                      <p:cBhvr>
                                        <p:cTn id="24" dur="500"/>
                                        <p:tgtEl>
                                          <p:spTgt spid="5">
                                            <p:txEl>
                                              <p:pRg st="2" end="2"/>
                                            </p:txEl>
                                          </p:spTgt>
                                        </p:tgtEl>
                                      </p:cBhvr>
                                    </p:animEffect>
                                  </p:childTnLst>
                                </p:cTn>
                              </p:par>
                            </p:childTnLst>
                          </p:cTn>
                        </p:par>
                        <p:par>
                          <p:cTn id="25" fill="hold">
                            <p:stCondLst>
                              <p:cond delay="2500"/>
                            </p:stCondLst>
                            <p:childTnLst>
                              <p:par>
                                <p:cTn id="26" presetID="14" presetClass="entr" presetSubtype="10"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500" dirty="0" smtClean="0"/>
              <a:t>معادل قطعی برنامه‌ریزی تصادفی</a:t>
            </a:r>
            <a:endParaRPr lang="en-US" sz="35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0312616"/>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17</a:t>
            </a:fld>
            <a:endParaRPr lang="en-US" dirty="0"/>
          </a:p>
        </p:txBody>
      </p:sp>
      <p:sp>
        <p:nvSpPr>
          <p:cNvPr id="5" name="Rectangle 1"/>
          <p:cNvSpPr>
            <a:spLocks noChangeArrowheads="1"/>
          </p:cNvSpPr>
          <p:nvPr/>
        </p:nvSpPr>
        <p:spPr bwMode="auto">
          <a:xfrm>
            <a:off x="2103346" y="4530298"/>
            <a:ext cx="605005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Unicode MS" pitchFamily="34" charset="-128"/>
                <a:cs typeface="Arial" pitchFamily="34" charset="0"/>
              </a:rPr>
              <a:t>minimize 5x+6y </a:t>
            </a:r>
            <a:endParaRPr kumimoji="0" lang="fa-IR" sz="2400" b="0" i="0" u="none" strike="noStrike" cap="none" normalizeH="0" baseline="0" dirty="0" smtClean="0">
              <a:ln>
                <a:noFill/>
              </a:ln>
              <a:solidFill>
                <a:srgbClr val="000000"/>
              </a:solidFill>
              <a:effectLst/>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Unicode MS" pitchFamily="34" charset="-128"/>
                <a:cs typeface="Arial" pitchFamily="34" charset="0"/>
              </a:rPr>
              <a:t>subject to: ix + </a:t>
            </a:r>
            <a:r>
              <a:rPr kumimoji="0" lang="en-US" sz="2400" b="0" i="0" u="none" strike="noStrike" cap="none" normalizeH="0" baseline="0" dirty="0" err="1" smtClean="0">
                <a:ln>
                  <a:noFill/>
                </a:ln>
                <a:solidFill>
                  <a:srgbClr val="000000"/>
                </a:solidFill>
                <a:effectLst/>
                <a:latin typeface="Arial Unicode MS" pitchFamily="34" charset="-128"/>
                <a:cs typeface="Arial" pitchFamily="34" charset="0"/>
              </a:rPr>
              <a:t>jy</a:t>
            </a:r>
            <a:r>
              <a:rPr kumimoji="0" lang="en-US" sz="2400" b="0" i="0" u="none" strike="noStrike" cap="none" normalizeH="0" baseline="0" dirty="0" smtClean="0">
                <a:ln>
                  <a:noFill/>
                </a:ln>
                <a:solidFill>
                  <a:srgbClr val="000000"/>
                </a:solidFill>
                <a:effectLst/>
                <a:latin typeface="Arial Unicode MS" pitchFamily="34" charset="-128"/>
                <a:cs typeface="Arial" pitchFamily="34" charset="0"/>
              </a:rPr>
              <a:t> &gt;= 3</a:t>
            </a:r>
            <a:r>
              <a:rPr kumimoji="0" lang="fa-IR" sz="2400" b="0" i="0" u="none" strike="noStrike" cap="none" normalizeH="0" baseline="0" dirty="0" smtClean="0">
                <a:ln>
                  <a:noFill/>
                </a:ln>
                <a:solidFill>
                  <a:srgbClr val="000000"/>
                </a:solidFill>
                <a:effectLst/>
                <a:latin typeface="Arial Unicode MS" pitchFamily="34" charset="-128"/>
                <a:cs typeface="Arial" pitchFamily="34" charset="0"/>
              </a:rPr>
              <a:t>    </a:t>
            </a:r>
            <a:r>
              <a:rPr kumimoji="0" lang="en-US" sz="2400" b="0" i="0" u="none" strike="noStrike" cap="none" normalizeH="0" baseline="0" dirty="0" smtClean="0">
                <a:ln>
                  <a:noFill/>
                </a:ln>
                <a:solidFill>
                  <a:srgbClr val="000000"/>
                </a:solidFill>
                <a:effectLst/>
                <a:latin typeface="Arial Unicode MS" pitchFamily="34" charset="-128"/>
                <a:cs typeface="Arial" pitchFamily="34" charset="0"/>
              </a:rPr>
              <a:t> </a:t>
            </a:r>
            <a:r>
              <a:rPr kumimoji="0" lang="en-US" sz="2400" b="0" i="0" u="none" strike="noStrike" cap="none" normalizeH="0" baseline="0" dirty="0" err="1" smtClean="0">
                <a:ln>
                  <a:noFill/>
                </a:ln>
                <a:solidFill>
                  <a:srgbClr val="000000"/>
                </a:solidFill>
                <a:effectLst/>
                <a:latin typeface="Arial Unicode MS" pitchFamily="34" charset="-128"/>
                <a:cs typeface="Arial" pitchFamily="34" charset="0"/>
              </a:rPr>
              <a:t>i</a:t>
            </a:r>
            <a:r>
              <a:rPr kumimoji="0" lang="en-US" sz="2400" b="0" i="0" u="none" strike="noStrike" cap="none" normalizeH="0" baseline="0" dirty="0" smtClean="0">
                <a:ln>
                  <a:noFill/>
                </a:ln>
                <a:solidFill>
                  <a:srgbClr val="000000"/>
                </a:solidFill>
                <a:effectLst/>
                <a:latin typeface="Arial Unicode MS" pitchFamily="34" charset="-128"/>
                <a:cs typeface="Arial" pitchFamily="34" charset="0"/>
              </a:rPr>
              <a:t>=1,...,6 </a:t>
            </a:r>
            <a:r>
              <a:rPr kumimoji="0" lang="fa-IR" sz="2400" b="0" i="0" u="none" strike="noStrike" cap="none" normalizeH="0" baseline="0" dirty="0" smtClean="0">
                <a:ln>
                  <a:noFill/>
                </a:ln>
                <a:solidFill>
                  <a:srgbClr val="000000"/>
                </a:solidFill>
                <a:effectLst/>
                <a:latin typeface="Arial Unicode MS" pitchFamily="34" charset="-128"/>
                <a:cs typeface="Arial" pitchFamily="34" charset="0"/>
              </a:rPr>
              <a:t>    </a:t>
            </a:r>
            <a:r>
              <a:rPr kumimoji="0" lang="en-US" sz="2400" b="0" i="0" u="none" strike="noStrike" cap="none" normalizeH="0" baseline="0" dirty="0" smtClean="0">
                <a:ln>
                  <a:noFill/>
                </a:ln>
                <a:solidFill>
                  <a:srgbClr val="000000"/>
                </a:solidFill>
                <a:effectLst/>
                <a:latin typeface="Arial Unicode MS" pitchFamily="34" charset="-128"/>
                <a:cs typeface="Arial" pitchFamily="34" charset="0"/>
              </a:rPr>
              <a:t>j=1,...,6</a:t>
            </a:r>
            <a:endParaRPr kumimoji="0" lang="fa-IR" sz="2400" b="0" i="0" u="none" strike="noStrike" cap="none" normalizeH="0" baseline="0" dirty="0" smtClean="0">
              <a:ln>
                <a:noFill/>
              </a:ln>
              <a:solidFill>
                <a:srgbClr val="000000"/>
              </a:solidFill>
              <a:effectLst/>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Unicode MS" pitchFamily="34" charset="-128"/>
                <a:cs typeface="Arial" pitchFamily="34" charset="0"/>
              </a:rPr>
              <a:t> </a:t>
            </a:r>
            <a:r>
              <a:rPr kumimoji="0" lang="en-US" sz="2400" b="0" i="0" u="none" strike="noStrike" cap="none" normalizeH="0" baseline="0" dirty="0" err="1" smtClean="0">
                <a:ln>
                  <a:noFill/>
                </a:ln>
                <a:solidFill>
                  <a:srgbClr val="000000"/>
                </a:solidFill>
                <a:effectLst/>
                <a:latin typeface="Arial Unicode MS" pitchFamily="34" charset="-128"/>
                <a:cs typeface="Arial" pitchFamily="34" charset="0"/>
              </a:rPr>
              <a:t>x,y</a:t>
            </a:r>
            <a:r>
              <a:rPr kumimoji="0" lang="en-US" sz="2400" b="0" i="0" u="none" strike="noStrike" cap="none" normalizeH="0" baseline="0" dirty="0" smtClean="0">
                <a:ln>
                  <a:noFill/>
                </a:ln>
                <a:solidFill>
                  <a:srgbClr val="000000"/>
                </a:solidFill>
                <a:effectLst/>
                <a:latin typeface="Arial Unicode MS" pitchFamily="34" charset="-128"/>
                <a:cs typeface="Arial" pitchFamily="34" charset="0"/>
              </a:rPr>
              <a:t> &gt;= 0</a:t>
            </a:r>
            <a:r>
              <a:rPr kumimoji="0" lang="en-US" sz="2400" b="0" i="0" u="none" strike="noStrike" cap="none" normalizeH="0" baseline="0" dirty="0" smtClean="0">
                <a:ln>
                  <a:noFill/>
                </a:ln>
                <a:solidFill>
                  <a:schemeClr val="tx1"/>
                </a:solidFill>
                <a:effectLst/>
                <a:cs typeface="Arial" pitchFamily="34" charset="0"/>
              </a:rPr>
              <a:t> </a:t>
            </a:r>
          </a:p>
        </p:txBody>
      </p:sp>
    </p:spTree>
    <p:extLst>
      <p:ext uri="{BB962C8B-B14F-4D97-AF65-F5344CB8AC3E}">
        <p14:creationId xmlns:p14="http://schemas.microsoft.com/office/powerpoint/2010/main" val="220749324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2" dur="500"/>
                                        <p:tgtEl>
                                          <p:spTgt spid="5">
                                            <p:txEl>
                                              <p:pRg st="0" end="0"/>
                                            </p:txEl>
                                          </p:spTgt>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6" dur="500"/>
                                        <p:tgtEl>
                                          <p:spTgt spid="5">
                                            <p:txEl>
                                              <p:pRg st="1" end="1"/>
                                            </p:txEl>
                                          </p:spTgt>
                                        </p:tgtEl>
                                      </p:cBhvr>
                                    </p:animEffect>
                                  </p:childTnLst>
                                </p:cTn>
                              </p:par>
                            </p:childTnLst>
                          </p:cTn>
                        </p:par>
                        <p:par>
                          <p:cTn id="17" fill="hold">
                            <p:stCondLst>
                              <p:cond delay="1500"/>
                            </p:stCondLst>
                            <p:childTnLst>
                              <p:par>
                                <p:cTn id="18" presetID="14" presetClass="entr" presetSubtype="10" fill="hold" nodeType="after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randombar(horizontal)">
                                      <p:cBhvr>
                                        <p:cTn id="2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500" dirty="0" smtClean="0"/>
              <a:t>ناحیه‌ی موجه و جواب بهینه</a:t>
            </a:r>
            <a:endParaRPr lang="en-US" sz="3500" dirty="0"/>
          </a:p>
        </p:txBody>
      </p:sp>
      <p:sp>
        <p:nvSpPr>
          <p:cNvPr id="3" name="Content Placeholder 2"/>
          <p:cNvSpPr>
            <a:spLocks noGrp="1"/>
          </p:cNvSpPr>
          <p:nvPr>
            <p:ph idx="1"/>
          </p:nvPr>
        </p:nvSpPr>
        <p:spPr/>
        <p:txBody>
          <a:bodyPr/>
          <a:lstStyle/>
          <a:p>
            <a:r>
              <a:rPr lang="fa-IR" sz="2400" dirty="0" smtClean="0">
                <a:cs typeface="B Nazanin" panose="00000400000000000000" pitchFamily="2" charset="-78"/>
              </a:rPr>
              <a:t>ناحیه‌ی موجه این برنامه‌ریزی تصادفی به شرح ذیل است. بدین ترتیب جواب برنامه‌ریزی خطی عبارت است از: </a:t>
            </a:r>
            <a:endParaRPr lang="en-US" sz="2400" dirty="0" smtClean="0">
              <a:cs typeface="B Nazanin" panose="00000400000000000000" pitchFamily="2" charset="-78"/>
            </a:endParaRPr>
          </a:p>
          <a:p>
            <a:pPr marL="0" indent="0" algn="ctr">
              <a:buNone/>
            </a:pPr>
            <a:r>
              <a:rPr lang="en-US" sz="2000" dirty="0" smtClean="0">
                <a:cs typeface="B Nazanin" panose="00000400000000000000" pitchFamily="2" charset="-78"/>
              </a:rPr>
              <a:t>x=3, y=0</a:t>
            </a:r>
            <a:endParaRPr lang="en-US" sz="20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18</a:t>
            </a:fld>
            <a:endParaRPr lang="en-US" dirty="0"/>
          </a:p>
        </p:txBody>
      </p:sp>
      <p:graphicFrame>
        <p:nvGraphicFramePr>
          <p:cNvPr id="7" name="Chart 6"/>
          <p:cNvGraphicFramePr/>
          <p:nvPr>
            <p:extLst>
              <p:ext uri="{D42A27DB-BD31-4B8C-83A1-F6EECF244321}">
                <p14:modId xmlns:p14="http://schemas.microsoft.com/office/powerpoint/2010/main" val="3714219962"/>
              </p:ext>
            </p:extLst>
          </p:nvPr>
        </p:nvGraphicFramePr>
        <p:xfrm>
          <a:off x="1600200" y="2514600"/>
          <a:ext cx="5486400"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Box 1"/>
          <p:cNvSpPr txBox="1"/>
          <p:nvPr/>
        </p:nvSpPr>
        <p:spPr>
          <a:xfrm>
            <a:off x="2034458" y="3324223"/>
            <a:ext cx="619140" cy="247647"/>
          </a:xfrm>
          <a:prstGeom prst="rect">
            <a:avLst/>
          </a:prstGeom>
        </p:spPr>
        <p:txBody>
          <a:bodyPr wrap="squar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r>
              <a:rPr lang="en-US" sz="1100" dirty="0"/>
              <a:t>(0,3)</a:t>
            </a:r>
            <a:r>
              <a:rPr lang="en-US" sz="1100" baseline="0" dirty="0"/>
              <a:t> Z=18</a:t>
            </a:r>
            <a:endParaRPr lang="en-US" sz="1100" dirty="0"/>
          </a:p>
        </p:txBody>
      </p:sp>
      <p:sp>
        <p:nvSpPr>
          <p:cNvPr id="9" name="Text Box 2"/>
          <p:cNvSpPr txBox="1"/>
          <p:nvPr/>
        </p:nvSpPr>
        <p:spPr>
          <a:xfrm>
            <a:off x="5252122" y="5715000"/>
            <a:ext cx="619140" cy="247647"/>
          </a:xfrm>
          <a:prstGeom prst="rect">
            <a:avLst/>
          </a:prstGeom>
        </p:spPr>
        <p:txBody>
          <a:bodyPr wrap="squar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r>
              <a:rPr lang="en-US" sz="1100" dirty="0"/>
              <a:t>(3,0)</a:t>
            </a:r>
            <a:r>
              <a:rPr lang="en-US" sz="1100" baseline="0" dirty="0"/>
              <a:t> Z=15</a:t>
            </a:r>
            <a:endParaRPr lang="en-US" sz="1100" dirty="0"/>
          </a:p>
        </p:txBody>
      </p:sp>
    </p:spTree>
    <p:extLst>
      <p:ext uri="{BB962C8B-B14F-4D97-AF65-F5344CB8AC3E}">
        <p14:creationId xmlns:p14="http://schemas.microsoft.com/office/powerpoint/2010/main" val="96607179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7"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500" dirty="0" smtClean="0"/>
              <a:t>لحاظ سطح اطمینان برای محدودیت</a:t>
            </a:r>
            <a:endParaRPr lang="en-US" sz="35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4957956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19</a:t>
            </a:fld>
            <a:endParaRPr lang="en-US" dirty="0"/>
          </a:p>
        </p:txBody>
      </p:sp>
      <p:sp>
        <p:nvSpPr>
          <p:cNvPr id="5" name="Rectangle 1"/>
          <p:cNvSpPr>
            <a:spLocks noChangeArrowheads="1"/>
          </p:cNvSpPr>
          <p:nvPr/>
        </p:nvSpPr>
        <p:spPr bwMode="auto">
          <a:xfrm>
            <a:off x="2057400" y="4482405"/>
            <a:ext cx="637738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Calibri" pitchFamily="34" charset="0"/>
              </a:rPr>
              <a:t>minimize 5x+6y </a:t>
            </a:r>
            <a:endParaRPr kumimoji="0" lang="fa-IR" sz="2800" b="0" i="0" u="none" strike="noStrike" cap="none" normalizeH="0" baseline="0" dirty="0" smtClean="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Calibri" pitchFamily="34" charset="0"/>
              </a:rPr>
              <a:t>subject to: </a:t>
            </a:r>
            <a:r>
              <a:rPr kumimoji="0" lang="en-US" sz="2800" b="0" i="0" u="none" strike="noStrike" cap="none" normalizeH="0" baseline="0" dirty="0" err="1" smtClean="0">
                <a:ln>
                  <a:noFill/>
                </a:ln>
                <a:solidFill>
                  <a:srgbClr val="000000"/>
                </a:solidFill>
                <a:effectLst/>
                <a:latin typeface="Calibri" pitchFamily="34" charset="0"/>
              </a:rPr>
              <a:t>Prob</a:t>
            </a:r>
            <a:r>
              <a:rPr kumimoji="0" lang="en-US" sz="2800" b="0" i="0" u="none" strike="noStrike" cap="none" normalizeH="0" baseline="0" dirty="0" smtClean="0">
                <a:ln>
                  <a:noFill/>
                </a:ln>
                <a:solidFill>
                  <a:srgbClr val="000000"/>
                </a:solidFill>
                <a:effectLst/>
                <a:latin typeface="Calibri" pitchFamily="34" charset="0"/>
              </a:rPr>
              <a:t>(a</a:t>
            </a:r>
            <a:r>
              <a:rPr kumimoji="0" lang="en-US" sz="2800" b="0" i="0" u="none" strike="noStrike" cap="none" normalizeH="0" baseline="-30000" dirty="0" smtClean="0">
                <a:ln>
                  <a:noFill/>
                </a:ln>
                <a:solidFill>
                  <a:srgbClr val="000000"/>
                </a:solidFill>
                <a:effectLst/>
                <a:latin typeface="Calibri" pitchFamily="34" charset="0"/>
              </a:rPr>
              <a:t>1</a:t>
            </a:r>
            <a:r>
              <a:rPr kumimoji="0" lang="en-US" sz="2800" b="0" i="0" u="none" strike="noStrike" cap="none" normalizeH="0" baseline="0" dirty="0" smtClean="0">
                <a:ln>
                  <a:noFill/>
                </a:ln>
                <a:solidFill>
                  <a:srgbClr val="000000"/>
                </a:solidFill>
                <a:effectLst/>
                <a:latin typeface="Calibri" pitchFamily="34" charset="0"/>
              </a:rPr>
              <a:t>x + a</a:t>
            </a:r>
            <a:r>
              <a:rPr kumimoji="0" lang="en-US" sz="2800" b="0" i="0" u="none" strike="noStrike" cap="none" normalizeH="0" baseline="-30000" dirty="0" smtClean="0">
                <a:ln>
                  <a:noFill/>
                </a:ln>
                <a:solidFill>
                  <a:srgbClr val="000000"/>
                </a:solidFill>
                <a:effectLst/>
                <a:latin typeface="Calibri" pitchFamily="34" charset="0"/>
              </a:rPr>
              <a:t>2</a:t>
            </a:r>
            <a:r>
              <a:rPr kumimoji="0" lang="en-US" sz="2800" b="0" i="0" u="none" strike="noStrike" cap="none" normalizeH="0" baseline="0" dirty="0" smtClean="0">
                <a:ln>
                  <a:noFill/>
                </a:ln>
                <a:solidFill>
                  <a:srgbClr val="000000"/>
                </a:solidFill>
                <a:effectLst/>
                <a:latin typeface="Calibri" pitchFamily="34" charset="0"/>
              </a:rPr>
              <a:t>y &gt;= 3) &gt;= </a:t>
            </a:r>
            <a:r>
              <a:rPr kumimoji="0" lang="en-US" sz="2800" b="0" i="1" u="none" strike="noStrike" cap="none" normalizeH="0" baseline="0" dirty="0" smtClean="0">
                <a:ln>
                  <a:noFill/>
                </a:ln>
                <a:solidFill>
                  <a:srgbClr val="000000"/>
                </a:solidFill>
                <a:effectLst/>
                <a:latin typeface="Calibri" pitchFamily="34" charset="0"/>
              </a:rPr>
              <a:t>1-alpha </a:t>
            </a:r>
            <a:endParaRPr kumimoji="0" lang="fa-IR" sz="2800" b="0" i="1" u="none" strike="noStrike" cap="none" normalizeH="0" baseline="0" dirty="0" smtClean="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rgbClr val="000000"/>
                </a:solidFill>
                <a:effectLst/>
                <a:latin typeface="Calibri" pitchFamily="34" charset="0"/>
              </a:rPr>
              <a:t>x,y</a:t>
            </a:r>
            <a:r>
              <a:rPr kumimoji="0" lang="en-US" sz="2800" b="0" i="0" u="none" strike="noStrike" cap="none" normalizeH="0" baseline="0" dirty="0" smtClean="0">
                <a:ln>
                  <a:noFill/>
                </a:ln>
                <a:solidFill>
                  <a:srgbClr val="000000"/>
                </a:solidFill>
                <a:effectLst/>
                <a:latin typeface="Calibri" pitchFamily="34" charset="0"/>
              </a:rPr>
              <a:t> &gt;= 0</a:t>
            </a:r>
            <a:r>
              <a:rPr kumimoji="0" lang="en-US" sz="2800" b="0" i="0" u="none" strike="noStrike" cap="none" normalizeH="0" baseline="0" dirty="0" smtClean="0">
                <a:ln>
                  <a:noFill/>
                </a:ln>
                <a:solidFill>
                  <a:schemeClr val="tx1"/>
                </a:solidFill>
                <a:effectLst/>
                <a:latin typeface="Calibri" pitchFamily="34" charset="0"/>
              </a:rPr>
              <a:t> </a:t>
            </a:r>
          </a:p>
        </p:txBody>
      </p:sp>
    </p:spTree>
    <p:extLst>
      <p:ext uri="{BB962C8B-B14F-4D97-AF65-F5344CB8AC3E}">
        <p14:creationId xmlns:p14="http://schemas.microsoft.com/office/powerpoint/2010/main" val="301009628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2" dur="500"/>
                                        <p:tgtEl>
                                          <p:spTgt spid="5">
                                            <p:txEl>
                                              <p:pRg st="0" end="0"/>
                                            </p:txEl>
                                          </p:spTgt>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6" dur="500"/>
                                        <p:tgtEl>
                                          <p:spTgt spid="5">
                                            <p:txEl>
                                              <p:pRg st="1" end="1"/>
                                            </p:txEl>
                                          </p:spTgt>
                                        </p:tgtEl>
                                      </p:cBhvr>
                                    </p:animEffect>
                                  </p:childTnLst>
                                </p:cTn>
                              </p:par>
                            </p:childTnLst>
                          </p:cTn>
                        </p:par>
                        <p:par>
                          <p:cTn id="17" fill="hold">
                            <p:stCondLst>
                              <p:cond delay="1500"/>
                            </p:stCondLst>
                            <p:childTnLst>
                              <p:par>
                                <p:cTn id="18" presetID="14" presetClass="entr" presetSubtype="10" fill="hold" nodeType="after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randombar(horizontal)">
                                      <p:cBhvr>
                                        <p:cTn id="20" dur="500"/>
                                        <p:tgtEl>
                                          <p:spTgt spid="5">
                                            <p:txEl>
                                              <p:pRg st="2" end="2"/>
                                            </p:txEl>
                                          </p:spTgt>
                                        </p:tgtEl>
                                      </p:cBhvr>
                                    </p:animEffect>
                                  </p:childTnLst>
                                </p:cTn>
                              </p:par>
                            </p:childTnLst>
                          </p:cTn>
                        </p:par>
                        <p:par>
                          <p:cTn id="21" fill="hold">
                            <p:stCondLst>
                              <p:cond delay="2000"/>
                            </p:stCondLst>
                            <p:childTnLst>
                              <p:par>
                                <p:cTn id="22" presetID="14" presetClass="entr" presetSubtype="10"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133600"/>
            <a:ext cx="7772400" cy="1981200"/>
          </a:xfrm>
          <a:ln>
            <a:miter lim="800000"/>
            <a:headEnd/>
            <a:tailEnd/>
          </a:ln>
          <a:extLst/>
        </p:spPr>
        <p:txBody>
          <a:bodyPr>
            <a:noAutofit/>
          </a:bodyPr>
          <a:lstStyle/>
          <a:p>
            <a:pPr rtl="0">
              <a:lnSpc>
                <a:spcPct val="150000"/>
              </a:lnSpc>
              <a:defRPr/>
            </a:pPr>
            <a: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مدیریت سبد اوراق قرضه با استفاده از </a:t>
            </a:r>
            <a:r>
              <a:rPr lang="en-US"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3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B Elham" pitchFamily="2" charset="-78"/>
              </a:rPr>
              <a:t>برنامه‌ریزی تصادفی</a:t>
            </a:r>
            <a:r>
              <a:rPr lang="en-US" sz="3200" dirty="0" smtClean="0"/>
              <a:t/>
            </a:r>
            <a:br>
              <a:rPr lang="en-US" sz="3200" dirty="0" smtClean="0"/>
            </a:br>
            <a:r>
              <a:rPr lang="en-US" sz="2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Bond Portfolio Management Using </a:t>
            </a:r>
            <a:br>
              <a:rPr lang="en-US" sz="2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br>
            <a:r>
              <a:rPr lang="en-US" sz="24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Stochastic Programming</a:t>
            </a:r>
            <a:r>
              <a:rPr lang="en-US" sz="23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23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fa-IR" sz="23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Subtitle 2"/>
          <p:cNvSpPr>
            <a:spLocks noGrp="1"/>
          </p:cNvSpPr>
          <p:nvPr>
            <p:ph type="subTitle" idx="1"/>
          </p:nvPr>
        </p:nvSpPr>
        <p:spPr>
          <a:xfrm>
            <a:off x="1371600" y="4953000"/>
            <a:ext cx="7391400" cy="1143000"/>
          </a:xfrm>
          <a:ln>
            <a:miter lim="800000"/>
            <a:headEnd/>
            <a:tailEnd/>
          </a:ln>
          <a:extLst/>
        </p:spPr>
        <p:txBody>
          <a:bodyPr>
            <a:normAutofit/>
          </a:bodyPr>
          <a:lstStyle/>
          <a:p>
            <a:pPr>
              <a:lnSpc>
                <a:spcPct val="30000"/>
              </a:lnSpc>
              <a:defRPr/>
            </a:pPr>
            <a:endParaRPr lang="fa-IR"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nSpc>
                <a:spcPct val="30000"/>
              </a:lnSpc>
              <a:defRPr/>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nSpc>
                <a:spcPct val="30000"/>
              </a:lnSpc>
              <a:defRPr/>
            </a:pPr>
            <a:r>
              <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rPr>
              <a:t>حسین عبده تبریزی</a:t>
            </a:r>
          </a:p>
          <a:p>
            <a:pPr>
              <a:lnSpc>
                <a:spcPct val="30000"/>
              </a:lnSpc>
              <a:defRPr/>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nSpc>
                <a:spcPct val="30000"/>
              </a:lnSpc>
              <a:defRPr/>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nSpc>
                <a:spcPct val="30000"/>
              </a:lnSpc>
              <a:defRPr/>
            </a:pPr>
            <a:r>
              <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rPr>
              <a:t>میثم </a:t>
            </a:r>
            <a:r>
              <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rPr>
              <a:t>رادپور</a:t>
            </a:r>
          </a:p>
          <a:p>
            <a:pPr>
              <a:lnSpc>
                <a:spcPct val="30000"/>
              </a:lnSpc>
              <a:defRPr/>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nSpc>
                <a:spcPct val="30000"/>
              </a:lnSpc>
              <a:defRPr/>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nSpc>
                <a:spcPct val="30000"/>
              </a:lnSpc>
              <a:defRPr/>
            </a:pPr>
            <a:endPar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p:txBody>
      </p:sp>
      <p:sp>
        <p:nvSpPr>
          <p:cNvPr id="4" name="TextBox 3"/>
          <p:cNvSpPr txBox="1"/>
          <p:nvPr/>
        </p:nvSpPr>
        <p:spPr>
          <a:xfrm>
            <a:off x="1219200" y="6183868"/>
            <a:ext cx="7718800" cy="338554"/>
          </a:xfrm>
          <a:prstGeom prst="rect">
            <a:avLst/>
          </a:prstGeom>
          <a:noFill/>
        </p:spPr>
        <p:txBody>
          <a:bodyPr wrap="square" rtlCol="1">
            <a:spAutoFit/>
          </a:bodyPr>
          <a:lstStyle/>
          <a:p>
            <a:pPr algn="r" rtl="1">
              <a:defRPr/>
            </a:pPr>
            <a:r>
              <a:rPr lang="fa-IR" sz="16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B Traffic" panose="00000400000000000000" pitchFamily="2" charset="-78"/>
              </a:rPr>
              <a:t>دانشکدۀ  </a:t>
            </a:r>
            <a:r>
              <a:rPr lang="fa-IR" sz="1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B Traffic" panose="00000400000000000000" pitchFamily="2" charset="-78"/>
              </a:rPr>
              <a:t>حسابداری و مدیریت دانشگاه </a:t>
            </a:r>
            <a:r>
              <a:rPr lang="fa-IR" sz="1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B Traffic" panose="00000400000000000000" pitchFamily="2" charset="-78"/>
              </a:rPr>
              <a:t>تهران،، فروردین </a:t>
            </a:r>
            <a:r>
              <a:rPr lang="fa-IR" sz="1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B Traffic" panose="00000400000000000000" pitchFamily="2" charset="-78"/>
              </a:rPr>
              <a:t>ماه </a:t>
            </a:r>
            <a:r>
              <a:rPr lang="fa-IR" sz="16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B Traffic" panose="00000400000000000000" pitchFamily="2" charset="-78"/>
              </a:rPr>
              <a:t>سال </a:t>
            </a:r>
            <a:r>
              <a:rPr lang="fa-IR" sz="1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B Traffic" panose="00000400000000000000" pitchFamily="2" charset="-78"/>
              </a:rPr>
              <a:t>93</a:t>
            </a:r>
            <a:endParaRPr lang="en-US" sz="16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B Traffic" panose="00000400000000000000" pitchFamily="2" charset="-78"/>
            </a:endParaRPr>
          </a:p>
        </p:txBody>
      </p:sp>
    </p:spTree>
  </p:cSld>
  <p:clrMapOvr>
    <a:masterClrMapping/>
  </p:clrMapOvr>
  <p:transition spd="slow" advClick="0" advTm="3000">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1" dur="500"/>
                                        <p:tgtEl>
                                          <p:spTgt spid="3">
                                            <p:txEl>
                                              <p:pRg st="2" end="2"/>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5" dur="500"/>
                                        <p:tgtEl>
                                          <p:spTgt spid="3">
                                            <p:txEl>
                                              <p:pRg st="5" end="5"/>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ناحیه‌ی موجه و جواب بهینه در سطح اطمینان 95 درصد</a:t>
            </a:r>
            <a:endParaRPr lang="en-US" sz="2800" dirty="0"/>
          </a:p>
        </p:txBody>
      </p:sp>
      <p:sp>
        <p:nvSpPr>
          <p:cNvPr id="3" name="Content Placeholder 2"/>
          <p:cNvSpPr>
            <a:spLocks noGrp="1"/>
          </p:cNvSpPr>
          <p:nvPr>
            <p:ph idx="1"/>
          </p:nvPr>
        </p:nvSpPr>
        <p:spPr/>
        <p:txBody>
          <a:bodyPr/>
          <a:lstStyle/>
          <a:p>
            <a:r>
              <a:rPr lang="fa-IR" sz="2400" dirty="0" smtClean="0">
                <a:cs typeface="B Nazanin" panose="00000400000000000000" pitchFamily="2" charset="-78"/>
              </a:rPr>
              <a:t>بدین ترتیب در سطح اطمینان 95 درصد جواب برنامه‌ریزی خطی عبارت است از: </a:t>
            </a:r>
            <a:endParaRPr lang="en-US" sz="2400" dirty="0" smtClean="0">
              <a:cs typeface="B Nazanin" panose="00000400000000000000" pitchFamily="2" charset="-78"/>
            </a:endParaRPr>
          </a:p>
          <a:p>
            <a:pPr marL="0" indent="0" algn="ctr">
              <a:buNone/>
            </a:pPr>
            <a:r>
              <a:rPr lang="en-US" sz="2000" dirty="0" smtClean="0">
                <a:cs typeface="B Nazanin" panose="00000400000000000000" pitchFamily="2" charset="-78"/>
              </a:rPr>
              <a:t>x=1</a:t>
            </a:r>
            <a:r>
              <a:rPr lang="en-US" sz="2000" dirty="0">
                <a:cs typeface="B Nazanin" panose="00000400000000000000" pitchFamily="2" charset="-78"/>
              </a:rPr>
              <a:t>, y=1</a:t>
            </a:r>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20</a:t>
            </a:fld>
            <a:endParaRPr lang="en-US" dirty="0"/>
          </a:p>
        </p:txBody>
      </p:sp>
      <p:graphicFrame>
        <p:nvGraphicFramePr>
          <p:cNvPr id="6" name="Chart 5"/>
          <p:cNvGraphicFramePr/>
          <p:nvPr>
            <p:extLst>
              <p:ext uri="{D42A27DB-BD31-4B8C-83A1-F6EECF244321}">
                <p14:modId xmlns:p14="http://schemas.microsoft.com/office/powerpoint/2010/main" val="2924454993"/>
              </p:ext>
            </p:extLst>
          </p:nvPr>
        </p:nvGraphicFramePr>
        <p:xfrm>
          <a:off x="1219200" y="2209800"/>
          <a:ext cx="5562600"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1"/>
          <p:cNvSpPr txBox="1"/>
          <p:nvPr/>
        </p:nvSpPr>
        <p:spPr>
          <a:xfrm>
            <a:off x="1905000" y="3200399"/>
            <a:ext cx="619140" cy="247647"/>
          </a:xfrm>
          <a:prstGeom prst="rect">
            <a:avLst/>
          </a:prstGeom>
        </p:spPr>
        <p:txBody>
          <a:bodyPr wrap="squar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r>
              <a:rPr lang="en-US" sz="1100" dirty="0"/>
              <a:t>(0,3)</a:t>
            </a:r>
            <a:r>
              <a:rPr lang="en-US" sz="1100" baseline="0" dirty="0"/>
              <a:t> Z=18</a:t>
            </a:r>
            <a:endParaRPr lang="en-US" sz="1100" dirty="0"/>
          </a:p>
        </p:txBody>
      </p:sp>
      <p:graphicFrame>
        <p:nvGraphicFramePr>
          <p:cNvPr id="8" name="Chart 7"/>
          <p:cNvGraphicFramePr/>
          <p:nvPr>
            <p:extLst>
              <p:ext uri="{D42A27DB-BD31-4B8C-83A1-F6EECF244321}">
                <p14:modId xmlns:p14="http://schemas.microsoft.com/office/powerpoint/2010/main" val="1709411788"/>
              </p:ext>
            </p:extLst>
          </p:nvPr>
        </p:nvGraphicFramePr>
        <p:xfrm>
          <a:off x="1219200" y="2133600"/>
          <a:ext cx="56388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1874078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miter lim="800000"/>
            <a:headEnd/>
            <a:tailEnd/>
          </a:ln>
          <a:extLst/>
        </p:spPr>
        <p:txBody>
          <a:bodyPr/>
          <a:lstStyle/>
          <a:p>
            <a:pPr>
              <a:defRPr/>
            </a:pP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a:xfrm>
            <a:off x="722313" y="2667000"/>
            <a:ext cx="7772400" cy="1500187"/>
          </a:xfrm>
          <a:ln>
            <a:miter lim="800000"/>
            <a:headEnd/>
            <a:tailEnd/>
          </a:ln>
          <a:extLst/>
        </p:spPr>
        <p:txBody>
          <a:bodyPr/>
          <a:lstStyle/>
          <a:p>
            <a:pPr>
              <a:defRPr/>
            </a:pPr>
            <a:r>
              <a:rPr lang="fa-IR"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برنامه‌ریزی تصادفی با دستاویز</a:t>
            </a:r>
            <a:endPar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5F8C3333-E167-4242-AA1B-C66EEF29B9F4}" type="slidenum">
              <a:rPr lang="en-US" smtClean="0"/>
              <a:pPr>
                <a:defRPr/>
              </a:pPr>
              <a:t>21</a:t>
            </a:fld>
            <a:endParaRPr lang="en-US" dirty="0"/>
          </a:p>
        </p:txBody>
      </p:sp>
      <p:sp>
        <p:nvSpPr>
          <p:cNvPr id="5" name="TextBox 4"/>
          <p:cNvSpPr txBox="1"/>
          <p:nvPr/>
        </p:nvSpPr>
        <p:spPr>
          <a:xfrm>
            <a:off x="685800" y="4484687"/>
            <a:ext cx="7772400" cy="1246495"/>
          </a:xfrm>
          <a:prstGeom prst="rect">
            <a:avLst/>
          </a:prstGeom>
          <a:noFill/>
        </p:spPr>
        <p:txBody>
          <a:bodyPr>
            <a:spAutoFit/>
          </a:bodyPr>
          <a:lstStyle/>
          <a:p>
            <a:pPr algn="r" rtl="1">
              <a:buFont typeface="Wingdings" pitchFamily="2" charset="2"/>
              <a:buChar char="ü"/>
              <a:defRPr/>
            </a:pPr>
            <a:r>
              <a:rPr lang="fa-IR" sz="25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برنامه‌ریزی تصادفی دو مرحله‌ای</a:t>
            </a:r>
          </a:p>
          <a:p>
            <a:pPr algn="r" rtl="1">
              <a:buFont typeface="Wingdings" pitchFamily="2" charset="2"/>
              <a:buChar char="ü"/>
              <a:defRPr/>
            </a:pPr>
            <a:r>
              <a:rPr lang="fa-IR" sz="25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مثال: برنامه‌ریزی خطی تولید</a:t>
            </a:r>
          </a:p>
          <a:p>
            <a:pPr algn="r" rtl="1">
              <a:buFont typeface="Wingdings" pitchFamily="2" charset="2"/>
              <a:buChar char="ü"/>
              <a:defRPr/>
            </a:pPr>
            <a:r>
              <a:rPr lang="fa-IR" sz="25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مدل عمومی برنامه‌ریزی تصادفی دو مرحله‌ای </a:t>
            </a:r>
            <a:endParaRPr lang="fa-IR" sz="25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extLst>
      <p:ext uri="{BB962C8B-B14F-4D97-AF65-F5344CB8AC3E}">
        <p14:creationId xmlns:p14="http://schemas.microsoft.com/office/powerpoint/2010/main" val="417478900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ppt_x</p:attrName>
                                        </p:attrNameLst>
                                      </p:cBhvr>
                                      <p:tavLst>
                                        <p:tav tm="0">
                                          <p:val>
                                            <p:strVal val="#ppt_x+#ppt_w*1.125000"/>
                                          </p:val>
                                        </p:tav>
                                        <p:tav tm="100000">
                                          <p:val>
                                            <p:strVal val="#ppt_x"/>
                                          </p:val>
                                        </p:tav>
                                      </p:tavLst>
                                    </p:anim>
                                    <p:animEffect transition="in" filter="wipe(left)">
                                      <p:cBhvr>
                                        <p:cTn id="8" dur="500"/>
                                        <p:tgtEl>
                                          <p:spTgt spid="3">
                                            <p:txEl>
                                              <p:pRg st="0" end="0"/>
                                            </p:txEl>
                                          </p:spTgt>
                                        </p:tgtEl>
                                      </p:cBhvr>
                                    </p:animEffect>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1000"/>
                                        <p:tgtEl>
                                          <p:spTgt spid="5">
                                            <p:txEl>
                                              <p:pRg st="0" end="0"/>
                                            </p:txEl>
                                          </p:spTgt>
                                        </p:tgtEl>
                                      </p:cBhvr>
                                    </p:animEffect>
                                    <p:anim calcmode="lin" valueType="num">
                                      <p:cBhvr>
                                        <p:cTn id="1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42" presetClass="entr" presetSubtype="0" fill="hold" nodeType="after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fade">
                                      <p:cBhvr>
                                        <p:cTn id="24" dur="1000"/>
                                        <p:tgtEl>
                                          <p:spTgt spid="5">
                                            <p:txEl>
                                              <p:pRg st="1" end="1"/>
                                            </p:txEl>
                                          </p:spTgt>
                                        </p:tgtEl>
                                      </p:cBhvr>
                                    </p:animEffect>
                                    <p:anim calcmode="lin" valueType="num">
                                      <p:cBhvr>
                                        <p:cTn id="2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42" presetClass="entr" presetSubtype="0" fill="hold" nodeType="after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1000"/>
                                        <p:tgtEl>
                                          <p:spTgt spid="5">
                                            <p:txEl>
                                              <p:pRg st="2" end="2"/>
                                            </p:txEl>
                                          </p:spTgt>
                                        </p:tgtEl>
                                      </p:cBhvr>
                                    </p:animEffect>
                                    <p:anim calcmode="lin" valueType="num">
                                      <p:cBhvr>
                                        <p:cTn id="31"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انواع متغیرهای تصمیم</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48867179"/>
              </p:ext>
            </p:extLst>
          </p:nvPr>
        </p:nvGraphicFramePr>
        <p:xfrm>
          <a:off x="457200" y="1143000"/>
          <a:ext cx="8229600" cy="5254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22</a:t>
            </a:fld>
            <a:endParaRPr lang="en-US" dirty="0"/>
          </a:p>
        </p:txBody>
      </p:sp>
    </p:spTree>
    <p:extLst>
      <p:ext uri="{BB962C8B-B14F-4D97-AF65-F5344CB8AC3E}">
        <p14:creationId xmlns:p14="http://schemas.microsoft.com/office/powerpoint/2010/main" val="1464392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برنامه‌‌ریزی تصادفی با دستاویز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5513898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23</a:t>
            </a:fld>
            <a:endParaRPr lang="en-US" dirty="0"/>
          </a:p>
        </p:txBody>
      </p:sp>
    </p:spTree>
    <p:extLst>
      <p:ext uri="{BB962C8B-B14F-4D97-AF65-F5344CB8AC3E}">
        <p14:creationId xmlns:p14="http://schemas.microsoft.com/office/powerpoint/2010/main" val="183842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6" presetClass="entr" presetSubtype="16"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ویژگی‌های مدل‌های دستاویز</a:t>
            </a:r>
            <a:endParaRPr lang="en-US" dirty="0"/>
          </a:p>
        </p:txBody>
      </p:sp>
      <p:sp>
        <p:nvSpPr>
          <p:cNvPr id="3" name="Content Placeholder 2"/>
          <p:cNvSpPr>
            <a:spLocks noGrp="1"/>
          </p:cNvSpPr>
          <p:nvPr>
            <p:ph idx="1"/>
          </p:nvPr>
        </p:nvSpPr>
        <p:spPr/>
        <p:txBody>
          <a:bodyPr/>
          <a:lstStyle/>
          <a:p>
            <a:r>
              <a:rPr lang="fa-IR" dirty="0" smtClean="0">
                <a:cs typeface="B Zar" pitchFamily="2" charset="-78"/>
              </a:rPr>
              <a:t>مدل‌های دستاویز به‌طورآشکار مفهوم زمان را شامل می‌شوند.</a:t>
            </a:r>
          </a:p>
          <a:p>
            <a:r>
              <a:rPr lang="fa-IR" dirty="0" smtClean="0">
                <a:cs typeface="B Zar" pitchFamily="2" charset="-78"/>
              </a:rPr>
              <a:t>در این مدل‌ها عدم‌اطمینان طی مراحل گسسته‌ی زمانی رفع می‌شود.</a:t>
            </a:r>
          </a:p>
          <a:p>
            <a:r>
              <a:rPr lang="fa-IR" dirty="0" smtClean="0">
                <a:cs typeface="B Zar" pitchFamily="2" charset="-78"/>
              </a:rPr>
              <a:t>حل این برنامه‌های تصادفی در واقع تنها شامل یافتن مقادیر بهینه‌ی متغیرهای پیشبینانه است.</a:t>
            </a:r>
          </a:p>
          <a:p>
            <a:r>
              <a:rPr lang="fa-IR" dirty="0" smtClean="0">
                <a:cs typeface="B Zar" pitchFamily="2" charset="-78"/>
              </a:rPr>
              <a:t>بعد از این‌که بخشی از عدم‌اطمینان رفع شد برنامه‌ی تصادفی دیگری داریم که در آن متغیرهایی که قبلاً انطباقی لحاظ می‌شدند، به پیشبینانه بدل می‌شود.</a:t>
            </a:r>
          </a:p>
          <a:p>
            <a:endParaRPr lang="en-US" dirty="0">
              <a:cs typeface="B Zar" pitchFamily="2" charset="-78"/>
            </a:endParaRPr>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24</a:t>
            </a:fld>
            <a:endParaRPr lang="en-US" dirty="0"/>
          </a:p>
        </p:txBody>
      </p:sp>
    </p:spTree>
    <p:extLst>
      <p:ext uri="{BB962C8B-B14F-4D97-AF65-F5344CB8AC3E}">
        <p14:creationId xmlns:p14="http://schemas.microsoft.com/office/powerpoint/2010/main" val="2591583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childTnLst>
                          </p:cTn>
                        </p:par>
                        <p:par>
                          <p:cTn id="17" fill="hold">
                            <p:stCondLst>
                              <p:cond delay="1500"/>
                            </p:stCondLst>
                            <p:childTnLst>
                              <p:par>
                                <p:cTn id="18" presetID="14" presetClass="entr" presetSubtype="10"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childTnLst>
                          </p:cTn>
                        </p:par>
                        <p:par>
                          <p:cTn id="21" fill="hold">
                            <p:stCondLst>
                              <p:cond delay="2000"/>
                            </p:stCondLst>
                            <p:childTnLst>
                              <p:par>
                                <p:cTn id="22" presetID="14" presetClass="entr" presetSubtype="10"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a-IR" sz="3500" dirty="0" smtClean="0"/>
              <a:t>ساده‌ترین شکل برنامه‌ریزی تصادفی با دستاویز</a:t>
            </a:r>
            <a:endParaRPr lang="fa-IR" sz="35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6449475"/>
              </p:ext>
            </p:extLst>
          </p:nvPr>
        </p:nvGraphicFramePr>
        <p:xfrm>
          <a:off x="228600" y="1371600"/>
          <a:ext cx="84582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25</a:t>
            </a:fld>
            <a:endParaRPr lang="en-US" dirty="0"/>
          </a:p>
        </p:txBody>
      </p:sp>
    </p:spTree>
    <p:extLst>
      <p:ext uri="{BB962C8B-B14F-4D97-AF65-F5344CB8AC3E}">
        <p14:creationId xmlns:p14="http://schemas.microsoft.com/office/powerpoint/2010/main" val="138473148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a-IR" sz="3500" dirty="0" smtClean="0"/>
              <a:t>برنامه‌ریزی خطی تولید</a:t>
            </a:r>
            <a:r>
              <a:rPr lang="en-US" sz="3500" dirty="0" smtClean="0"/>
              <a:t>(</a:t>
            </a:r>
            <a:r>
              <a:rPr lang="en-US" sz="3500" dirty="0" smtClean="0">
                <a:latin typeface="Times New Roman" pitchFamily="18" charset="0"/>
                <a:cs typeface="Times New Roman" pitchFamily="18" charset="0"/>
              </a:rPr>
              <a:t>I</a:t>
            </a:r>
            <a:r>
              <a:rPr lang="en-US" sz="3500" dirty="0" smtClean="0"/>
              <a:t>)</a:t>
            </a:r>
            <a:r>
              <a:rPr lang="fa-IR" sz="3500" dirty="0" smtClean="0"/>
              <a:t> </a:t>
            </a:r>
            <a:endParaRPr lang="fa-IR" sz="35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73377021"/>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26</a:t>
            </a:fld>
            <a:endParaRPr lang="en-US" dirty="0"/>
          </a:p>
        </p:txBody>
      </p:sp>
    </p:spTree>
    <p:extLst>
      <p:ext uri="{BB962C8B-B14F-4D97-AF65-F5344CB8AC3E}">
        <p14:creationId xmlns:p14="http://schemas.microsoft.com/office/powerpoint/2010/main" val="390669330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برنامه‌ریزی خطی تولید</a:t>
            </a:r>
            <a:r>
              <a:rPr lang="en-US" dirty="0" smtClean="0"/>
              <a:t>(</a:t>
            </a:r>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I</a:t>
            </a:r>
            <a:r>
              <a:rPr lang="en-US" dirty="0" smtClean="0"/>
              <a:t>)</a:t>
            </a:r>
            <a:r>
              <a:rPr lang="fa-IR" dirty="0" smtClean="0"/>
              <a:t>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13753099"/>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27</a:t>
            </a:fld>
            <a:endParaRPr lang="en-US" dirty="0"/>
          </a:p>
        </p:txBody>
      </p:sp>
    </p:spTree>
    <p:extLst>
      <p:ext uri="{BB962C8B-B14F-4D97-AF65-F5344CB8AC3E}">
        <p14:creationId xmlns:p14="http://schemas.microsoft.com/office/powerpoint/2010/main" val="301694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500" dirty="0" smtClean="0"/>
              <a:t>توزیع احتمال تقاضا: دو سناریو</a:t>
            </a:r>
            <a:endParaRPr lang="en-US" sz="3500" dirty="0"/>
          </a:p>
        </p:txBody>
      </p:sp>
      <p:sp>
        <p:nvSpPr>
          <p:cNvPr id="3" name="Content Placeholder 2"/>
          <p:cNvSpPr>
            <a:spLocks noGrp="1"/>
          </p:cNvSpPr>
          <p:nvPr>
            <p:ph idx="1"/>
          </p:nvPr>
        </p:nvSpPr>
        <p:spPr/>
        <p:txBody>
          <a:bodyPr/>
          <a:lstStyle/>
          <a:p>
            <a:r>
              <a:rPr lang="fa-IR" sz="3000" dirty="0" smtClean="0">
                <a:cs typeface="B Nazanin" panose="00000400000000000000" pitchFamily="2" charset="-78"/>
              </a:rPr>
              <a:t>فرض کنید توزیع احتمال تقاضای آتی مشتریان به صورت زیر است:</a:t>
            </a:r>
          </a:p>
          <a:p>
            <a:pPr marL="0" indent="0" rtl="0">
              <a:buNone/>
            </a:pPr>
            <a:endParaRPr lang="en-US" sz="2000" dirty="0" smtClean="0"/>
          </a:p>
          <a:p>
            <a:pPr marL="0" indent="0" rtl="0">
              <a:buNone/>
            </a:pPr>
            <a:r>
              <a:rPr lang="en-US" sz="2000" dirty="0" smtClean="0"/>
              <a:t>S=2 </a:t>
            </a:r>
            <a:r>
              <a:rPr lang="en-US" sz="2000" dirty="0"/>
              <a:t>and D</a:t>
            </a:r>
            <a:r>
              <a:rPr lang="en-US" sz="2000" baseline="-25000" dirty="0"/>
              <a:t>1</a:t>
            </a:r>
            <a:r>
              <a:rPr lang="en-US" sz="2000" dirty="0"/>
              <a:t>=500, p</a:t>
            </a:r>
            <a:r>
              <a:rPr lang="en-US" sz="2000" baseline="-25000" dirty="0"/>
              <a:t>1</a:t>
            </a:r>
            <a:r>
              <a:rPr lang="en-US" sz="2000" dirty="0"/>
              <a:t>=0.6; D</a:t>
            </a:r>
            <a:r>
              <a:rPr lang="en-US" sz="2000" baseline="-25000" dirty="0"/>
              <a:t>2</a:t>
            </a:r>
            <a:r>
              <a:rPr lang="en-US" sz="2000" dirty="0"/>
              <a:t>=700, </a:t>
            </a:r>
            <a:r>
              <a:rPr lang="en-US" sz="2000" dirty="0" smtClean="0"/>
              <a:t>p</a:t>
            </a:r>
            <a:r>
              <a:rPr lang="en-US" sz="2000" baseline="-25000" dirty="0" smtClean="0"/>
              <a:t>2</a:t>
            </a:r>
            <a:r>
              <a:rPr lang="en-US" sz="2000" dirty="0" smtClean="0"/>
              <a:t>=0.4</a:t>
            </a:r>
            <a:endParaRPr lang="fa-IR" sz="2000" dirty="0" smtClean="0"/>
          </a:p>
          <a:p>
            <a:endParaRPr lang="en-US" dirty="0"/>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28</a:t>
            </a:fld>
            <a:endParaRPr lang="en-US" dirty="0"/>
          </a:p>
        </p:txBody>
      </p:sp>
      <p:pic>
        <p:nvPicPr>
          <p:cNvPr id="45058" name="Picture 2" descr="http://people.brunel.ac.uk/~mastjjb/jeb/or/STOCH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886" y="3308434"/>
            <a:ext cx="7503886" cy="2711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462040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6" dur="500"/>
                                        <p:tgtEl>
                                          <p:spTgt spid="3">
                                            <p:txEl>
                                              <p:pRg st="2" end="2"/>
                                            </p:txEl>
                                          </p:spTgt>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45058"/>
                                        </p:tgtEl>
                                        <p:attrNameLst>
                                          <p:attrName>style.visibility</p:attrName>
                                        </p:attrNameLst>
                                      </p:cBhvr>
                                      <p:to>
                                        <p:strVal val="visible"/>
                                      </p:to>
                                    </p:set>
                                    <p:animEffect transition="in" filter="fade">
                                      <p:cBhvr>
                                        <p:cTn id="20" dur="1000"/>
                                        <p:tgtEl>
                                          <p:spTgt spid="45058"/>
                                        </p:tgtEl>
                                      </p:cBhvr>
                                    </p:animEffect>
                                    <p:anim calcmode="lin" valueType="num">
                                      <p:cBhvr>
                                        <p:cTn id="21" dur="1000" fill="hold"/>
                                        <p:tgtEl>
                                          <p:spTgt spid="45058"/>
                                        </p:tgtEl>
                                        <p:attrNameLst>
                                          <p:attrName>ppt_x</p:attrName>
                                        </p:attrNameLst>
                                      </p:cBhvr>
                                      <p:tavLst>
                                        <p:tav tm="0">
                                          <p:val>
                                            <p:strVal val="#ppt_x"/>
                                          </p:val>
                                        </p:tav>
                                        <p:tav tm="100000">
                                          <p:val>
                                            <p:strVal val="#ppt_x"/>
                                          </p:val>
                                        </p:tav>
                                      </p:tavLst>
                                    </p:anim>
                                    <p:anim calcmode="lin" valueType="num">
                                      <p:cBhvr>
                                        <p:cTn id="22" dur="1000" fill="hold"/>
                                        <p:tgtEl>
                                          <p:spTgt spid="450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راه حل گمراه‌کننده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6937175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29</a:t>
            </a:fld>
            <a:endParaRPr lang="en-US" dirty="0"/>
          </a:p>
        </p:txBody>
      </p:sp>
    </p:spTree>
    <p:extLst>
      <p:ext uri="{BB962C8B-B14F-4D97-AF65-F5344CB8AC3E}">
        <p14:creationId xmlns:p14="http://schemas.microsoft.com/office/powerpoint/2010/main" val="346679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miter lim="800000"/>
            <a:headEnd/>
            <a:tailEnd/>
          </a:ln>
          <a:extLst/>
        </p:spPr>
        <p:txBody>
          <a:bodyPr/>
          <a:lstStyle/>
          <a:p>
            <a:pPr>
              <a:defRPr/>
            </a:pP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a:xfrm>
            <a:off x="722313" y="2667000"/>
            <a:ext cx="7772400" cy="1500187"/>
          </a:xfrm>
          <a:ln>
            <a:miter lim="800000"/>
            <a:headEnd/>
            <a:tailEnd/>
          </a:ln>
          <a:extLst/>
        </p:spPr>
        <p:txBody>
          <a:bodyPr/>
          <a:lstStyle/>
          <a:p>
            <a:pPr>
              <a:defRPr/>
            </a:pPr>
            <a:r>
              <a:rPr lang="fa-IR"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برنامه‌ریزی ریاضی در شرایط عدم‌اطمینان</a:t>
            </a:r>
            <a:endPar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5F8C3333-E167-4242-AA1B-C66EEF29B9F4}" type="slidenum">
              <a:rPr lang="en-US" smtClean="0"/>
              <a:pPr>
                <a:defRPr/>
              </a:pPr>
              <a:t>3</a:t>
            </a:fld>
            <a:endParaRPr lang="en-US" dirty="0"/>
          </a:p>
        </p:txBody>
      </p:sp>
      <p:sp>
        <p:nvSpPr>
          <p:cNvPr id="5" name="TextBox 4"/>
          <p:cNvSpPr txBox="1"/>
          <p:nvPr/>
        </p:nvSpPr>
        <p:spPr>
          <a:xfrm>
            <a:off x="685800" y="4484687"/>
            <a:ext cx="7772400" cy="1246495"/>
          </a:xfrm>
          <a:prstGeom prst="rect">
            <a:avLst/>
          </a:prstGeom>
          <a:noFill/>
        </p:spPr>
        <p:txBody>
          <a:bodyPr>
            <a:spAutoFit/>
          </a:bodyPr>
          <a:lstStyle/>
          <a:p>
            <a:pPr algn="r" rtl="1">
              <a:buFont typeface="Wingdings" pitchFamily="2" charset="2"/>
              <a:buChar char="ü"/>
              <a:defRPr/>
            </a:pPr>
            <a:r>
              <a:rPr lang="fa-IR" sz="25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مالی و عدم‌اطمینان</a:t>
            </a:r>
            <a:endParaRPr lang="fa-IR" sz="25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a:p>
            <a:pPr algn="r" rtl="1">
              <a:buFont typeface="Wingdings" pitchFamily="2" charset="2"/>
              <a:buChar char="ü"/>
              <a:defRPr/>
            </a:pPr>
            <a:r>
              <a:rPr lang="fa-IR" sz="25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رویکردهای مواجه با عدم‌اطمینان</a:t>
            </a:r>
          </a:p>
          <a:p>
            <a:pPr algn="r" rtl="1">
              <a:buFont typeface="Wingdings" pitchFamily="2" charset="2"/>
              <a:buChar char="ü"/>
              <a:defRPr/>
            </a:pPr>
            <a:r>
              <a:rPr lang="fa-IR" sz="25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برنامه‌ریزی تصادفق در مقابل برنامه‌ریزی قطعی</a:t>
            </a:r>
            <a:endParaRPr lang="fa-IR" sz="25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ppt_x</p:attrName>
                                        </p:attrNameLst>
                                      </p:cBhvr>
                                      <p:tavLst>
                                        <p:tav tm="0">
                                          <p:val>
                                            <p:strVal val="#ppt_x+#ppt_w*1.125000"/>
                                          </p:val>
                                        </p:tav>
                                        <p:tav tm="100000">
                                          <p:val>
                                            <p:strVal val="#ppt_x"/>
                                          </p:val>
                                        </p:tav>
                                      </p:tavLst>
                                    </p:anim>
                                    <p:animEffect transition="in" filter="wipe(left)">
                                      <p:cBhvr>
                                        <p:cTn id="8" dur="500"/>
                                        <p:tgtEl>
                                          <p:spTgt spid="3">
                                            <p:txEl>
                                              <p:pRg st="0" end="0"/>
                                            </p:txEl>
                                          </p:spTgt>
                                        </p:tgtEl>
                                      </p:cBhvr>
                                    </p:animEffect>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1000"/>
                                        <p:tgtEl>
                                          <p:spTgt spid="5">
                                            <p:txEl>
                                              <p:pRg st="1" end="1"/>
                                            </p:txEl>
                                          </p:spTgt>
                                        </p:tgtEl>
                                      </p:cBhvr>
                                    </p:animEffect>
                                    <p:anim calcmode="lin" valueType="num">
                                      <p:cBhvr>
                                        <p:cTn id="19"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42" presetClass="entr" presetSubtype="0" fill="hold" nodeType="after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1000"/>
                                        <p:tgtEl>
                                          <p:spTgt spid="5">
                                            <p:txEl>
                                              <p:pRg st="2" end="2"/>
                                            </p:txEl>
                                          </p:spTgt>
                                        </p:tgtEl>
                                      </p:cBhvr>
                                    </p:animEffect>
                                    <p:anim calcmode="lin" valueType="num">
                                      <p:cBhvr>
                                        <p:cTn id="2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500" dirty="0" smtClean="0"/>
              <a:t>مراحل</a:t>
            </a:r>
            <a:endParaRPr lang="en-US" sz="3500" dirty="0"/>
          </a:p>
        </p:txBody>
      </p:sp>
      <p:sp>
        <p:nvSpPr>
          <p:cNvPr id="3" name="Content Placeholder 2"/>
          <p:cNvSpPr>
            <a:spLocks noGrp="1"/>
          </p:cNvSpPr>
          <p:nvPr>
            <p:ph idx="1"/>
          </p:nvPr>
        </p:nvSpPr>
        <p:spPr/>
        <p:txBody>
          <a:bodyPr/>
          <a:lstStyle/>
          <a:p>
            <a:r>
              <a:rPr lang="fa-IR" sz="3000" dirty="0" smtClean="0">
                <a:cs typeface="B Nazanin" panose="00000400000000000000" pitchFamily="2" charset="-78"/>
              </a:rPr>
              <a:t>یک راه پرداختن به این مسأله‌ی دو مرحله‌ای به‌صورت زیر است:</a:t>
            </a:r>
          </a:p>
        </p:txBody>
      </p:sp>
      <p:sp>
        <p:nvSpPr>
          <p:cNvPr id="15" name="Slide Number Placeholder 3"/>
          <p:cNvSpPr>
            <a:spLocks noGrp="1"/>
          </p:cNvSpPr>
          <p:nvPr>
            <p:ph type="sldNum" sz="quarter" idx="12"/>
          </p:nvPr>
        </p:nvSpPr>
        <p:spPr>
          <a:xfrm>
            <a:off x="6553200" y="6761577"/>
            <a:ext cx="1837267" cy="172623"/>
          </a:xfrm>
        </p:spPr>
        <p:txBody>
          <a:bodyPr/>
          <a:lstStyle/>
          <a:p>
            <a:pPr>
              <a:defRPr/>
            </a:pPr>
            <a:fld id="{5EC1FF37-6C06-4B2A-B1D4-A790E03B584E}" type="slidenum">
              <a:rPr lang="en-US" sz="2000" smtClean="0"/>
              <a:pPr>
                <a:defRPr/>
              </a:pPr>
              <a:t>30</a:t>
            </a:fld>
            <a:endParaRPr lang="en-US" sz="2000" dirty="0"/>
          </a:p>
        </p:txBody>
      </p:sp>
      <p:sp>
        <p:nvSpPr>
          <p:cNvPr id="16" name="Freeform 15"/>
          <p:cNvSpPr/>
          <p:nvPr/>
        </p:nvSpPr>
        <p:spPr>
          <a:xfrm>
            <a:off x="4654420" y="2098666"/>
            <a:ext cx="3156653" cy="1340157"/>
          </a:xfrm>
          <a:custGeom>
            <a:avLst/>
            <a:gdLst>
              <a:gd name="connsiteX0" fmla="*/ 0 w 3665791"/>
              <a:gd name="connsiteY0" fmla="*/ 0 h 1897984"/>
              <a:gd name="connsiteX1" fmla="*/ 3665791 w 3665791"/>
              <a:gd name="connsiteY1" fmla="*/ 0 h 1897984"/>
              <a:gd name="connsiteX2" fmla="*/ 3665791 w 3665791"/>
              <a:gd name="connsiteY2" fmla="*/ 1897984 h 1897984"/>
              <a:gd name="connsiteX3" fmla="*/ 0 w 3665791"/>
              <a:gd name="connsiteY3" fmla="*/ 1897984 h 1897984"/>
              <a:gd name="connsiteX4" fmla="*/ 0 w 3665791"/>
              <a:gd name="connsiteY4" fmla="*/ 0 h 1897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65791" h="1897984">
                <a:moveTo>
                  <a:pt x="0" y="0"/>
                </a:moveTo>
                <a:lnTo>
                  <a:pt x="3665791" y="0"/>
                </a:lnTo>
                <a:lnTo>
                  <a:pt x="3665791" y="1897984"/>
                </a:lnTo>
                <a:lnTo>
                  <a:pt x="0" y="1897984"/>
                </a:lnTo>
                <a:lnTo>
                  <a:pt x="0" y="0"/>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9050" tIns="19050" rIns="19050" bIns="267827" numCol="1" spcCol="1270" anchor="ctr" anchorCtr="0">
            <a:noAutofit/>
          </a:bodyPr>
          <a:lstStyle/>
          <a:p>
            <a:pPr lvl="0" algn="ctr" defTabSz="1333500" rtl="1">
              <a:lnSpc>
                <a:spcPct val="90000"/>
              </a:lnSpc>
              <a:spcBef>
                <a:spcPct val="0"/>
              </a:spcBef>
              <a:spcAft>
                <a:spcPct val="35000"/>
              </a:spcAft>
            </a:pPr>
            <a:r>
              <a:rPr lang="fa-IR" sz="2000" kern="1200" dirty="0" smtClean="0">
                <a:cs typeface="B Zar" pitchFamily="2" charset="-78"/>
              </a:rPr>
              <a:t>در مورد تعداد تولید تصمیم می‌گیریم.</a:t>
            </a:r>
            <a:endParaRPr lang="en-US" sz="2000" kern="1200" dirty="0">
              <a:cs typeface="B Zar" pitchFamily="2" charset="-78"/>
            </a:endParaRPr>
          </a:p>
        </p:txBody>
      </p:sp>
      <p:sp>
        <p:nvSpPr>
          <p:cNvPr id="17" name="Freeform 16"/>
          <p:cNvSpPr/>
          <p:nvPr/>
        </p:nvSpPr>
        <p:spPr>
          <a:xfrm>
            <a:off x="5387589" y="3202992"/>
            <a:ext cx="2840987" cy="446719"/>
          </a:xfrm>
          <a:custGeom>
            <a:avLst/>
            <a:gdLst>
              <a:gd name="connsiteX0" fmla="*/ 0 w 3299211"/>
              <a:gd name="connsiteY0" fmla="*/ 0 h 632661"/>
              <a:gd name="connsiteX1" fmla="*/ 3299211 w 3299211"/>
              <a:gd name="connsiteY1" fmla="*/ 0 h 632661"/>
              <a:gd name="connsiteX2" fmla="*/ 3299211 w 3299211"/>
              <a:gd name="connsiteY2" fmla="*/ 632661 h 632661"/>
              <a:gd name="connsiteX3" fmla="*/ 0 w 3299211"/>
              <a:gd name="connsiteY3" fmla="*/ 632661 h 632661"/>
              <a:gd name="connsiteX4" fmla="*/ 0 w 3299211"/>
              <a:gd name="connsiteY4" fmla="*/ 0 h 632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9211" h="632661">
                <a:moveTo>
                  <a:pt x="0" y="0"/>
                </a:moveTo>
                <a:lnTo>
                  <a:pt x="3299211" y="0"/>
                </a:lnTo>
                <a:lnTo>
                  <a:pt x="3299211" y="632661"/>
                </a:lnTo>
                <a:lnTo>
                  <a:pt x="0" y="632661"/>
                </a:lnTo>
                <a:lnTo>
                  <a:pt x="0" y="0"/>
                </a:lnTo>
                <a:close/>
              </a:path>
            </a:pathLst>
          </a:cu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6200" tIns="19050" rIns="76200" bIns="19050" numCol="1" spcCol="1270" anchor="ctr" anchorCtr="0">
            <a:noAutofit/>
          </a:bodyPr>
          <a:lstStyle/>
          <a:p>
            <a:pPr lvl="0" algn="r" defTabSz="1333500">
              <a:lnSpc>
                <a:spcPct val="90000"/>
              </a:lnSpc>
              <a:spcBef>
                <a:spcPct val="0"/>
              </a:spcBef>
              <a:spcAft>
                <a:spcPct val="35000"/>
              </a:spcAft>
            </a:pPr>
            <a:r>
              <a:rPr lang="fa-IR" sz="2000" kern="1200" dirty="0" smtClean="0">
                <a:cs typeface="B Zar" pitchFamily="2" charset="-78"/>
              </a:rPr>
              <a:t>مرحله‌ی اول: عمل</a:t>
            </a:r>
            <a:endParaRPr lang="en-US" sz="2000" kern="1200" dirty="0">
              <a:cs typeface="B Zar" pitchFamily="2" charset="-78"/>
            </a:endParaRPr>
          </a:p>
        </p:txBody>
      </p:sp>
      <p:sp>
        <p:nvSpPr>
          <p:cNvPr id="18" name="Freeform 17"/>
          <p:cNvSpPr/>
          <p:nvPr/>
        </p:nvSpPr>
        <p:spPr>
          <a:xfrm>
            <a:off x="4654420" y="5093263"/>
            <a:ext cx="3156653" cy="1340157"/>
          </a:xfrm>
          <a:custGeom>
            <a:avLst/>
            <a:gdLst>
              <a:gd name="connsiteX0" fmla="*/ 0 w 3665791"/>
              <a:gd name="connsiteY0" fmla="*/ 0 h 1897984"/>
              <a:gd name="connsiteX1" fmla="*/ 3665791 w 3665791"/>
              <a:gd name="connsiteY1" fmla="*/ 0 h 1897984"/>
              <a:gd name="connsiteX2" fmla="*/ 3665791 w 3665791"/>
              <a:gd name="connsiteY2" fmla="*/ 1897984 h 1897984"/>
              <a:gd name="connsiteX3" fmla="*/ 0 w 3665791"/>
              <a:gd name="connsiteY3" fmla="*/ 1897984 h 1897984"/>
              <a:gd name="connsiteX4" fmla="*/ 0 w 3665791"/>
              <a:gd name="connsiteY4" fmla="*/ 0 h 1897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65791" h="1897984">
                <a:moveTo>
                  <a:pt x="0" y="0"/>
                </a:moveTo>
                <a:lnTo>
                  <a:pt x="3665791" y="0"/>
                </a:lnTo>
                <a:lnTo>
                  <a:pt x="3665791" y="1897984"/>
                </a:lnTo>
                <a:lnTo>
                  <a:pt x="0" y="1897984"/>
                </a:lnTo>
                <a:lnTo>
                  <a:pt x="0" y="0"/>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9050" tIns="19050" rIns="19050" bIns="267827" numCol="1" spcCol="1270" anchor="ctr" anchorCtr="0">
            <a:noAutofit/>
          </a:bodyPr>
          <a:lstStyle/>
          <a:p>
            <a:pPr lvl="0" algn="ctr" defTabSz="1333500" rtl="1">
              <a:lnSpc>
                <a:spcPct val="90000"/>
              </a:lnSpc>
              <a:spcBef>
                <a:spcPct val="0"/>
              </a:spcBef>
              <a:spcAft>
                <a:spcPct val="35000"/>
              </a:spcAft>
            </a:pPr>
            <a:r>
              <a:rPr lang="fa-IR" sz="2000" kern="1200" dirty="0" smtClean="0">
                <a:cs typeface="B Zar" pitchFamily="2" charset="-78"/>
              </a:rPr>
              <a:t>در بر اساس تقاضای مشاهده‌شده تصمیم‌های دیگری اخذ کنید. </a:t>
            </a:r>
            <a:endParaRPr lang="en-US" sz="2000" kern="1200" dirty="0">
              <a:cs typeface="B Zar" pitchFamily="2" charset="-78"/>
            </a:endParaRPr>
          </a:p>
        </p:txBody>
      </p:sp>
      <p:sp>
        <p:nvSpPr>
          <p:cNvPr id="19" name="Freeform 18"/>
          <p:cNvSpPr/>
          <p:nvPr/>
        </p:nvSpPr>
        <p:spPr>
          <a:xfrm>
            <a:off x="5387589" y="6197589"/>
            <a:ext cx="2840987" cy="446719"/>
          </a:xfrm>
          <a:custGeom>
            <a:avLst/>
            <a:gdLst>
              <a:gd name="connsiteX0" fmla="*/ 0 w 3299211"/>
              <a:gd name="connsiteY0" fmla="*/ 0 h 632661"/>
              <a:gd name="connsiteX1" fmla="*/ 3299211 w 3299211"/>
              <a:gd name="connsiteY1" fmla="*/ 0 h 632661"/>
              <a:gd name="connsiteX2" fmla="*/ 3299211 w 3299211"/>
              <a:gd name="connsiteY2" fmla="*/ 632661 h 632661"/>
              <a:gd name="connsiteX3" fmla="*/ 0 w 3299211"/>
              <a:gd name="connsiteY3" fmla="*/ 632661 h 632661"/>
              <a:gd name="connsiteX4" fmla="*/ 0 w 3299211"/>
              <a:gd name="connsiteY4" fmla="*/ 0 h 632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9211" h="632661">
                <a:moveTo>
                  <a:pt x="0" y="0"/>
                </a:moveTo>
                <a:lnTo>
                  <a:pt x="3299211" y="0"/>
                </a:lnTo>
                <a:lnTo>
                  <a:pt x="3299211" y="632661"/>
                </a:lnTo>
                <a:lnTo>
                  <a:pt x="0" y="632661"/>
                </a:lnTo>
                <a:lnTo>
                  <a:pt x="0" y="0"/>
                </a:lnTo>
                <a:close/>
              </a:path>
            </a:pathLst>
          </a:cu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6200" tIns="19050" rIns="76200" bIns="19050" numCol="1" spcCol="1270" anchor="ctr" anchorCtr="0">
            <a:noAutofit/>
          </a:bodyPr>
          <a:lstStyle/>
          <a:p>
            <a:pPr lvl="0" algn="r" defTabSz="1333500">
              <a:lnSpc>
                <a:spcPct val="90000"/>
              </a:lnSpc>
              <a:spcBef>
                <a:spcPct val="0"/>
              </a:spcBef>
              <a:spcAft>
                <a:spcPct val="35000"/>
              </a:spcAft>
            </a:pPr>
            <a:r>
              <a:rPr lang="fa-IR" sz="2000" kern="1200" dirty="0" smtClean="0">
                <a:cs typeface="B Zar" pitchFamily="2" charset="-78"/>
              </a:rPr>
              <a:t>مرحله‌ی دوم: عکس‌العمل</a:t>
            </a:r>
            <a:endParaRPr lang="en-US" sz="2000" kern="1200" dirty="0">
              <a:cs typeface="B Zar" pitchFamily="2" charset="-78"/>
            </a:endParaRPr>
          </a:p>
        </p:txBody>
      </p:sp>
      <p:cxnSp>
        <p:nvCxnSpPr>
          <p:cNvPr id="20" name="Straight Arrow Connector 19"/>
          <p:cNvCxnSpPr/>
          <p:nvPr/>
        </p:nvCxnSpPr>
        <p:spPr>
          <a:xfrm flipH="1">
            <a:off x="3428998" y="4359275"/>
            <a:ext cx="28956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158620" y="3850301"/>
            <a:ext cx="3156653" cy="1340157"/>
          </a:xfrm>
          <a:custGeom>
            <a:avLst/>
            <a:gdLst>
              <a:gd name="connsiteX0" fmla="*/ 0 w 3665791"/>
              <a:gd name="connsiteY0" fmla="*/ 0 h 1897984"/>
              <a:gd name="connsiteX1" fmla="*/ 3665791 w 3665791"/>
              <a:gd name="connsiteY1" fmla="*/ 0 h 1897984"/>
              <a:gd name="connsiteX2" fmla="*/ 3665791 w 3665791"/>
              <a:gd name="connsiteY2" fmla="*/ 1897984 h 1897984"/>
              <a:gd name="connsiteX3" fmla="*/ 0 w 3665791"/>
              <a:gd name="connsiteY3" fmla="*/ 1897984 h 1897984"/>
              <a:gd name="connsiteX4" fmla="*/ 0 w 3665791"/>
              <a:gd name="connsiteY4" fmla="*/ 0 h 1897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65791" h="1897984">
                <a:moveTo>
                  <a:pt x="0" y="0"/>
                </a:moveTo>
                <a:lnTo>
                  <a:pt x="3665791" y="0"/>
                </a:lnTo>
                <a:lnTo>
                  <a:pt x="3665791" y="1897984"/>
                </a:lnTo>
                <a:lnTo>
                  <a:pt x="0" y="1897984"/>
                </a:lnTo>
                <a:lnTo>
                  <a:pt x="0" y="0"/>
                </a:lnTo>
                <a:close/>
              </a:path>
            </a:pathLst>
          </a:custGeom>
        </p:spPr>
        <p:style>
          <a:lnRef idx="2">
            <a:schemeClr val="accent4"/>
          </a:lnRef>
          <a:fillRef idx="1">
            <a:schemeClr val="lt1"/>
          </a:fillRef>
          <a:effectRef idx="0">
            <a:schemeClr val="accent4"/>
          </a:effectRef>
          <a:fontRef idx="minor">
            <a:schemeClr val="dk1"/>
          </a:fontRef>
        </p:style>
        <p:txBody>
          <a:bodyPr spcFirstLastPara="0" vert="horz" wrap="square" lIns="182880" tIns="19050" rIns="182880" bIns="267827" numCol="1" spcCol="1270" anchor="ctr" anchorCtr="0">
            <a:noAutofit/>
          </a:bodyPr>
          <a:lstStyle/>
          <a:p>
            <a:pPr marL="0" algn="ctr" defTabSz="1333500" rtl="1">
              <a:lnSpc>
                <a:spcPct val="90000"/>
              </a:lnSpc>
              <a:spcAft>
                <a:spcPct val="35000"/>
              </a:spcAft>
            </a:pPr>
            <a:r>
              <a:rPr lang="fa-IR" sz="2000" dirty="0">
                <a:solidFill>
                  <a:schemeClr val="dk1">
                    <a:hueOff val="0"/>
                    <a:satOff val="0"/>
                    <a:lumOff val="0"/>
                    <a:alphaOff val="0"/>
                  </a:schemeClr>
                </a:solidFill>
                <a:cs typeface="B Zar" pitchFamily="2" charset="-78"/>
              </a:rPr>
              <a:t>تحقق عنصر تصادفی (تقاضای مشتریان) را مشاهده کنید</a:t>
            </a:r>
            <a:r>
              <a:rPr lang="fa-IR" sz="2000" dirty="0" smtClean="0">
                <a:solidFill>
                  <a:schemeClr val="dk1">
                    <a:hueOff val="0"/>
                    <a:satOff val="0"/>
                    <a:lumOff val="0"/>
                    <a:alphaOff val="0"/>
                  </a:schemeClr>
                </a:solidFill>
                <a:cs typeface="B Zar" pitchFamily="2" charset="-78"/>
              </a:rPr>
              <a:t>.</a:t>
            </a:r>
            <a:endParaRPr lang="fa-IR" sz="2000" dirty="0">
              <a:solidFill>
                <a:schemeClr val="dk1">
                  <a:hueOff val="0"/>
                  <a:satOff val="0"/>
                  <a:lumOff val="0"/>
                  <a:alphaOff val="0"/>
                </a:schemeClr>
              </a:solidFill>
              <a:cs typeface="B Zar" pitchFamily="2" charset="-78"/>
            </a:endParaRPr>
          </a:p>
        </p:txBody>
      </p:sp>
      <p:sp>
        <p:nvSpPr>
          <p:cNvPr id="22" name="Freeform 21"/>
          <p:cNvSpPr/>
          <p:nvPr/>
        </p:nvSpPr>
        <p:spPr>
          <a:xfrm>
            <a:off x="891789" y="4954627"/>
            <a:ext cx="2840987" cy="446719"/>
          </a:xfrm>
          <a:custGeom>
            <a:avLst/>
            <a:gdLst>
              <a:gd name="connsiteX0" fmla="*/ 0 w 3299211"/>
              <a:gd name="connsiteY0" fmla="*/ 0 h 632661"/>
              <a:gd name="connsiteX1" fmla="*/ 3299211 w 3299211"/>
              <a:gd name="connsiteY1" fmla="*/ 0 h 632661"/>
              <a:gd name="connsiteX2" fmla="*/ 3299211 w 3299211"/>
              <a:gd name="connsiteY2" fmla="*/ 632661 h 632661"/>
              <a:gd name="connsiteX3" fmla="*/ 0 w 3299211"/>
              <a:gd name="connsiteY3" fmla="*/ 632661 h 632661"/>
              <a:gd name="connsiteX4" fmla="*/ 0 w 3299211"/>
              <a:gd name="connsiteY4" fmla="*/ 0 h 632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9211" h="632661">
                <a:moveTo>
                  <a:pt x="0" y="0"/>
                </a:moveTo>
                <a:lnTo>
                  <a:pt x="3299211" y="0"/>
                </a:lnTo>
                <a:lnTo>
                  <a:pt x="3299211" y="632661"/>
                </a:lnTo>
                <a:lnTo>
                  <a:pt x="0" y="632661"/>
                </a:lnTo>
                <a:lnTo>
                  <a:pt x="0" y="0"/>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9050" rIns="457200" bIns="19050" numCol="1" spcCol="1270" anchor="ctr" anchorCtr="0">
            <a:noAutofit/>
          </a:bodyPr>
          <a:lstStyle/>
          <a:p>
            <a:pPr lvl="0" algn="r" defTabSz="1333500">
              <a:lnSpc>
                <a:spcPct val="90000"/>
              </a:lnSpc>
              <a:spcBef>
                <a:spcPct val="0"/>
              </a:spcBef>
              <a:spcAft>
                <a:spcPct val="35000"/>
              </a:spcAft>
            </a:pPr>
            <a:r>
              <a:rPr lang="fa-IR" sz="2000" dirty="0" smtClean="0">
                <a:cs typeface="B Zar" pitchFamily="2" charset="-78"/>
              </a:rPr>
              <a:t>مرحله‌ی واسط: مشاهده</a:t>
            </a:r>
            <a:endParaRPr lang="en-US" sz="2000" kern="1200" dirty="0">
              <a:cs typeface="B Zar" pitchFamily="2" charset="-78"/>
            </a:endParaRPr>
          </a:p>
        </p:txBody>
      </p:sp>
      <p:cxnSp>
        <p:nvCxnSpPr>
          <p:cNvPr id="23" name="Straight Connector 22"/>
          <p:cNvCxnSpPr/>
          <p:nvPr/>
        </p:nvCxnSpPr>
        <p:spPr>
          <a:xfrm>
            <a:off x="6400800" y="3649711"/>
            <a:ext cx="0" cy="1443552"/>
          </a:xfrm>
          <a:prstGeom prst="line">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cxnSp>
    </p:spTree>
    <p:extLst>
      <p:ext uri="{BB962C8B-B14F-4D97-AF65-F5344CB8AC3E}">
        <p14:creationId xmlns:p14="http://schemas.microsoft.com/office/powerpoint/2010/main" val="248481515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sz="3000" b="1" dirty="0" smtClean="0">
                <a:cs typeface="B Nazanin" panose="00000400000000000000" pitchFamily="2" charset="-78"/>
              </a:rPr>
              <a:t>متغیرهای تصمیم</a:t>
            </a:r>
            <a:endParaRPr lang="en-US" sz="3000" b="1" dirty="0" smtClean="0">
              <a:cs typeface="B Nazanin" panose="00000400000000000000" pitchFamily="2" charset="-78"/>
            </a:endParaRPr>
          </a:p>
        </p:txBody>
      </p:sp>
      <p:sp>
        <p:nvSpPr>
          <p:cNvPr id="5" name="Title 1"/>
          <p:cNvSpPr txBox="1">
            <a:spLocks/>
          </p:cNvSpPr>
          <p:nvPr/>
        </p:nvSpPr>
        <p:spPr bwMode="auto">
          <a:xfrm>
            <a:off x="152400" y="533400"/>
            <a:ext cx="6858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1" eaLnBrk="0" fontAlgn="base" hangingPunct="0">
              <a:spcBef>
                <a:spcPct val="0"/>
              </a:spcBef>
              <a:spcAft>
                <a:spcPct val="0"/>
              </a:spcAft>
              <a:defRPr sz="4000">
                <a:solidFill>
                  <a:schemeClr val="accent1"/>
                </a:solidFill>
                <a:latin typeface="+mj-lt"/>
                <a:ea typeface="+mj-ea"/>
                <a:cs typeface="B Elham" pitchFamily="2" charset="-78"/>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a:lstStyle>
          <a:p>
            <a:r>
              <a:rPr lang="fa-IR" sz="3500" dirty="0" smtClean="0"/>
              <a:t>متغیرها</a:t>
            </a:r>
            <a:endParaRPr lang="en-US" sz="3500" dirty="0"/>
          </a:p>
        </p:txBody>
      </p:sp>
      <p:sp>
        <p:nvSpPr>
          <p:cNvPr id="6" name="Slide Number Placeholder 3"/>
          <p:cNvSpPr txBox="1">
            <a:spLocks/>
          </p:cNvSpPr>
          <p:nvPr/>
        </p:nvSpPr>
        <p:spPr bwMode="auto">
          <a:xfrm>
            <a:off x="4953000" y="6609177"/>
            <a:ext cx="1837267" cy="1726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accent1"/>
                </a:solidFill>
                <a:latin typeface="Arial"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5EC1FF37-6C06-4B2A-B1D4-A790E03B584E}" type="slidenum">
              <a:rPr lang="en-US" sz="2000" smtClean="0"/>
              <a:pPr>
                <a:defRPr/>
              </a:pPr>
              <a:t>31</a:t>
            </a:fld>
            <a:endParaRPr lang="en-US" sz="2000" dirty="0"/>
          </a:p>
        </p:txBody>
      </p:sp>
      <p:sp>
        <p:nvSpPr>
          <p:cNvPr id="7" name="Freeform 6"/>
          <p:cNvSpPr/>
          <p:nvPr/>
        </p:nvSpPr>
        <p:spPr>
          <a:xfrm>
            <a:off x="1981200" y="1946266"/>
            <a:ext cx="4229673" cy="1551045"/>
          </a:xfrm>
          <a:custGeom>
            <a:avLst/>
            <a:gdLst>
              <a:gd name="connsiteX0" fmla="*/ 0 w 3665791"/>
              <a:gd name="connsiteY0" fmla="*/ 0 h 1897984"/>
              <a:gd name="connsiteX1" fmla="*/ 3665791 w 3665791"/>
              <a:gd name="connsiteY1" fmla="*/ 0 h 1897984"/>
              <a:gd name="connsiteX2" fmla="*/ 3665791 w 3665791"/>
              <a:gd name="connsiteY2" fmla="*/ 1897984 h 1897984"/>
              <a:gd name="connsiteX3" fmla="*/ 0 w 3665791"/>
              <a:gd name="connsiteY3" fmla="*/ 1897984 h 1897984"/>
              <a:gd name="connsiteX4" fmla="*/ 0 w 3665791"/>
              <a:gd name="connsiteY4" fmla="*/ 0 h 1897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65791" h="1897984">
                <a:moveTo>
                  <a:pt x="0" y="0"/>
                </a:moveTo>
                <a:lnTo>
                  <a:pt x="3665791" y="0"/>
                </a:lnTo>
                <a:lnTo>
                  <a:pt x="3665791" y="1897984"/>
                </a:lnTo>
                <a:lnTo>
                  <a:pt x="0" y="1897984"/>
                </a:lnTo>
                <a:lnTo>
                  <a:pt x="0" y="0"/>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82880" tIns="19050" rIns="0" bIns="267827" numCol="1" spcCol="1270" anchor="ctr" anchorCtr="0">
            <a:noAutofit/>
          </a:bodyPr>
          <a:lstStyle/>
          <a:p>
            <a:pPr lvl="1" algn="r" rtl="1"/>
            <a:r>
              <a:rPr lang="fa-IR" dirty="0" smtClean="0">
                <a:cs typeface="B Nazanin" panose="00000400000000000000" pitchFamily="2" charset="-78"/>
              </a:rPr>
              <a:t>تعداد </a:t>
            </a:r>
            <a:r>
              <a:rPr lang="fa-IR" dirty="0">
                <a:cs typeface="B Nazanin" panose="00000400000000000000" pitchFamily="2" charset="-78"/>
              </a:rPr>
              <a:t>واحد کالای </a:t>
            </a:r>
            <a:r>
              <a:rPr lang="en-US" dirty="0">
                <a:cs typeface="B Nazanin" panose="00000400000000000000" pitchFamily="2" charset="-78"/>
              </a:rPr>
              <a:t>X</a:t>
            </a:r>
            <a:r>
              <a:rPr lang="fa-IR" dirty="0">
                <a:cs typeface="B Nazanin" panose="00000400000000000000" pitchFamily="2" charset="-78"/>
              </a:rPr>
              <a:t> که در حال حاضر (مرحله‌ی اول) تولید می‌شود.</a:t>
            </a:r>
            <a:r>
              <a:rPr lang="en-US" dirty="0">
                <a:cs typeface="B Nazanin" panose="00000400000000000000" pitchFamily="2" charset="-78"/>
              </a:rPr>
              <a:t> </a:t>
            </a:r>
          </a:p>
        </p:txBody>
      </p:sp>
      <p:sp>
        <p:nvSpPr>
          <p:cNvPr id="8" name="Freeform 7"/>
          <p:cNvSpPr/>
          <p:nvPr/>
        </p:nvSpPr>
        <p:spPr>
          <a:xfrm>
            <a:off x="3787389" y="3050592"/>
            <a:ext cx="2840987" cy="446719"/>
          </a:xfrm>
          <a:custGeom>
            <a:avLst/>
            <a:gdLst>
              <a:gd name="connsiteX0" fmla="*/ 0 w 3299211"/>
              <a:gd name="connsiteY0" fmla="*/ 0 h 632661"/>
              <a:gd name="connsiteX1" fmla="*/ 3299211 w 3299211"/>
              <a:gd name="connsiteY1" fmla="*/ 0 h 632661"/>
              <a:gd name="connsiteX2" fmla="*/ 3299211 w 3299211"/>
              <a:gd name="connsiteY2" fmla="*/ 632661 h 632661"/>
              <a:gd name="connsiteX3" fmla="*/ 0 w 3299211"/>
              <a:gd name="connsiteY3" fmla="*/ 632661 h 632661"/>
              <a:gd name="connsiteX4" fmla="*/ 0 w 3299211"/>
              <a:gd name="connsiteY4" fmla="*/ 0 h 632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9211" h="632661">
                <a:moveTo>
                  <a:pt x="0" y="0"/>
                </a:moveTo>
                <a:lnTo>
                  <a:pt x="3299211" y="0"/>
                </a:lnTo>
                <a:lnTo>
                  <a:pt x="3299211" y="632661"/>
                </a:lnTo>
                <a:lnTo>
                  <a:pt x="0" y="632661"/>
                </a:lnTo>
                <a:lnTo>
                  <a:pt x="0" y="0"/>
                </a:lnTo>
                <a:close/>
              </a:path>
            </a:pathLst>
          </a:cu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6200" tIns="19050" rIns="76200" bIns="19050" numCol="1" spcCol="1270" anchor="ctr" anchorCtr="0">
            <a:noAutofit/>
          </a:bodyPr>
          <a:lstStyle/>
          <a:p>
            <a:pPr algn="ctr" defTabSz="1333500">
              <a:lnSpc>
                <a:spcPct val="90000"/>
              </a:lnSpc>
              <a:spcAft>
                <a:spcPct val="35000"/>
              </a:spcAft>
            </a:pPr>
            <a:r>
              <a:rPr lang="en-US" sz="2800" dirty="0">
                <a:cs typeface="B Nazanin" panose="00000400000000000000" pitchFamily="2" charset="-78"/>
              </a:rPr>
              <a:t> </a:t>
            </a:r>
            <a:r>
              <a:rPr lang="en-US" sz="2800" dirty="0" smtClean="0">
                <a:cs typeface="B Nazanin" panose="00000400000000000000" pitchFamily="2" charset="-78"/>
              </a:rPr>
              <a:t>x</a:t>
            </a:r>
            <a:r>
              <a:rPr lang="en-US" sz="2800" baseline="-25000" dirty="0" smtClean="0">
                <a:cs typeface="B Nazanin" panose="00000400000000000000" pitchFamily="2" charset="-78"/>
              </a:rPr>
              <a:t>1</a:t>
            </a:r>
            <a:r>
              <a:rPr lang="fa-IR" sz="2800" dirty="0">
                <a:cs typeface="B Zar" pitchFamily="2" charset="-78"/>
              </a:rPr>
              <a:t>مرحله‌ی اول</a:t>
            </a:r>
            <a:r>
              <a:rPr lang="fa-IR" sz="2800" dirty="0" smtClean="0">
                <a:cs typeface="B Zar" pitchFamily="2" charset="-78"/>
              </a:rPr>
              <a:t>: </a:t>
            </a:r>
            <a:endParaRPr lang="en-US" sz="2800" dirty="0">
              <a:cs typeface="B Zar" pitchFamily="2" charset="-78"/>
            </a:endParaRPr>
          </a:p>
        </p:txBody>
      </p:sp>
      <p:sp>
        <p:nvSpPr>
          <p:cNvPr id="9" name="Freeform 8"/>
          <p:cNvSpPr/>
          <p:nvPr/>
        </p:nvSpPr>
        <p:spPr>
          <a:xfrm>
            <a:off x="1981200" y="4940863"/>
            <a:ext cx="4229673" cy="1551045"/>
          </a:xfrm>
          <a:custGeom>
            <a:avLst/>
            <a:gdLst>
              <a:gd name="connsiteX0" fmla="*/ 0 w 3665791"/>
              <a:gd name="connsiteY0" fmla="*/ 0 h 1897984"/>
              <a:gd name="connsiteX1" fmla="*/ 3665791 w 3665791"/>
              <a:gd name="connsiteY1" fmla="*/ 0 h 1897984"/>
              <a:gd name="connsiteX2" fmla="*/ 3665791 w 3665791"/>
              <a:gd name="connsiteY2" fmla="*/ 1897984 h 1897984"/>
              <a:gd name="connsiteX3" fmla="*/ 0 w 3665791"/>
              <a:gd name="connsiteY3" fmla="*/ 1897984 h 1897984"/>
              <a:gd name="connsiteX4" fmla="*/ 0 w 3665791"/>
              <a:gd name="connsiteY4" fmla="*/ 0 h 1897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65791" h="1897984">
                <a:moveTo>
                  <a:pt x="0" y="0"/>
                </a:moveTo>
                <a:lnTo>
                  <a:pt x="3665791" y="0"/>
                </a:lnTo>
                <a:lnTo>
                  <a:pt x="3665791" y="1897984"/>
                </a:lnTo>
                <a:lnTo>
                  <a:pt x="0" y="1897984"/>
                </a:lnTo>
                <a:lnTo>
                  <a:pt x="0" y="0"/>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82880" tIns="19050" rIns="0" bIns="267827" numCol="1" spcCol="1270" anchor="ctr" anchorCtr="0">
            <a:noAutofit/>
          </a:bodyPr>
          <a:lstStyle/>
          <a:p>
            <a:pPr lvl="1" algn="justLow" rtl="1"/>
            <a:r>
              <a:rPr lang="fa-IR" dirty="0" smtClean="0">
                <a:cs typeface="B Nazanin" panose="00000400000000000000" pitchFamily="2" charset="-78"/>
              </a:rPr>
              <a:t>: </a:t>
            </a:r>
            <a:r>
              <a:rPr lang="fa-IR" dirty="0">
                <a:cs typeface="B Nazanin" panose="00000400000000000000" pitchFamily="2" charset="-78"/>
              </a:rPr>
              <a:t>تعداد واحد کالای </a:t>
            </a:r>
            <a:r>
              <a:rPr lang="en-US" dirty="0">
                <a:cs typeface="B Nazanin" panose="00000400000000000000" pitchFamily="2" charset="-78"/>
              </a:rPr>
              <a:t>X</a:t>
            </a:r>
            <a:r>
              <a:rPr lang="fa-IR" dirty="0">
                <a:cs typeface="B Nazanin" panose="00000400000000000000" pitchFamily="2" charset="-78"/>
              </a:rPr>
              <a:t> که در مرحله‌ی دوم با تحقق تصادفی سناریوهای تقاضا یعنی </a:t>
            </a:r>
            <a:r>
              <a:rPr lang="en-US" dirty="0">
                <a:cs typeface="B Nazanin" panose="00000400000000000000" pitchFamily="2" charset="-78"/>
              </a:rPr>
              <a:t>Ds (s=1,...,S)</a:t>
            </a:r>
            <a:r>
              <a:rPr lang="fa-IR" dirty="0">
                <a:cs typeface="B Nazanin" panose="00000400000000000000" pitchFamily="2" charset="-78"/>
              </a:rPr>
              <a:t> خریداری می‌شود. </a:t>
            </a:r>
            <a:endParaRPr lang="en-US" dirty="0">
              <a:cs typeface="B Nazanin" panose="00000400000000000000" pitchFamily="2" charset="-78"/>
            </a:endParaRPr>
          </a:p>
        </p:txBody>
      </p:sp>
      <p:sp>
        <p:nvSpPr>
          <p:cNvPr id="10" name="Freeform 9"/>
          <p:cNvSpPr/>
          <p:nvPr/>
        </p:nvSpPr>
        <p:spPr>
          <a:xfrm>
            <a:off x="3787389" y="6045189"/>
            <a:ext cx="2840987" cy="446719"/>
          </a:xfrm>
          <a:custGeom>
            <a:avLst/>
            <a:gdLst>
              <a:gd name="connsiteX0" fmla="*/ 0 w 3299211"/>
              <a:gd name="connsiteY0" fmla="*/ 0 h 632661"/>
              <a:gd name="connsiteX1" fmla="*/ 3299211 w 3299211"/>
              <a:gd name="connsiteY1" fmla="*/ 0 h 632661"/>
              <a:gd name="connsiteX2" fmla="*/ 3299211 w 3299211"/>
              <a:gd name="connsiteY2" fmla="*/ 632661 h 632661"/>
              <a:gd name="connsiteX3" fmla="*/ 0 w 3299211"/>
              <a:gd name="connsiteY3" fmla="*/ 632661 h 632661"/>
              <a:gd name="connsiteX4" fmla="*/ 0 w 3299211"/>
              <a:gd name="connsiteY4" fmla="*/ 0 h 632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9211" h="632661">
                <a:moveTo>
                  <a:pt x="0" y="0"/>
                </a:moveTo>
                <a:lnTo>
                  <a:pt x="3299211" y="0"/>
                </a:lnTo>
                <a:lnTo>
                  <a:pt x="3299211" y="632661"/>
                </a:lnTo>
                <a:lnTo>
                  <a:pt x="0" y="632661"/>
                </a:lnTo>
                <a:lnTo>
                  <a:pt x="0" y="0"/>
                </a:lnTo>
                <a:close/>
              </a:path>
            </a:pathLst>
          </a:cu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6200" tIns="19050" rIns="76200" bIns="19050" numCol="1" spcCol="1270" anchor="ctr" anchorCtr="0">
            <a:noAutofit/>
          </a:bodyPr>
          <a:lstStyle/>
          <a:p>
            <a:pPr algn="ctr" defTabSz="1333500">
              <a:lnSpc>
                <a:spcPct val="90000"/>
              </a:lnSpc>
              <a:spcAft>
                <a:spcPct val="35000"/>
              </a:spcAft>
            </a:pPr>
            <a:r>
              <a:rPr lang="en-US" sz="2800" dirty="0" smtClean="0">
                <a:cs typeface="B Zar" pitchFamily="2" charset="-78"/>
              </a:rPr>
              <a:t>y</a:t>
            </a:r>
            <a:r>
              <a:rPr lang="en-US" sz="1600" dirty="0" smtClean="0">
                <a:cs typeface="B Zar" pitchFamily="2" charset="-78"/>
              </a:rPr>
              <a:t>2s</a:t>
            </a:r>
            <a:r>
              <a:rPr lang="en-US" sz="2800" dirty="0">
                <a:cs typeface="B Zar" pitchFamily="2" charset="-78"/>
              </a:rPr>
              <a:t> </a:t>
            </a:r>
            <a:r>
              <a:rPr lang="fa-IR" sz="2800" dirty="0" smtClean="0">
                <a:cs typeface="B Zar" pitchFamily="2" charset="-78"/>
              </a:rPr>
              <a:t>مرحله‌ی دوم: </a:t>
            </a:r>
            <a:endParaRPr lang="en-US" sz="2800" dirty="0">
              <a:cs typeface="B Zar" pitchFamily="2" charset="-78"/>
            </a:endParaRPr>
          </a:p>
        </p:txBody>
      </p:sp>
      <p:cxnSp>
        <p:nvCxnSpPr>
          <p:cNvPr id="14" name="Straight Connector 13"/>
          <p:cNvCxnSpPr/>
          <p:nvPr/>
        </p:nvCxnSpPr>
        <p:spPr>
          <a:xfrm>
            <a:off x="4800600" y="3497311"/>
            <a:ext cx="0" cy="1443552"/>
          </a:xfrm>
          <a:prstGeom prst="line">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cxnSp>
    </p:spTree>
    <p:extLst>
      <p:ext uri="{BB962C8B-B14F-4D97-AF65-F5344CB8AC3E}">
        <p14:creationId xmlns:p14="http://schemas.microsoft.com/office/powerpoint/2010/main" val="419869450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500" dirty="0" smtClean="0"/>
              <a:t>برنامه‌ی تصادفی</a:t>
            </a:r>
            <a:endParaRPr lang="en-US" sz="35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7253092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32</a:t>
            </a:fld>
            <a:endParaRPr lang="en-US" dirty="0"/>
          </a:p>
        </p:txBody>
      </p:sp>
      <p:sp>
        <p:nvSpPr>
          <p:cNvPr id="6" name="Rectangle 2"/>
          <p:cNvSpPr>
            <a:spLocks noChangeArrowheads="1"/>
          </p:cNvSpPr>
          <p:nvPr/>
        </p:nvSpPr>
        <p:spPr bwMode="auto">
          <a:xfrm>
            <a:off x="2155616" y="3581400"/>
            <a:ext cx="6226384"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Calibri" pitchFamily="34" charset="0"/>
                <a:cs typeface="Times New Roman" pitchFamily="18" charset="0"/>
              </a:rPr>
              <a:t>minimize 2x</a:t>
            </a:r>
            <a:r>
              <a:rPr kumimoji="0" lang="en-US" sz="3200" b="0" i="0" u="none" strike="noStrike" cap="none" normalizeH="0" baseline="-30000" dirty="0" smtClean="0">
                <a:ln>
                  <a:noFill/>
                </a:ln>
                <a:solidFill>
                  <a:srgbClr val="000000"/>
                </a:solidFill>
                <a:effectLst/>
                <a:latin typeface="Calibri" pitchFamily="34" charset="0"/>
                <a:cs typeface="Times New Roman" pitchFamily="18" charset="0"/>
              </a:rPr>
              <a:t>1</a:t>
            </a:r>
            <a:r>
              <a:rPr kumimoji="0" lang="en-US" sz="3200" b="0" i="0" u="none" strike="noStrike" cap="none" normalizeH="0" baseline="0" dirty="0" smtClean="0">
                <a:ln>
                  <a:noFill/>
                </a:ln>
                <a:solidFill>
                  <a:srgbClr val="000000"/>
                </a:solidFill>
                <a:effectLst/>
                <a:latin typeface="Calibri" pitchFamily="34" charset="0"/>
                <a:cs typeface="Times New Roman" pitchFamily="18" charset="0"/>
              </a:rPr>
              <a:t> + </a:t>
            </a:r>
            <a:r>
              <a:rPr kumimoji="0" lang="el-GR" sz="3200" b="0" i="0" u="none" strike="noStrike" cap="none" normalizeH="0" baseline="0" dirty="0" smtClean="0">
                <a:ln>
                  <a:noFill/>
                </a:ln>
                <a:solidFill>
                  <a:srgbClr val="000000"/>
                </a:solidFill>
                <a:effectLst/>
                <a:latin typeface="Calibri" pitchFamily="34" charset="0"/>
                <a:cs typeface="Times New Roman" pitchFamily="18" charset="0"/>
              </a:rPr>
              <a:t>Σ</a:t>
            </a:r>
            <a:r>
              <a:rPr kumimoji="0" lang="en-US" sz="3200" b="0" i="0" u="none" strike="noStrike" cap="none" normalizeH="0" baseline="0" dirty="0" err="1" smtClean="0">
                <a:ln>
                  <a:noFill/>
                </a:ln>
                <a:solidFill>
                  <a:srgbClr val="000000"/>
                </a:solidFill>
                <a:effectLst/>
                <a:latin typeface="Calibri" pitchFamily="34" charset="0"/>
                <a:cs typeface="Times New Roman" pitchFamily="18" charset="0"/>
              </a:rPr>
              <a:t>p</a:t>
            </a:r>
            <a:r>
              <a:rPr kumimoji="0" lang="en-US" sz="3200" b="0" i="0" u="none" strike="noStrike" cap="none" normalizeH="0" baseline="-30000" dirty="0" err="1" smtClean="0">
                <a:ln>
                  <a:noFill/>
                </a:ln>
                <a:solidFill>
                  <a:srgbClr val="000000"/>
                </a:solidFill>
                <a:effectLst/>
                <a:latin typeface="Calibri" pitchFamily="34" charset="0"/>
                <a:cs typeface="Times New Roman" pitchFamily="18" charset="0"/>
              </a:rPr>
              <a:t>s</a:t>
            </a:r>
            <a:r>
              <a:rPr kumimoji="0" lang="en-US" sz="3200" b="0" i="0" u="none" strike="noStrike" cap="none" normalizeH="0" baseline="0" dirty="0" smtClean="0">
                <a:ln>
                  <a:noFill/>
                </a:ln>
                <a:solidFill>
                  <a:srgbClr val="000000"/>
                </a:solidFill>
                <a:effectLst/>
                <a:latin typeface="Calibri" pitchFamily="34" charset="0"/>
                <a:cs typeface="Times New Roman" pitchFamily="18" charset="0"/>
              </a:rPr>
              <a:t>(3y</a:t>
            </a:r>
            <a:r>
              <a:rPr kumimoji="0" lang="en-US" sz="3200" b="0" i="0" u="none" strike="noStrike" cap="none" normalizeH="0" baseline="-30000" dirty="0" smtClean="0">
                <a:ln>
                  <a:noFill/>
                </a:ln>
                <a:solidFill>
                  <a:srgbClr val="000000"/>
                </a:solidFill>
                <a:effectLst/>
                <a:latin typeface="Calibri" pitchFamily="34" charset="0"/>
                <a:cs typeface="Times New Roman" pitchFamily="18" charset="0"/>
              </a:rPr>
              <a:t>2s</a:t>
            </a:r>
            <a:r>
              <a:rPr kumimoji="0" lang="en-US" sz="32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fa-IR" sz="3200" b="0"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Calibri" pitchFamily="34" charset="0"/>
                <a:cs typeface="Times New Roman" pitchFamily="18" charset="0"/>
              </a:rPr>
              <a:t>subject to x</a:t>
            </a:r>
            <a:r>
              <a:rPr kumimoji="0" lang="en-US" sz="3200" b="0" i="0" u="none" strike="noStrike" cap="none" normalizeH="0" baseline="-30000" dirty="0" smtClean="0">
                <a:ln>
                  <a:noFill/>
                </a:ln>
                <a:solidFill>
                  <a:srgbClr val="000000"/>
                </a:solidFill>
                <a:effectLst/>
                <a:latin typeface="Calibri" pitchFamily="34" charset="0"/>
                <a:cs typeface="Times New Roman" pitchFamily="18" charset="0"/>
              </a:rPr>
              <a:t>1</a:t>
            </a:r>
            <a:r>
              <a:rPr kumimoji="0" lang="en-US" sz="3200" b="0" i="0" u="none" strike="noStrike" cap="none" normalizeH="0" baseline="0" dirty="0" smtClean="0">
                <a:ln>
                  <a:noFill/>
                </a:ln>
                <a:solidFill>
                  <a:srgbClr val="000000"/>
                </a:solidFill>
                <a:effectLst/>
                <a:latin typeface="Calibri" pitchFamily="34" charset="0"/>
                <a:cs typeface="Times New Roman" pitchFamily="18" charset="0"/>
              </a:rPr>
              <a:t> + y</a:t>
            </a:r>
            <a:r>
              <a:rPr kumimoji="0" lang="en-US" sz="3200" b="0" i="0" u="none" strike="noStrike" cap="none" normalizeH="0" baseline="-30000" dirty="0" smtClean="0">
                <a:ln>
                  <a:noFill/>
                </a:ln>
                <a:solidFill>
                  <a:srgbClr val="000000"/>
                </a:solidFill>
                <a:effectLst/>
                <a:latin typeface="Calibri" pitchFamily="34" charset="0"/>
                <a:cs typeface="Times New Roman" pitchFamily="18" charset="0"/>
              </a:rPr>
              <a:t>2s</a:t>
            </a:r>
            <a:r>
              <a:rPr kumimoji="0" lang="en-US" sz="3200" b="0" i="0" u="none" strike="noStrike" cap="none" normalizeH="0" baseline="0" dirty="0" smtClean="0">
                <a:ln>
                  <a:noFill/>
                </a:ln>
                <a:solidFill>
                  <a:srgbClr val="000000"/>
                </a:solidFill>
                <a:effectLst/>
                <a:latin typeface="Calibri" pitchFamily="34" charset="0"/>
                <a:cs typeface="Times New Roman" pitchFamily="18" charset="0"/>
              </a:rPr>
              <a:t> &gt;= D</a:t>
            </a:r>
            <a:r>
              <a:rPr kumimoji="0" lang="en-US" sz="3200" b="0" i="0" u="none" strike="noStrike" cap="none" normalizeH="0" baseline="-30000" dirty="0" smtClean="0">
                <a:ln>
                  <a:noFill/>
                </a:ln>
                <a:solidFill>
                  <a:srgbClr val="000000"/>
                </a:solidFill>
                <a:effectLst/>
                <a:latin typeface="Calibri" pitchFamily="34" charset="0"/>
                <a:cs typeface="Times New Roman" pitchFamily="18" charset="0"/>
              </a:rPr>
              <a:t>s </a:t>
            </a:r>
            <a:r>
              <a:rPr kumimoji="0" lang="fa-IR" sz="3200" b="0" i="0" u="none" strike="noStrike" cap="none" normalizeH="0" baseline="-30000" dirty="0" smtClean="0">
                <a:ln>
                  <a:noFill/>
                </a:ln>
                <a:solidFill>
                  <a:srgbClr val="000000"/>
                </a:solidFill>
                <a:effectLst/>
                <a:latin typeface="Calibri" pitchFamily="34" charset="0"/>
                <a:cs typeface="Times New Roman" pitchFamily="18" charset="0"/>
              </a:rPr>
              <a:t>        </a:t>
            </a:r>
            <a:r>
              <a:rPr kumimoji="0" lang="en-US" sz="3200" b="0" i="0" u="none" strike="noStrike" cap="none" normalizeH="0" baseline="0" dirty="0" smtClean="0">
                <a:ln>
                  <a:noFill/>
                </a:ln>
                <a:solidFill>
                  <a:srgbClr val="000000"/>
                </a:solidFill>
                <a:effectLst/>
                <a:latin typeface="Calibri" pitchFamily="34" charset="0"/>
                <a:cs typeface="Times New Roman" pitchFamily="18" charset="0"/>
              </a:rPr>
              <a:t>s=1,...,S </a:t>
            </a:r>
            <a:endParaRPr kumimoji="0" lang="fa-IR" sz="3200" b="0"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fa-IR" sz="3200" dirty="0">
                <a:solidFill>
                  <a:srgbClr val="000000"/>
                </a:solidFill>
                <a:latin typeface="Calibri" pitchFamily="34" charset="0"/>
                <a:cs typeface="Times New Roman" pitchFamily="18" charset="0"/>
              </a:rPr>
              <a:t> </a:t>
            </a:r>
            <a:r>
              <a:rPr lang="fa-IR" sz="3200" dirty="0" smtClean="0">
                <a:solidFill>
                  <a:srgbClr val="000000"/>
                </a:solidFill>
                <a:latin typeface="Calibri" pitchFamily="34" charset="0"/>
                <a:cs typeface="Times New Roman" pitchFamily="18" charset="0"/>
              </a:rPr>
              <a:t>                </a:t>
            </a:r>
            <a:r>
              <a:rPr kumimoji="0" lang="en-US" sz="3200" b="0" i="0" u="none" strike="noStrike" cap="none" normalizeH="0" baseline="0" dirty="0" smtClean="0">
                <a:ln>
                  <a:noFill/>
                </a:ln>
                <a:solidFill>
                  <a:srgbClr val="000000"/>
                </a:solidFill>
                <a:effectLst/>
                <a:latin typeface="Calibri" pitchFamily="34" charset="0"/>
                <a:cs typeface="Times New Roman" pitchFamily="18" charset="0"/>
              </a:rPr>
              <a:t>x</a:t>
            </a:r>
            <a:r>
              <a:rPr kumimoji="0" lang="en-US" sz="3200" b="0" i="0" u="none" strike="noStrike" cap="none" normalizeH="0" baseline="-30000" dirty="0" smtClean="0">
                <a:ln>
                  <a:noFill/>
                </a:ln>
                <a:solidFill>
                  <a:srgbClr val="000000"/>
                </a:solidFill>
                <a:effectLst/>
                <a:latin typeface="Calibri" pitchFamily="34" charset="0"/>
                <a:cs typeface="Times New Roman" pitchFamily="18" charset="0"/>
              </a:rPr>
              <a:t>1</a:t>
            </a:r>
            <a:r>
              <a:rPr kumimoji="0" lang="en-US" sz="3200" b="0" i="0" u="none" strike="noStrike" cap="none" normalizeH="0" baseline="0" dirty="0" smtClean="0">
                <a:ln>
                  <a:noFill/>
                </a:ln>
                <a:solidFill>
                  <a:srgbClr val="000000"/>
                </a:solidFill>
                <a:effectLst/>
                <a:latin typeface="Calibri" pitchFamily="34" charset="0"/>
                <a:cs typeface="Times New Roman" pitchFamily="18" charset="0"/>
              </a:rPr>
              <a:t> &gt;= 0 </a:t>
            </a:r>
            <a:endParaRPr kumimoji="0" lang="fa-IR" sz="3200" b="0"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fa-IR" sz="3200" dirty="0">
                <a:solidFill>
                  <a:srgbClr val="000000"/>
                </a:solidFill>
                <a:latin typeface="Calibri" pitchFamily="34" charset="0"/>
                <a:cs typeface="Times New Roman" pitchFamily="18" charset="0"/>
              </a:rPr>
              <a:t> </a:t>
            </a:r>
            <a:r>
              <a:rPr lang="fa-IR" sz="3200" dirty="0" smtClean="0">
                <a:solidFill>
                  <a:srgbClr val="000000"/>
                </a:solidFill>
                <a:latin typeface="Calibri" pitchFamily="34" charset="0"/>
                <a:cs typeface="Times New Roman" pitchFamily="18" charset="0"/>
              </a:rPr>
              <a:t>                </a:t>
            </a:r>
            <a:r>
              <a:rPr kumimoji="0" lang="en-US" sz="3200" b="0" i="0" u="none" strike="noStrike" cap="none" normalizeH="0" baseline="0" dirty="0" smtClean="0">
                <a:ln>
                  <a:noFill/>
                </a:ln>
                <a:solidFill>
                  <a:srgbClr val="000000"/>
                </a:solidFill>
                <a:effectLst/>
                <a:latin typeface="Calibri" pitchFamily="34" charset="0"/>
                <a:cs typeface="Times New Roman" pitchFamily="18" charset="0"/>
              </a:rPr>
              <a:t>y</a:t>
            </a:r>
            <a:r>
              <a:rPr kumimoji="0" lang="en-US" sz="3200" b="0" i="0" u="none" strike="noStrike" cap="none" normalizeH="0" baseline="-30000" dirty="0" smtClean="0">
                <a:ln>
                  <a:noFill/>
                </a:ln>
                <a:solidFill>
                  <a:srgbClr val="000000"/>
                </a:solidFill>
                <a:effectLst/>
                <a:latin typeface="Calibri" pitchFamily="34" charset="0"/>
                <a:cs typeface="Times New Roman" pitchFamily="18" charset="0"/>
              </a:rPr>
              <a:t>2s</a:t>
            </a:r>
            <a:r>
              <a:rPr kumimoji="0" lang="en-US" sz="3200" b="0" i="0" u="none" strike="noStrike" cap="none" normalizeH="0" baseline="0" dirty="0" smtClean="0">
                <a:ln>
                  <a:noFill/>
                </a:ln>
                <a:solidFill>
                  <a:srgbClr val="000000"/>
                </a:solidFill>
                <a:effectLst/>
                <a:latin typeface="Calibri" pitchFamily="34" charset="0"/>
                <a:cs typeface="Times New Roman" pitchFamily="18" charset="0"/>
              </a:rPr>
              <a:t> &gt;= 0 </a:t>
            </a:r>
            <a:r>
              <a:rPr kumimoji="0" lang="fa-IR" sz="3200" b="0" i="0" u="none" strike="noStrike" cap="none" normalizeH="0" baseline="0" dirty="0" smtClean="0">
                <a:ln>
                  <a:noFill/>
                </a:ln>
                <a:solidFill>
                  <a:srgbClr val="000000"/>
                </a:solidFill>
                <a:effectLst/>
                <a:latin typeface="Calibri" pitchFamily="34" charset="0"/>
                <a:cs typeface="Times New Roman" pitchFamily="18" charset="0"/>
              </a:rPr>
              <a:t>              </a:t>
            </a:r>
            <a:r>
              <a:rPr kumimoji="0" lang="en-US" sz="3200" b="0" i="0" u="none" strike="noStrike" cap="none" normalizeH="0" baseline="0" dirty="0" smtClean="0">
                <a:ln>
                  <a:noFill/>
                </a:ln>
                <a:solidFill>
                  <a:srgbClr val="000000"/>
                </a:solidFill>
                <a:effectLst/>
                <a:latin typeface="Calibri" pitchFamily="34" charset="0"/>
                <a:cs typeface="Times New Roman" pitchFamily="18" charset="0"/>
              </a:rPr>
              <a:t>s=1,...,S</a:t>
            </a:r>
            <a:r>
              <a:rPr kumimoji="0" lang="en-US" sz="3200" b="0" i="0" u="none" strike="noStrike" cap="none" normalizeH="0" baseline="0" dirty="0" smtClean="0">
                <a:ln>
                  <a:noFill/>
                </a:ln>
                <a:solidFill>
                  <a:schemeClr val="tx1"/>
                </a:solidFill>
                <a:effectLst/>
                <a:latin typeface="Calibri" pitchFamily="34" charset="0"/>
                <a:cs typeface="Times New Roman" pitchFamily="18" charset="0"/>
              </a:rPr>
              <a:t> </a:t>
            </a:r>
          </a:p>
        </p:txBody>
      </p:sp>
    </p:spTree>
    <p:extLst>
      <p:ext uri="{BB962C8B-B14F-4D97-AF65-F5344CB8AC3E}">
        <p14:creationId xmlns:p14="http://schemas.microsoft.com/office/powerpoint/2010/main" val="170168104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2" dur="500"/>
                                        <p:tgtEl>
                                          <p:spTgt spid="6">
                                            <p:txEl>
                                              <p:pRg st="0" end="0"/>
                                            </p:txEl>
                                          </p:spTgt>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6" dur="500"/>
                                        <p:tgtEl>
                                          <p:spTgt spid="6">
                                            <p:txEl>
                                              <p:pRg st="1" end="1"/>
                                            </p:txEl>
                                          </p:spTgt>
                                        </p:tgtEl>
                                      </p:cBhvr>
                                    </p:animEffect>
                                  </p:childTnLst>
                                </p:cTn>
                              </p:par>
                            </p:childTnLst>
                          </p:cTn>
                        </p:par>
                        <p:par>
                          <p:cTn id="17" fill="hold">
                            <p:stCondLst>
                              <p:cond delay="1500"/>
                            </p:stCondLst>
                            <p:childTnLst>
                              <p:par>
                                <p:cTn id="18" presetID="14" presetClass="entr" presetSubtype="10" fill="hold" nodeType="after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randombar(horizontal)">
                                      <p:cBhvr>
                                        <p:cTn id="20" dur="500"/>
                                        <p:tgtEl>
                                          <p:spTgt spid="6">
                                            <p:txEl>
                                              <p:pRg st="2" end="2"/>
                                            </p:txEl>
                                          </p:spTgt>
                                        </p:tgtEl>
                                      </p:cBhvr>
                                    </p:animEffect>
                                  </p:childTnLst>
                                </p:cTn>
                              </p:par>
                            </p:childTnLst>
                          </p:cTn>
                        </p:par>
                        <p:par>
                          <p:cTn id="21" fill="hold">
                            <p:stCondLst>
                              <p:cond delay="2000"/>
                            </p:stCondLst>
                            <p:childTnLst>
                              <p:par>
                                <p:cTn id="22" presetID="14" presetClass="entr" presetSubtype="10" fill="hold" nodeType="after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randombar(horizontal)">
                                      <p:cBhvr>
                                        <p:cTn id="24"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500" dirty="0" smtClean="0"/>
              <a:t>تعبیر برنامه‌ریزی تصادفی تولید</a:t>
            </a:r>
            <a:endParaRPr lang="en-US" sz="35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1672122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33</a:t>
            </a:fld>
            <a:endParaRPr lang="en-US" dirty="0"/>
          </a:p>
        </p:txBody>
      </p:sp>
    </p:spTree>
    <p:extLst>
      <p:ext uri="{BB962C8B-B14F-4D97-AF65-F5344CB8AC3E}">
        <p14:creationId xmlns:p14="http://schemas.microsoft.com/office/powerpoint/2010/main" val="428137125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7086600" cy="533400"/>
          </a:xfrm>
        </p:spPr>
        <p:txBody>
          <a:bodyPr/>
          <a:lstStyle/>
          <a:p>
            <a:r>
              <a:rPr lang="fa-IR" sz="3500" dirty="0" smtClean="0"/>
              <a:t>برنامه‌ریزی تصادفی دو مرحله‌ای</a:t>
            </a:r>
            <a:endParaRPr lang="en-US" sz="3500" dirty="0"/>
          </a:p>
        </p:txBody>
      </p:sp>
      <p:sp>
        <p:nvSpPr>
          <p:cNvPr id="3" name="Content Placeholder 2"/>
          <p:cNvSpPr>
            <a:spLocks noGrp="1"/>
          </p:cNvSpPr>
          <p:nvPr>
            <p:ph idx="1"/>
          </p:nvPr>
        </p:nvSpPr>
        <p:spPr/>
        <p:txBody>
          <a:bodyPr/>
          <a:lstStyle/>
          <a:p>
            <a:r>
              <a:rPr lang="fa-IR" sz="3000" b="1" dirty="0" smtClean="0">
                <a:cs typeface="B Nazanin" panose="00000400000000000000" pitchFamily="2" charset="-78"/>
              </a:rPr>
              <a:t>خلاصه</a:t>
            </a:r>
          </a:p>
          <a:p>
            <a:pPr lvl="1"/>
            <a:r>
              <a:rPr lang="fa-IR" sz="3000" dirty="0" smtClean="0">
                <a:cs typeface="B Nazanin" panose="00000400000000000000" pitchFamily="2" charset="-78"/>
              </a:rPr>
              <a:t>تصمیم‎‌های مرحله‌ی یک را اتخاذ کنید، در این زمان تنها توزیع احتمال متغیرهای تصادفی را می‌دانیم.</a:t>
            </a:r>
          </a:p>
          <a:p>
            <a:pPr lvl="1"/>
            <a:r>
              <a:rPr lang="fa-IR" sz="3000" dirty="0" smtClean="0">
                <a:cs typeface="B Nazanin" panose="00000400000000000000" pitchFamily="2" charset="-78"/>
              </a:rPr>
              <a:t>برای حفظ موجه‌بودن محدودیت‌ها متغیرهای مرحله‌ی دو را دستاویز قرار دهید، این متغیرها به ازای مقادیر مختلف متغیر تصادفی، مقادیر مختلفی به خود می‌گیرند. </a:t>
            </a:r>
          </a:p>
          <a:p>
            <a:pPr lvl="1"/>
            <a:r>
              <a:rPr lang="fa-IR" sz="3000" dirty="0" smtClean="0">
                <a:cs typeface="B Nazanin" panose="00000400000000000000" pitchFamily="2" charset="-78"/>
              </a:rPr>
              <a:t>هزینه‌ی موردانتظار کل را کمینه کنید. این هزینه شامل مجموع هزینه‌های قطعی  تصمیم‌های مرحله‌ی یک و هزینه‌های موردانتظار تصمیم‌های مرحله‌ی دو است.</a:t>
            </a:r>
            <a:endParaRPr lang="en-US" sz="30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34</a:t>
            </a:fld>
            <a:endParaRPr lang="en-US" dirty="0"/>
          </a:p>
        </p:txBody>
      </p:sp>
    </p:spTree>
    <p:extLst>
      <p:ext uri="{BB962C8B-B14F-4D97-AF65-F5344CB8AC3E}">
        <p14:creationId xmlns:p14="http://schemas.microsoft.com/office/powerpoint/2010/main" val="134311998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childTnLst>
                          </p:cTn>
                        </p:par>
                        <p:par>
                          <p:cTn id="17" fill="hold">
                            <p:stCondLst>
                              <p:cond delay="1500"/>
                            </p:stCondLst>
                            <p:childTnLst>
                              <p:par>
                                <p:cTn id="18" presetID="14" presetClass="entr" presetSubtype="10"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childTnLst>
                          </p:cTn>
                        </p:par>
                        <p:par>
                          <p:cTn id="21" fill="hold">
                            <p:stCondLst>
                              <p:cond delay="2000"/>
                            </p:stCondLst>
                            <p:childTnLst>
                              <p:par>
                                <p:cTn id="22" presetID="14" presetClass="entr" presetSubtype="10"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جواب بهینه</a:t>
            </a:r>
            <a:endParaRPr lang="en-US" dirty="0"/>
          </a:p>
        </p:txBody>
      </p:sp>
      <p:sp>
        <p:nvSpPr>
          <p:cNvPr id="3" name="Content Placeholder 2"/>
          <p:cNvSpPr>
            <a:spLocks noGrp="1"/>
          </p:cNvSpPr>
          <p:nvPr>
            <p:ph idx="1"/>
          </p:nvPr>
        </p:nvSpPr>
        <p:spPr/>
        <p:txBody>
          <a:bodyPr/>
          <a:lstStyle/>
          <a:p>
            <a:pPr lvl="0"/>
            <a:r>
              <a:rPr lang="fa-IR" dirty="0">
                <a:cs typeface="B Zar" pitchFamily="2" charset="-78"/>
              </a:rPr>
              <a:t>بدین ترتیب جواب برنامه‌ریزی تصادفی عبارت است از: </a:t>
            </a:r>
            <a:r>
              <a:rPr lang="en-US" dirty="0">
                <a:cs typeface="B Zar" pitchFamily="2" charset="-78"/>
              </a:rPr>
              <a:t>x=500</a:t>
            </a:r>
          </a:p>
          <a:p>
            <a:endParaRPr lang="en-US" dirty="0"/>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35</a:t>
            </a:fld>
            <a:endParaRPr lang="en-US" dirty="0"/>
          </a:p>
        </p:txBody>
      </p:sp>
      <p:graphicFrame>
        <p:nvGraphicFramePr>
          <p:cNvPr id="6" name="Chart 5"/>
          <p:cNvGraphicFramePr/>
          <p:nvPr>
            <p:extLst>
              <p:ext uri="{D42A27DB-BD31-4B8C-83A1-F6EECF244321}">
                <p14:modId xmlns:p14="http://schemas.microsoft.com/office/powerpoint/2010/main" val="3619915489"/>
              </p:ext>
            </p:extLst>
          </p:nvPr>
        </p:nvGraphicFramePr>
        <p:xfrm>
          <a:off x="1295400" y="2209800"/>
          <a:ext cx="5486400" cy="36315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20919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500" dirty="0" smtClean="0"/>
              <a:t>سناریوی بدترین حالت</a:t>
            </a:r>
            <a:endParaRPr lang="en-US" sz="3500" dirty="0"/>
          </a:p>
        </p:txBody>
      </p:sp>
      <p:sp>
        <p:nvSpPr>
          <p:cNvPr id="3" name="Content Placeholder 2"/>
          <p:cNvSpPr>
            <a:spLocks noGrp="1"/>
          </p:cNvSpPr>
          <p:nvPr>
            <p:ph idx="1"/>
          </p:nvPr>
        </p:nvSpPr>
        <p:spPr/>
        <p:txBody>
          <a:bodyPr/>
          <a:lstStyle/>
          <a:p>
            <a:r>
              <a:rPr lang="fa-IR" sz="3000" dirty="0" smtClean="0">
                <a:cs typeface="B Nazanin" panose="00000400000000000000" pitchFamily="2" charset="-78"/>
              </a:rPr>
              <a:t>اغلب در برنامه‌ریزی تصادفی سناریوی بدترین حالت را بررسی می‌کنیم.: در این حالت باید 700 واحد از کالای </a:t>
            </a:r>
            <a:r>
              <a:rPr lang="en-US" sz="3000" dirty="0" smtClean="0">
                <a:cs typeface="B Nazanin" panose="00000400000000000000" pitchFamily="2" charset="-78"/>
              </a:rPr>
              <a:t>X</a:t>
            </a:r>
            <a:r>
              <a:rPr lang="fa-IR" sz="3000" dirty="0" smtClean="0">
                <a:cs typeface="B Nazanin" panose="00000400000000000000" pitchFamily="2" charset="-78"/>
              </a:rPr>
              <a:t> تولید کنیم.</a:t>
            </a:r>
            <a:endParaRPr lang="en-US" sz="30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36</a:t>
            </a:fld>
            <a:endParaRPr lang="en-US" dirty="0"/>
          </a:p>
        </p:txBody>
      </p:sp>
      <p:graphicFrame>
        <p:nvGraphicFramePr>
          <p:cNvPr id="6" name="Chart 5"/>
          <p:cNvGraphicFramePr/>
          <p:nvPr>
            <p:extLst>
              <p:ext uri="{D42A27DB-BD31-4B8C-83A1-F6EECF244321}">
                <p14:modId xmlns:p14="http://schemas.microsoft.com/office/powerpoint/2010/main" val="891822619"/>
              </p:ext>
            </p:extLst>
          </p:nvPr>
        </p:nvGraphicFramePr>
        <p:xfrm>
          <a:off x="1371600" y="2514600"/>
          <a:ext cx="5791200" cy="381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502524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شکل عمومی برنامه‌ریزی تصادفی</a:t>
            </a:r>
            <a:endParaRPr lang="en-US" dirty="0"/>
          </a:p>
        </p:txBody>
      </p:sp>
      <p:sp>
        <p:nvSpPr>
          <p:cNvPr id="3" name="Content Placeholder 2"/>
          <p:cNvSpPr>
            <a:spLocks noGrp="1"/>
          </p:cNvSpPr>
          <p:nvPr>
            <p:ph idx="1"/>
          </p:nvPr>
        </p:nvSpPr>
        <p:spPr>
          <a:xfrm>
            <a:off x="457200" y="1219200"/>
            <a:ext cx="8229600" cy="5026025"/>
          </a:xfrm>
        </p:spPr>
        <p:txBody>
          <a:bodyPr/>
          <a:lstStyle/>
          <a:p>
            <a:pPr marL="0" indent="0" algn="ctr">
              <a:buNone/>
            </a:pPr>
            <a:r>
              <a:rPr lang="fa-IR" sz="2000" dirty="0" smtClean="0">
                <a:solidFill>
                  <a:srgbClr val="FF0000"/>
                </a:solidFill>
                <a:cs typeface="B Titr" pitchFamily="2" charset="-78"/>
              </a:rPr>
              <a:t>برنامه‌ریزی تصادفی دو مرحله‌ای با دستاویز: رویکرد نمایش برداری</a:t>
            </a:r>
            <a:endParaRPr lang="en-US" sz="2000" dirty="0" smtClean="0">
              <a:solidFill>
                <a:srgbClr val="FF0000"/>
              </a:solidFill>
              <a:cs typeface="B Titr" pitchFamily="2" charset="-78"/>
            </a:endParaRPr>
          </a:p>
        </p:txBody>
      </p:sp>
      <p:sp>
        <p:nvSpPr>
          <p:cNvPr id="4" name="Slide Number Placeholder 3"/>
          <p:cNvSpPr>
            <a:spLocks noGrp="1"/>
          </p:cNvSpPr>
          <p:nvPr>
            <p:ph type="sldNum" sz="quarter" idx="12"/>
          </p:nvPr>
        </p:nvSpPr>
        <p:spPr>
          <a:xfrm>
            <a:off x="7086600" y="6689725"/>
            <a:ext cx="2133600" cy="244475"/>
          </a:xfrm>
        </p:spPr>
        <p:txBody>
          <a:bodyPr/>
          <a:lstStyle/>
          <a:p>
            <a:pPr>
              <a:defRPr/>
            </a:pPr>
            <a:fld id="{5EC1FF37-6C06-4B2A-B1D4-A790E03B584E}" type="slidenum">
              <a:rPr lang="en-US" smtClean="0"/>
              <a:pPr>
                <a:defRPr/>
              </a:pPr>
              <a:t>37</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3546022"/>
            <a:ext cx="7734197" cy="181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ounded Rectangular Callout 5"/>
          <p:cNvSpPr/>
          <p:nvPr/>
        </p:nvSpPr>
        <p:spPr>
          <a:xfrm>
            <a:off x="1661886" y="2609850"/>
            <a:ext cx="1905000" cy="936171"/>
          </a:xfrm>
          <a:prstGeom prst="wedgeRoundRectCallout">
            <a:avLst>
              <a:gd name="adj1" fmla="val -20833"/>
              <a:gd name="adj2" fmla="val 71802"/>
              <a:gd name="adj3" fmla="val 16667"/>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a-IR" dirty="0" smtClean="0">
                <a:cs typeface="B Zar" pitchFamily="2" charset="-78"/>
              </a:rPr>
              <a:t>بردار متغیرهای تصمیم مرحله‌ی اول </a:t>
            </a:r>
            <a:endParaRPr lang="en-US" dirty="0">
              <a:cs typeface="B Zar" pitchFamily="2" charset="-78"/>
            </a:endParaRPr>
          </a:p>
        </p:txBody>
      </p:sp>
      <p:sp>
        <p:nvSpPr>
          <p:cNvPr id="10" name="Rounded Rectangular Callout 9"/>
          <p:cNvSpPr/>
          <p:nvPr/>
        </p:nvSpPr>
        <p:spPr>
          <a:xfrm>
            <a:off x="5029200" y="2664280"/>
            <a:ext cx="1905000" cy="936171"/>
          </a:xfrm>
          <a:prstGeom prst="wedgeRoundRectCallout">
            <a:avLst>
              <a:gd name="adj1" fmla="val -20833"/>
              <a:gd name="adj2" fmla="val 71802"/>
              <a:gd name="adj3" fmla="val 16667"/>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a-IR" dirty="0" smtClean="0">
                <a:cs typeface="B Zar" pitchFamily="2" charset="-78"/>
              </a:rPr>
              <a:t>بردار متغیرهای تصمیم مرحله‌ی دوم (متغیرهای دستاویز)</a:t>
            </a:r>
            <a:endParaRPr lang="en-US" dirty="0">
              <a:cs typeface="B Zar" pitchFamily="2" charset="-78"/>
            </a:endParaRPr>
          </a:p>
        </p:txBody>
      </p:sp>
      <p:sp>
        <p:nvSpPr>
          <p:cNvPr id="12" name="Line Callout 1 11"/>
          <p:cNvSpPr/>
          <p:nvPr/>
        </p:nvSpPr>
        <p:spPr>
          <a:xfrm>
            <a:off x="3581400" y="2014762"/>
            <a:ext cx="1447800" cy="685799"/>
          </a:xfrm>
          <a:prstGeom prst="borderCallout1">
            <a:avLst>
              <a:gd name="adj1" fmla="val 101290"/>
              <a:gd name="adj2" fmla="val 48810"/>
              <a:gd name="adj3" fmla="val 256416"/>
              <a:gd name="adj4" fmla="val 93464"/>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a-IR" dirty="0" smtClean="0">
                <a:solidFill>
                  <a:schemeClr val="dk1"/>
                </a:solidFill>
                <a:cs typeface="B Zar" pitchFamily="2" charset="-78"/>
              </a:rPr>
              <a:t>رخداد تصادفی</a:t>
            </a:r>
            <a:endParaRPr lang="en-US" dirty="0">
              <a:solidFill>
                <a:schemeClr val="dk1"/>
              </a:solidFill>
              <a:cs typeface="B Zar" pitchFamily="2" charset="-78"/>
            </a:endParaRPr>
          </a:p>
        </p:txBody>
      </p:sp>
      <p:sp>
        <p:nvSpPr>
          <p:cNvPr id="8" name="Line Callout 2 7"/>
          <p:cNvSpPr/>
          <p:nvPr/>
        </p:nvSpPr>
        <p:spPr>
          <a:xfrm>
            <a:off x="6705600" y="5276850"/>
            <a:ext cx="2514600" cy="685800"/>
          </a:xfrm>
          <a:prstGeom prst="borderCallout2">
            <a:avLst>
              <a:gd name="adj1" fmla="val -5492"/>
              <a:gd name="adj2" fmla="val 50851"/>
              <a:gd name="adj3" fmla="val -141712"/>
              <a:gd name="adj4" fmla="val 50969"/>
              <a:gd name="adj5" fmla="val -146470"/>
              <a:gd name="adj6" fmla="val 29215"/>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a-IR" dirty="0">
                <a:solidFill>
                  <a:schemeClr val="dk1"/>
                </a:solidFill>
                <a:cs typeface="B Zar" pitchFamily="2" charset="-78"/>
              </a:rPr>
              <a:t>محدودیت‌های قطعی برای </a:t>
            </a:r>
            <a:r>
              <a:rPr lang="fa-IR" dirty="0" smtClean="0">
                <a:solidFill>
                  <a:schemeClr val="dk1"/>
                </a:solidFill>
                <a:cs typeface="B Zar" pitchFamily="2" charset="-78"/>
              </a:rPr>
              <a:t>متغیرهای </a:t>
            </a:r>
            <a:r>
              <a:rPr lang="fa-IR" dirty="0">
                <a:solidFill>
                  <a:schemeClr val="dk1"/>
                </a:solidFill>
                <a:cs typeface="B Zar" pitchFamily="2" charset="-78"/>
              </a:rPr>
              <a:t>تصمیم مرحله‌ی اول</a:t>
            </a:r>
            <a:endParaRPr lang="en-US" dirty="0">
              <a:solidFill>
                <a:schemeClr val="dk1"/>
              </a:solidFill>
              <a:cs typeface="B Zar" pitchFamily="2" charset="-78"/>
            </a:endParaRPr>
          </a:p>
        </p:txBody>
      </p:sp>
      <p:sp>
        <p:nvSpPr>
          <p:cNvPr id="14" name="Line Callout 2 13"/>
          <p:cNvSpPr/>
          <p:nvPr/>
        </p:nvSpPr>
        <p:spPr>
          <a:xfrm>
            <a:off x="-762000" y="5703434"/>
            <a:ext cx="3124200" cy="685800"/>
          </a:xfrm>
          <a:prstGeom prst="borderCallout2">
            <a:avLst>
              <a:gd name="adj1" fmla="val -5492"/>
              <a:gd name="adj2" fmla="val 50851"/>
              <a:gd name="adj3" fmla="val -143828"/>
              <a:gd name="adj4" fmla="val 50729"/>
              <a:gd name="adj5" fmla="val -144354"/>
              <a:gd name="adj6" fmla="val 64030"/>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a-IR" dirty="0">
                <a:solidFill>
                  <a:schemeClr val="dk1"/>
                </a:solidFill>
                <a:cs typeface="B Zar" pitchFamily="2" charset="-78"/>
              </a:rPr>
              <a:t>محدودیت‌های </a:t>
            </a:r>
            <a:r>
              <a:rPr lang="fa-IR" dirty="0" smtClean="0">
                <a:solidFill>
                  <a:schemeClr val="dk1"/>
                </a:solidFill>
                <a:cs typeface="B Zar" pitchFamily="2" charset="-78"/>
              </a:rPr>
              <a:t>تصادفی رابط متغیرهای دستاویز و  متغیرهای </a:t>
            </a:r>
            <a:r>
              <a:rPr lang="fa-IR" dirty="0">
                <a:solidFill>
                  <a:schemeClr val="dk1"/>
                </a:solidFill>
                <a:cs typeface="B Zar" pitchFamily="2" charset="-78"/>
              </a:rPr>
              <a:t>تصمیم مرحله‌ی </a:t>
            </a:r>
            <a:r>
              <a:rPr lang="fa-IR" dirty="0" smtClean="0">
                <a:solidFill>
                  <a:schemeClr val="dk1"/>
                </a:solidFill>
                <a:cs typeface="B Zar" pitchFamily="2" charset="-78"/>
              </a:rPr>
              <a:t>اول</a:t>
            </a:r>
            <a:endParaRPr lang="en-US" dirty="0">
              <a:solidFill>
                <a:schemeClr val="dk1"/>
              </a:solidFill>
              <a:cs typeface="B Zar" pitchFamily="2" charset="-78"/>
            </a:endParaRPr>
          </a:p>
        </p:txBody>
      </p:sp>
    </p:spTree>
    <p:extLst>
      <p:ext uri="{BB962C8B-B14F-4D97-AF65-F5344CB8AC3E}">
        <p14:creationId xmlns:p14="http://schemas.microsoft.com/office/powerpoint/2010/main" val="4100797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nodeType="afterEffect">
                                  <p:stCondLst>
                                    <p:cond delay="0"/>
                                  </p:stCondLst>
                                  <p:childTnLst>
                                    <p:set>
                                      <p:cBhvr>
                                        <p:cTn id="39" dur="1" fill="hold">
                                          <p:stCondLst>
                                            <p:cond delay="0"/>
                                          </p:stCondLst>
                                        </p:cTn>
                                        <p:tgtEl>
                                          <p:spTgt spid="1026"/>
                                        </p:tgtEl>
                                        <p:attrNameLst>
                                          <p:attrName>style.visibility</p:attrName>
                                        </p:attrNameLst>
                                      </p:cBhvr>
                                      <p:to>
                                        <p:strVal val="visible"/>
                                      </p:to>
                                    </p:set>
                                    <p:animEffect transition="in" filter="fade">
                                      <p:cBhvr>
                                        <p:cTn id="40" dur="1000"/>
                                        <p:tgtEl>
                                          <p:spTgt spid="1026"/>
                                        </p:tgtEl>
                                      </p:cBhvr>
                                    </p:animEffect>
                                    <p:anim calcmode="lin" valueType="num">
                                      <p:cBhvr>
                                        <p:cTn id="41" dur="1000" fill="hold"/>
                                        <p:tgtEl>
                                          <p:spTgt spid="1026"/>
                                        </p:tgtEl>
                                        <p:attrNameLst>
                                          <p:attrName>ppt_x</p:attrName>
                                        </p:attrNameLst>
                                      </p:cBhvr>
                                      <p:tavLst>
                                        <p:tav tm="0">
                                          <p:val>
                                            <p:strVal val="#ppt_x"/>
                                          </p:val>
                                        </p:tav>
                                        <p:tav tm="100000">
                                          <p:val>
                                            <p:strVal val="#ppt_x"/>
                                          </p:val>
                                        </p:tav>
                                      </p:tavLst>
                                    </p:anim>
                                    <p:anim calcmode="lin" valueType="num">
                                      <p:cBhvr>
                                        <p:cTn id="42" dur="1000" fill="hold"/>
                                        <p:tgtEl>
                                          <p:spTgt spid="1026"/>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2" presetClass="entr" presetSubtype="0" fill="hold" grpId="0" nodeType="after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1000"/>
                                        <p:tgtEl>
                                          <p:spTgt spid="14"/>
                                        </p:tgtEl>
                                      </p:cBhvr>
                                    </p:animEffect>
                                    <p:anim calcmode="lin" valueType="num">
                                      <p:cBhvr>
                                        <p:cTn id="47" dur="1000" fill="hold"/>
                                        <p:tgtEl>
                                          <p:spTgt spid="14"/>
                                        </p:tgtEl>
                                        <p:attrNameLst>
                                          <p:attrName>ppt_x</p:attrName>
                                        </p:attrNameLst>
                                      </p:cBhvr>
                                      <p:tavLst>
                                        <p:tav tm="0">
                                          <p:val>
                                            <p:strVal val="#ppt_x"/>
                                          </p:val>
                                        </p:tav>
                                        <p:tav tm="100000">
                                          <p:val>
                                            <p:strVal val="#ppt_x"/>
                                          </p:val>
                                        </p:tav>
                                      </p:tavLst>
                                    </p:anim>
                                    <p:anim calcmode="lin" valueType="num">
                                      <p:cBhvr>
                                        <p:cTn id="4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10" grpId="0" animBg="1"/>
      <p:bldP spid="12" grpId="0" animBg="1"/>
      <p:bldP spid="8" grpId="0" animBg="1"/>
      <p:bldP spid="1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شکل عمومی برنامه‌ریزی تصادفی</a:t>
            </a:r>
            <a:endParaRPr lang="en-US" dirty="0"/>
          </a:p>
        </p:txBody>
      </p:sp>
      <p:sp>
        <p:nvSpPr>
          <p:cNvPr id="3" name="Content Placeholder 2"/>
          <p:cNvSpPr>
            <a:spLocks noGrp="1"/>
          </p:cNvSpPr>
          <p:nvPr>
            <p:ph idx="1"/>
          </p:nvPr>
        </p:nvSpPr>
        <p:spPr/>
        <p:txBody>
          <a:bodyPr/>
          <a:lstStyle/>
          <a:p>
            <a:pPr marL="0" indent="0" algn="ctr">
              <a:buNone/>
            </a:pPr>
            <a:r>
              <a:rPr lang="fa-IR" sz="2000" dirty="0">
                <a:solidFill>
                  <a:srgbClr val="FF0000"/>
                </a:solidFill>
                <a:cs typeface="B Titr" pitchFamily="2" charset="-78"/>
              </a:rPr>
              <a:t>برنامه‌ریزی تصادفی دو مرحله‌ای با دستاویز: رویکرد </a:t>
            </a:r>
            <a:r>
              <a:rPr lang="fa-IR" sz="2000" dirty="0" smtClean="0">
                <a:solidFill>
                  <a:srgbClr val="FF0000"/>
                </a:solidFill>
                <a:cs typeface="B Titr" pitchFamily="2" charset="-78"/>
              </a:rPr>
              <a:t>نمایش مبتنی بر سناریو</a:t>
            </a:r>
          </a:p>
          <a:p>
            <a:pPr marL="0" indent="0" algn="ctr">
              <a:buNone/>
            </a:pPr>
            <a:endParaRPr lang="fa-IR" sz="2000" dirty="0">
              <a:solidFill>
                <a:srgbClr val="FF0000"/>
              </a:solidFill>
              <a:cs typeface="B Titr" pitchFamily="2" charset="-78"/>
            </a:endParaRPr>
          </a:p>
          <a:p>
            <a:pPr marL="0" indent="0" algn="ctr">
              <a:buNone/>
            </a:pPr>
            <a:endParaRPr lang="fa-IR" sz="2000" dirty="0" smtClean="0">
              <a:solidFill>
                <a:srgbClr val="FF0000"/>
              </a:solidFill>
              <a:cs typeface="B Titr" pitchFamily="2" charset="-78"/>
            </a:endParaRPr>
          </a:p>
          <a:p>
            <a:pPr marL="0" indent="0" algn="ctr">
              <a:buNone/>
            </a:pPr>
            <a:endParaRPr lang="fa-IR" sz="2000" dirty="0">
              <a:solidFill>
                <a:srgbClr val="FF0000"/>
              </a:solidFill>
              <a:cs typeface="B Titr" pitchFamily="2" charset="-78"/>
            </a:endParaRPr>
          </a:p>
          <a:p>
            <a:pPr marL="0" indent="0" algn="ctr">
              <a:buNone/>
            </a:pPr>
            <a:endParaRPr lang="fa-IR" sz="2000" dirty="0" smtClean="0">
              <a:solidFill>
                <a:srgbClr val="FF0000"/>
              </a:solidFill>
              <a:cs typeface="B Titr" pitchFamily="2" charset="-78"/>
            </a:endParaRPr>
          </a:p>
          <a:p>
            <a:pPr marL="0" indent="0" algn="ctr">
              <a:buNone/>
            </a:pPr>
            <a:endParaRPr lang="fa-IR" sz="2000" dirty="0">
              <a:solidFill>
                <a:srgbClr val="FF0000"/>
              </a:solidFill>
              <a:cs typeface="B Titr" pitchFamily="2" charset="-78"/>
            </a:endParaRPr>
          </a:p>
          <a:p>
            <a:pPr marL="0" indent="0" algn="ctr">
              <a:buNone/>
            </a:pPr>
            <a:endParaRPr lang="fa-IR" sz="2000" dirty="0" smtClean="0">
              <a:solidFill>
                <a:srgbClr val="FF0000"/>
              </a:solidFill>
              <a:cs typeface="B Titr" pitchFamily="2" charset="-78"/>
            </a:endParaRPr>
          </a:p>
          <a:p>
            <a:pPr marL="0" indent="0" algn="ctr">
              <a:buNone/>
            </a:pPr>
            <a:endParaRPr lang="fa-IR" sz="2000" dirty="0">
              <a:solidFill>
                <a:srgbClr val="FF0000"/>
              </a:solidFill>
              <a:cs typeface="B Titr" pitchFamily="2" charset="-78"/>
            </a:endParaRPr>
          </a:p>
          <a:p>
            <a:pPr marL="0" indent="0" algn="ctr">
              <a:buNone/>
            </a:pPr>
            <a:endParaRPr lang="fa-IR" sz="2000" dirty="0" smtClean="0">
              <a:solidFill>
                <a:srgbClr val="FF0000"/>
              </a:solidFill>
              <a:cs typeface="B Titr" pitchFamily="2" charset="-78"/>
            </a:endParaRPr>
          </a:p>
          <a:p>
            <a:pPr marL="0" indent="0" algn="ctr">
              <a:buNone/>
            </a:pPr>
            <a:endParaRPr lang="fa-IR" sz="2000" dirty="0">
              <a:solidFill>
                <a:srgbClr val="FF0000"/>
              </a:solidFill>
              <a:cs typeface="B Titr" pitchFamily="2" charset="-78"/>
            </a:endParaRPr>
          </a:p>
          <a:p>
            <a:pPr algn="r">
              <a:buFont typeface="Wingdings" pitchFamily="2" charset="2"/>
              <a:buChar char="ü"/>
            </a:pPr>
            <a:r>
              <a:rPr lang="fa-IR" sz="2400" dirty="0" smtClean="0">
                <a:cs typeface="B Zar" pitchFamily="2" charset="-78"/>
              </a:rPr>
              <a:t>برای هر سناریوی </a:t>
            </a:r>
            <a:r>
              <a:rPr lang="en-US" sz="2400" dirty="0" smtClean="0">
                <a:cs typeface="B Zar" pitchFamily="2" charset="-78"/>
              </a:rPr>
              <a:t>k</a:t>
            </a:r>
            <a:r>
              <a:rPr lang="fa-IR" sz="2400" dirty="0" smtClean="0">
                <a:cs typeface="B Zar" pitchFamily="2" charset="-78"/>
              </a:rPr>
              <a:t>  یک بردار متغیر تصمیم مرحله‌ی دوم وجود دارد.</a:t>
            </a:r>
          </a:p>
          <a:p>
            <a:pPr algn="r">
              <a:buFont typeface="Wingdings" pitchFamily="2" charset="2"/>
              <a:buChar char="ü"/>
            </a:pPr>
            <a:r>
              <a:rPr lang="fa-IR" sz="2400" dirty="0" smtClean="0">
                <a:cs typeface="B Zar" pitchFamily="2" charset="-78"/>
              </a:rPr>
              <a:t>مقدار بیشینه‌ی تابع هدف از طریق بهینه‌سازی تمامی متغیرهای تصمیم مرحله اول و دوم حاصل می‌شود.</a:t>
            </a:r>
          </a:p>
          <a:p>
            <a:pPr marL="0" indent="0" algn="ctr">
              <a:buNone/>
            </a:pPr>
            <a:endParaRPr lang="fa-IR" sz="2400" dirty="0">
              <a:solidFill>
                <a:srgbClr val="FF0000"/>
              </a:solidFill>
              <a:cs typeface="B Zar" pitchFamily="2" charset="-78"/>
            </a:endParaRPr>
          </a:p>
          <a:p>
            <a:pPr marL="0" indent="0" algn="ctr">
              <a:buNone/>
            </a:pPr>
            <a:endParaRPr lang="fa-IR" sz="2000" dirty="0" smtClean="0">
              <a:solidFill>
                <a:srgbClr val="FF0000"/>
              </a:solidFill>
              <a:cs typeface="B Titr" pitchFamily="2" charset="-78"/>
            </a:endParaRPr>
          </a:p>
          <a:p>
            <a:pPr marL="0" indent="0" algn="ctr">
              <a:buNone/>
            </a:pPr>
            <a:endParaRPr lang="fa-IR" sz="2000" dirty="0">
              <a:solidFill>
                <a:srgbClr val="FF0000"/>
              </a:solidFill>
              <a:cs typeface="B Titr" pitchFamily="2" charset="-78"/>
            </a:endParaRPr>
          </a:p>
          <a:p>
            <a:pPr marL="0" indent="0" algn="ctr">
              <a:buNone/>
            </a:pPr>
            <a:endParaRPr lang="fa-IR" sz="2000" dirty="0" smtClean="0">
              <a:solidFill>
                <a:srgbClr val="FF0000"/>
              </a:solidFill>
              <a:cs typeface="B Titr" pitchFamily="2" charset="-78"/>
            </a:endParaRPr>
          </a:p>
          <a:p>
            <a:pPr marL="0" indent="0" algn="ctr">
              <a:buNone/>
            </a:pPr>
            <a:endParaRPr lang="fa-IR" sz="2000" dirty="0">
              <a:solidFill>
                <a:srgbClr val="FF0000"/>
              </a:solidFill>
              <a:cs typeface="B Titr" pitchFamily="2" charset="-78"/>
            </a:endParaRPr>
          </a:p>
          <a:p>
            <a:pPr marL="0" indent="0" algn="ctr">
              <a:buNone/>
            </a:pPr>
            <a:endParaRPr lang="fa-IR" sz="2000" dirty="0" smtClean="0">
              <a:solidFill>
                <a:srgbClr val="FF0000"/>
              </a:solidFill>
              <a:cs typeface="B Titr" pitchFamily="2" charset="-78"/>
            </a:endParaRPr>
          </a:p>
          <a:p>
            <a:pPr marL="0" indent="0" algn="ctr">
              <a:buNone/>
            </a:pPr>
            <a:endParaRPr lang="fa-IR" sz="2000" dirty="0">
              <a:solidFill>
                <a:srgbClr val="FF0000"/>
              </a:solidFill>
              <a:cs typeface="B Titr" pitchFamily="2" charset="-78"/>
            </a:endParaRPr>
          </a:p>
          <a:p>
            <a:pPr marL="0" indent="0" algn="ctr">
              <a:buNone/>
            </a:pPr>
            <a:endParaRPr lang="fa-IR" sz="2000" dirty="0" smtClean="0">
              <a:solidFill>
                <a:srgbClr val="FF0000"/>
              </a:solidFill>
              <a:cs typeface="B Titr" pitchFamily="2" charset="-78"/>
            </a:endParaRPr>
          </a:p>
          <a:p>
            <a:pPr marL="0" indent="0" algn="r">
              <a:buNone/>
            </a:pPr>
            <a:endParaRPr lang="fa-IR" sz="2000" dirty="0" smtClean="0">
              <a:solidFill>
                <a:srgbClr val="FF0000"/>
              </a:solidFill>
              <a:cs typeface="B Titr" pitchFamily="2" charset="-78"/>
            </a:endParaRPr>
          </a:p>
          <a:p>
            <a:pPr marL="0" indent="0" algn="r">
              <a:buNone/>
            </a:pPr>
            <a:endParaRPr lang="en-US" sz="2000" dirty="0">
              <a:solidFill>
                <a:srgbClr val="FF0000"/>
              </a:solidFill>
              <a:cs typeface="B Titr" pitchFamily="2" charset="-78"/>
            </a:endParaRPr>
          </a:p>
          <a:p>
            <a:endParaRPr lang="en-US" dirty="0"/>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38</a:t>
            </a:fld>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057400"/>
            <a:ext cx="7723981"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332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2051"/>
                                        </p:tgtEl>
                                        <p:attrNameLst>
                                          <p:attrName>style.visibility</p:attrName>
                                        </p:attrNameLst>
                                      </p:cBhvr>
                                      <p:to>
                                        <p:strVal val="visible"/>
                                      </p:to>
                                    </p:set>
                                    <p:animEffect transition="in" filter="randombar(horizontal)">
                                      <p:cBhvr>
                                        <p:cTn id="16" dur="500"/>
                                        <p:tgtEl>
                                          <p:spTgt spid="2051"/>
                                        </p:tgtEl>
                                      </p:cBhvr>
                                    </p:animEffect>
                                  </p:childTnLst>
                                </p:cTn>
                              </p:par>
                            </p:childTnLst>
                          </p:cTn>
                        </p:par>
                        <p:par>
                          <p:cTn id="17" fill="hold">
                            <p:stCondLst>
                              <p:cond delay="1500"/>
                            </p:stCondLst>
                            <p:childTnLst>
                              <p:par>
                                <p:cTn id="18" presetID="14" presetClass="entr" presetSubtype="10" fill="hold" nodeType="afterEffect">
                                  <p:stCondLst>
                                    <p:cond delay="0"/>
                                  </p:stCondLst>
                                  <p:childTnLst>
                                    <p:set>
                                      <p:cBhvr>
                                        <p:cTn id="19"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0" dur="500"/>
                                        <p:tgtEl>
                                          <p:spTgt spid="3">
                                            <p:txEl>
                                              <p:pRg st="10" end="10"/>
                                            </p:txEl>
                                          </p:spTgt>
                                        </p:tgtEl>
                                      </p:cBhvr>
                                    </p:animEffect>
                                  </p:childTnLst>
                                </p:cTn>
                              </p:par>
                            </p:childTnLst>
                          </p:cTn>
                        </p:par>
                        <p:par>
                          <p:cTn id="21" fill="hold">
                            <p:stCondLst>
                              <p:cond delay="2000"/>
                            </p:stCondLst>
                            <p:childTnLst>
                              <p:par>
                                <p:cTn id="22" presetID="14" presetClass="entr" presetSubtype="10" fill="hold" nodeType="afterEffect">
                                  <p:stCondLst>
                                    <p:cond delay="0"/>
                                  </p:stCondLst>
                                  <p:childTnLst>
                                    <p:set>
                                      <p:cBhvr>
                                        <p:cTn id="23"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2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شکل عمومی برنامه‌ریزی تصادفی</a:t>
            </a:r>
            <a:endParaRPr lang="en-US" dirty="0"/>
          </a:p>
        </p:txBody>
      </p:sp>
      <p:sp>
        <p:nvSpPr>
          <p:cNvPr id="3" name="Content Placeholder 2"/>
          <p:cNvSpPr>
            <a:spLocks noGrp="1"/>
          </p:cNvSpPr>
          <p:nvPr>
            <p:ph idx="1"/>
          </p:nvPr>
        </p:nvSpPr>
        <p:spPr/>
        <p:txBody>
          <a:bodyPr/>
          <a:lstStyle/>
          <a:p>
            <a:pPr marL="0" indent="0" algn="ctr">
              <a:buNone/>
            </a:pPr>
            <a:r>
              <a:rPr lang="fa-IR" sz="2000" dirty="0">
                <a:solidFill>
                  <a:srgbClr val="FF0000"/>
                </a:solidFill>
                <a:cs typeface="B Titr" pitchFamily="2" charset="-78"/>
              </a:rPr>
              <a:t>برنامه‌ریزی تصادفی دو مرحله‌ای با دستاویز: </a:t>
            </a:r>
            <a:r>
              <a:rPr lang="fa-IR" sz="2000" dirty="0" smtClean="0">
                <a:solidFill>
                  <a:srgbClr val="FF0000"/>
                </a:solidFill>
                <a:cs typeface="B Titr" pitchFamily="2" charset="-78"/>
              </a:rPr>
              <a:t>معادل قطعی</a:t>
            </a:r>
            <a:endParaRPr lang="en-US" dirty="0" smtClean="0"/>
          </a:p>
          <a:p>
            <a:endParaRPr lang="fa-IR" dirty="0" smtClean="0"/>
          </a:p>
          <a:p>
            <a:endParaRPr lang="fa-IR" dirty="0"/>
          </a:p>
          <a:p>
            <a:endParaRPr lang="fa-IR" dirty="0" smtClean="0"/>
          </a:p>
          <a:p>
            <a:endParaRPr lang="fa-IR" dirty="0"/>
          </a:p>
          <a:p>
            <a:endParaRPr lang="fa-IR" dirty="0" smtClean="0"/>
          </a:p>
          <a:p>
            <a:endParaRPr lang="fa-IR" dirty="0"/>
          </a:p>
          <a:p>
            <a:pPr algn="r">
              <a:buFont typeface="Wingdings" pitchFamily="2" charset="2"/>
              <a:buChar char="ü"/>
            </a:pPr>
            <a:r>
              <a:rPr lang="fa-IR" sz="2400" dirty="0">
                <a:cs typeface="B Zar" pitchFamily="2" charset="-78"/>
              </a:rPr>
              <a:t>این مسأله تعداد </a:t>
            </a:r>
            <a:r>
              <a:rPr lang="en-US" sz="2400" dirty="0">
                <a:cs typeface="B Zar" pitchFamily="2" charset="-78"/>
              </a:rPr>
              <a:t>S</a:t>
            </a:r>
            <a:r>
              <a:rPr lang="fa-IR" sz="2400" dirty="0">
                <a:cs typeface="B Zar" pitchFamily="2" charset="-78"/>
              </a:rPr>
              <a:t> نسخه از متغیرهای تصمیم مرحله‌ی </a:t>
            </a:r>
            <a:r>
              <a:rPr lang="fa-IR" sz="2400" dirty="0" smtClean="0">
                <a:cs typeface="B Zar" pitchFamily="2" charset="-78"/>
              </a:rPr>
              <a:t>دوم را </a:t>
            </a:r>
            <a:r>
              <a:rPr lang="fa-IR" sz="2400" dirty="0">
                <a:cs typeface="B Zar" pitchFamily="2" charset="-78"/>
              </a:rPr>
              <a:t>دارد. </a:t>
            </a:r>
            <a:endParaRPr lang="en-US" sz="2400" dirty="0">
              <a:cs typeface="B Zar" pitchFamily="2" charset="-78"/>
            </a:endParaRPr>
          </a:p>
          <a:p>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39</a:t>
            </a:fld>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706" y="2514600"/>
            <a:ext cx="7778294"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018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4098"/>
                                        </p:tgtEl>
                                        <p:attrNameLst>
                                          <p:attrName>style.visibility</p:attrName>
                                        </p:attrNameLst>
                                      </p:cBhvr>
                                      <p:to>
                                        <p:strVal val="visible"/>
                                      </p:to>
                                    </p:set>
                                    <p:animEffect transition="in" filter="randombar(horizontal)">
                                      <p:cBhvr>
                                        <p:cTn id="16" dur="500"/>
                                        <p:tgtEl>
                                          <p:spTgt spid="4098"/>
                                        </p:tgtEl>
                                      </p:cBhvr>
                                    </p:animEffect>
                                  </p:childTnLst>
                                </p:cTn>
                              </p:par>
                            </p:childTnLst>
                          </p:cTn>
                        </p:par>
                        <p:par>
                          <p:cTn id="17" fill="hold">
                            <p:stCondLst>
                              <p:cond delay="1500"/>
                            </p:stCondLst>
                            <p:childTnLst>
                              <p:par>
                                <p:cTn id="18" presetID="14" presetClass="entr" presetSubtype="10" fill="hold" nodeType="after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مالی و عدم‌اطمینان</a:t>
            </a:r>
            <a:endParaRPr lang="en-US" dirty="0"/>
          </a:p>
        </p:txBody>
      </p:sp>
      <p:sp>
        <p:nvSpPr>
          <p:cNvPr id="3" name="Content Placeholder 2"/>
          <p:cNvSpPr>
            <a:spLocks noGrp="1"/>
          </p:cNvSpPr>
          <p:nvPr>
            <p:ph idx="1"/>
          </p:nvPr>
        </p:nvSpPr>
        <p:spPr/>
        <p:txBody>
          <a:bodyPr/>
          <a:lstStyle/>
          <a:p>
            <a:r>
              <a:rPr lang="fa-IR" dirty="0" smtClean="0">
                <a:cs typeface="B Zar" pitchFamily="2" charset="-78"/>
              </a:rPr>
              <a:t>اغلب مدل‌های مالی شامل عدم‌اطمینان هستند:</a:t>
            </a:r>
          </a:p>
          <a:p>
            <a:pPr lvl="1"/>
            <a:r>
              <a:rPr lang="fa-IR" dirty="0" smtClean="0">
                <a:cs typeface="B Zar" pitchFamily="2" charset="-78"/>
              </a:rPr>
              <a:t>بهینه‌سازی سبد اوراق بهادار با استفاده از مدل میانگین-واریانس مارکویتز</a:t>
            </a:r>
          </a:p>
          <a:p>
            <a:pPr lvl="1"/>
            <a:r>
              <a:rPr lang="fa-IR" dirty="0" smtClean="0">
                <a:cs typeface="B Zar" pitchFamily="2" charset="-78"/>
              </a:rPr>
              <a:t>بهینه‌سازی سبد اوراق بهادار با استفاده از مدل میانگین مطلق انحرافات کونو و یامازاکی (</a:t>
            </a:r>
            <a:r>
              <a:rPr lang="en-US" dirty="0" smtClean="0">
                <a:cs typeface="B Zar" pitchFamily="2" charset="-78"/>
              </a:rPr>
              <a:t>(Konno </a:t>
            </a:r>
            <a:r>
              <a:rPr lang="en-US" dirty="0">
                <a:cs typeface="B Zar" pitchFamily="2" charset="-78"/>
              </a:rPr>
              <a:t>and </a:t>
            </a:r>
            <a:r>
              <a:rPr lang="en-US" dirty="0" smtClean="0">
                <a:cs typeface="B Zar" pitchFamily="2" charset="-78"/>
              </a:rPr>
              <a:t>Yamazaki</a:t>
            </a:r>
          </a:p>
          <a:p>
            <a:pPr lvl="1"/>
            <a:r>
              <a:rPr lang="fa-IR" dirty="0" smtClean="0">
                <a:cs typeface="B Zar" pitchFamily="2" charset="-78"/>
              </a:rPr>
              <a:t>مدل قیمت‌گذاری اختیارمعامله</a:t>
            </a:r>
          </a:p>
          <a:p>
            <a:pPr lvl="1"/>
            <a:r>
              <a:rPr lang="fa-IR" dirty="0" smtClean="0">
                <a:cs typeface="B Zar" pitchFamily="2" charset="-78"/>
              </a:rPr>
              <a:t>مدل برنامه‌ریزی عددصحیح برای ساختن صندوق شاخص</a:t>
            </a:r>
          </a:p>
          <a:p>
            <a:pPr lvl="1"/>
            <a:endParaRPr lang="en-US" dirty="0">
              <a:cs typeface="B Zar" pitchFamily="2" charset="-78"/>
            </a:endParaRPr>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4</a:t>
            </a:fld>
            <a:endParaRPr lang="en-US" dirty="0"/>
          </a:p>
        </p:txBody>
      </p:sp>
    </p:spTree>
    <p:extLst>
      <p:ext uri="{BB962C8B-B14F-4D97-AF65-F5344CB8AC3E}">
        <p14:creationId xmlns:p14="http://schemas.microsoft.com/office/powerpoint/2010/main" val="3807922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childTnLst>
                          </p:cTn>
                        </p:par>
                        <p:par>
                          <p:cTn id="17" fill="hold">
                            <p:stCondLst>
                              <p:cond delay="1500"/>
                            </p:stCondLst>
                            <p:childTnLst>
                              <p:par>
                                <p:cTn id="18" presetID="14" presetClass="entr" presetSubtype="10"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childTnLst>
                          </p:cTn>
                        </p:par>
                        <p:par>
                          <p:cTn id="21" fill="hold">
                            <p:stCondLst>
                              <p:cond delay="2000"/>
                            </p:stCondLst>
                            <p:childTnLst>
                              <p:par>
                                <p:cTn id="22" presetID="14" presetClass="entr" presetSubtype="10"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4" dur="500"/>
                                        <p:tgtEl>
                                          <p:spTgt spid="3">
                                            <p:txEl>
                                              <p:pRg st="3" end="3"/>
                                            </p:txEl>
                                          </p:spTgt>
                                        </p:tgtEl>
                                      </p:cBhvr>
                                    </p:animEffect>
                                  </p:childTnLst>
                                </p:cTn>
                              </p:par>
                            </p:childTnLst>
                          </p:cTn>
                        </p:par>
                        <p:par>
                          <p:cTn id="25" fill="hold">
                            <p:stCondLst>
                              <p:cond delay="2500"/>
                            </p:stCondLst>
                            <p:childTnLst>
                              <p:par>
                                <p:cTn id="26" presetID="14" presetClass="entr" presetSubtype="10" fill="hold"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miter lim="800000"/>
            <a:headEnd/>
            <a:tailEnd/>
          </a:ln>
          <a:extLst/>
        </p:spPr>
        <p:txBody>
          <a:bodyPr/>
          <a:lstStyle/>
          <a:p>
            <a:pPr>
              <a:defRPr/>
            </a:pP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a:xfrm>
            <a:off x="722313" y="2667000"/>
            <a:ext cx="7772400" cy="1500187"/>
          </a:xfrm>
          <a:ln>
            <a:miter lim="800000"/>
            <a:headEnd/>
            <a:tailEnd/>
          </a:ln>
          <a:extLst/>
        </p:spPr>
        <p:txBody>
          <a:bodyPr/>
          <a:lstStyle/>
          <a:p>
            <a:pPr>
              <a:defRPr/>
            </a:pPr>
            <a:r>
              <a:rPr lang="fa-IR"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برنامه‌ریزی تصادفی با دستاویز</a:t>
            </a:r>
            <a:endPar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5F8C3333-E167-4242-AA1B-C66EEF29B9F4}" type="slidenum">
              <a:rPr lang="en-US" smtClean="0"/>
              <a:pPr>
                <a:defRPr/>
              </a:pPr>
              <a:t>40</a:t>
            </a:fld>
            <a:endParaRPr lang="en-US" dirty="0"/>
          </a:p>
        </p:txBody>
      </p:sp>
      <p:sp>
        <p:nvSpPr>
          <p:cNvPr id="5" name="TextBox 4"/>
          <p:cNvSpPr txBox="1"/>
          <p:nvPr/>
        </p:nvSpPr>
        <p:spPr>
          <a:xfrm>
            <a:off x="685800" y="4484687"/>
            <a:ext cx="7772400" cy="861774"/>
          </a:xfrm>
          <a:prstGeom prst="rect">
            <a:avLst/>
          </a:prstGeom>
          <a:noFill/>
        </p:spPr>
        <p:txBody>
          <a:bodyPr>
            <a:spAutoFit/>
          </a:bodyPr>
          <a:lstStyle/>
          <a:p>
            <a:pPr algn="r" rtl="1">
              <a:buFont typeface="Wingdings" pitchFamily="2" charset="2"/>
              <a:buChar char="ü"/>
              <a:defRPr/>
            </a:pPr>
            <a:r>
              <a:rPr lang="fa-IR" sz="25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برنامه‌ریزی تصادفی سه مرحله‌ای</a:t>
            </a:r>
          </a:p>
          <a:p>
            <a:pPr algn="r" rtl="1">
              <a:buFont typeface="Wingdings" pitchFamily="2" charset="2"/>
              <a:buChar char="ü"/>
              <a:defRPr/>
            </a:pPr>
            <a:r>
              <a:rPr lang="fa-IR" sz="25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مثال: برنامه‌ریزی خطی تولید</a:t>
            </a:r>
            <a:endParaRPr lang="fa-IR" sz="25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extLst>
      <p:ext uri="{BB962C8B-B14F-4D97-AF65-F5344CB8AC3E}">
        <p14:creationId xmlns:p14="http://schemas.microsoft.com/office/powerpoint/2010/main" val="41907922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ppt_x</p:attrName>
                                        </p:attrNameLst>
                                      </p:cBhvr>
                                      <p:tavLst>
                                        <p:tav tm="0">
                                          <p:val>
                                            <p:strVal val="#ppt_x+#ppt_w*1.125000"/>
                                          </p:val>
                                        </p:tav>
                                        <p:tav tm="100000">
                                          <p:val>
                                            <p:strVal val="#ppt_x"/>
                                          </p:val>
                                        </p:tav>
                                      </p:tavLst>
                                    </p:anim>
                                    <p:animEffect transition="in" filter="wipe(left)">
                                      <p:cBhvr>
                                        <p:cTn id="8" dur="500"/>
                                        <p:tgtEl>
                                          <p:spTgt spid="3">
                                            <p:txEl>
                                              <p:pRg st="0" end="0"/>
                                            </p:txEl>
                                          </p:spTgt>
                                        </p:tgtEl>
                                      </p:cBhvr>
                                    </p:animEffect>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1000"/>
                                        <p:tgtEl>
                                          <p:spTgt spid="5">
                                            <p:txEl>
                                              <p:pRg st="1" end="1"/>
                                            </p:txEl>
                                          </p:spTgt>
                                        </p:tgtEl>
                                      </p:cBhvr>
                                    </p:animEffect>
                                    <p:anim calcmode="lin" valueType="num">
                                      <p:cBhvr>
                                        <p:cTn id="19"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برنامه‌ریزی خطی تولید: مراحل (سه مرحله)</a:t>
            </a:r>
            <a:endParaRPr lang="en-US" sz="36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41</a:t>
            </a:fld>
            <a:endParaRPr lang="en-US" dirty="0"/>
          </a:p>
        </p:txBody>
      </p:sp>
      <p:pic>
        <p:nvPicPr>
          <p:cNvPr id="5" name="Picture 2" descr="http://people.brunel.ac.uk/~mastjjb/jeb/or/STOCH.GIF"/>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6879" y="1524000"/>
            <a:ext cx="7218768" cy="4676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0408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0"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مراحل برنامه‌ریزی تولید</a:t>
            </a:r>
            <a:endParaRPr lang="en-US" dirty="0"/>
          </a:p>
        </p:txBody>
      </p:sp>
      <p:sp>
        <p:nvSpPr>
          <p:cNvPr id="3" name="Content Placeholder 2"/>
          <p:cNvSpPr>
            <a:spLocks noGrp="1"/>
          </p:cNvSpPr>
          <p:nvPr>
            <p:ph idx="1"/>
          </p:nvPr>
        </p:nvSpPr>
        <p:spPr/>
        <p:txBody>
          <a:bodyPr/>
          <a:lstStyle/>
          <a:p>
            <a:pPr algn="r"/>
            <a:r>
              <a:rPr lang="fa-IR" sz="3000" b="1" dirty="0">
                <a:cs typeface="B Nazanin" panose="00000400000000000000" pitchFamily="2" charset="-78"/>
              </a:rPr>
              <a:t>مراحل برنامه‌ریزی تصادفی</a:t>
            </a:r>
          </a:p>
          <a:p>
            <a:pPr lvl="1" algn="r">
              <a:buFont typeface="Wingdings" pitchFamily="2" charset="2"/>
              <a:buChar char="q"/>
            </a:pPr>
            <a:r>
              <a:rPr lang="fa-IR" sz="3000" dirty="0">
                <a:cs typeface="B Nazanin" panose="00000400000000000000" pitchFamily="2" charset="-78"/>
              </a:rPr>
              <a:t>در مرحله‌ی </a:t>
            </a:r>
            <a:r>
              <a:rPr lang="fa-IR" sz="3000" dirty="0" smtClean="0">
                <a:cs typeface="B Nazanin" panose="00000400000000000000" pitchFamily="2" charset="-78"/>
              </a:rPr>
              <a:t>اول: </a:t>
            </a:r>
            <a:r>
              <a:rPr lang="fa-IR" sz="3000" dirty="0">
                <a:cs typeface="B Nazanin" panose="00000400000000000000" pitchFamily="2" charset="-78"/>
              </a:rPr>
              <a:t>تصمیم‌گیری در مورد مقدار تولید- </a:t>
            </a:r>
            <a:r>
              <a:rPr lang="en-US" sz="3000" dirty="0">
                <a:cs typeface="B Nazanin" panose="00000400000000000000" pitchFamily="2" charset="-78"/>
              </a:rPr>
              <a:t> </a:t>
            </a:r>
            <a:r>
              <a:rPr lang="en-US" sz="3000" dirty="0" smtClean="0">
                <a:cs typeface="B Nazanin" panose="00000400000000000000" pitchFamily="2" charset="-78"/>
              </a:rPr>
              <a:t>x</a:t>
            </a:r>
            <a:r>
              <a:rPr lang="en-US" sz="3000" baseline="-25000" dirty="0" smtClean="0">
                <a:cs typeface="B Nazanin" panose="00000400000000000000" pitchFamily="2" charset="-78"/>
              </a:rPr>
              <a:t>1</a:t>
            </a:r>
          </a:p>
          <a:p>
            <a:pPr marL="457200" lvl="1" indent="0" algn="r">
              <a:buNone/>
            </a:pPr>
            <a:endParaRPr lang="fa-IR" sz="3000" dirty="0">
              <a:cs typeface="B Nazanin" panose="00000400000000000000" pitchFamily="2" charset="-78"/>
            </a:endParaRPr>
          </a:p>
          <a:p>
            <a:pPr lvl="1" algn="r">
              <a:buFont typeface="Wingdings" pitchFamily="2" charset="2"/>
              <a:buChar char="q"/>
            </a:pPr>
            <a:r>
              <a:rPr lang="fa-IR" sz="3000" dirty="0">
                <a:cs typeface="B Nazanin" panose="00000400000000000000" pitchFamily="2" charset="-78"/>
              </a:rPr>
              <a:t>در مرحله‌ی </a:t>
            </a:r>
            <a:r>
              <a:rPr lang="fa-IR" sz="3000" dirty="0" smtClean="0">
                <a:cs typeface="B Nazanin" panose="00000400000000000000" pitchFamily="2" charset="-78"/>
              </a:rPr>
              <a:t>دوم: </a:t>
            </a:r>
            <a:r>
              <a:rPr lang="fa-IR" sz="3000" dirty="0">
                <a:cs typeface="B Nazanin" panose="00000400000000000000" pitchFamily="2" charset="-78"/>
              </a:rPr>
              <a:t>تحقق مقدار عنصر تصادفی (تقاضا)</a:t>
            </a:r>
          </a:p>
          <a:p>
            <a:pPr lvl="2" algn="r">
              <a:buFont typeface="Wingdings" pitchFamily="2" charset="2"/>
              <a:buChar char="ü"/>
            </a:pPr>
            <a:r>
              <a:rPr lang="fa-IR" sz="2600" dirty="0" smtClean="0">
                <a:cs typeface="B Nazanin" panose="00000400000000000000" pitchFamily="2" charset="-78"/>
              </a:rPr>
              <a:t>تصمیم‌گیری </a:t>
            </a:r>
            <a:r>
              <a:rPr lang="fa-IR" sz="2600" dirty="0">
                <a:cs typeface="B Nazanin" panose="00000400000000000000" pitchFamily="2" charset="-78"/>
              </a:rPr>
              <a:t>در مورد </a:t>
            </a:r>
            <a:r>
              <a:rPr lang="fa-IR" sz="3000" dirty="0">
                <a:cs typeface="B Nazanin" panose="00000400000000000000" pitchFamily="2" charset="-78"/>
              </a:rPr>
              <a:t>مقادیر</a:t>
            </a:r>
            <a:r>
              <a:rPr lang="fa-IR" sz="2600" dirty="0">
                <a:cs typeface="B Nazanin" panose="00000400000000000000" pitchFamily="2" charset="-78"/>
              </a:rPr>
              <a:t> متغیرهای </a:t>
            </a:r>
            <a:r>
              <a:rPr lang="fa-IR" sz="2600" dirty="0" smtClean="0">
                <a:cs typeface="B Nazanin" panose="00000400000000000000" pitchFamily="2" charset="-78"/>
              </a:rPr>
              <a:t>دستاویز- </a:t>
            </a:r>
            <a:r>
              <a:rPr lang="en-US" sz="2600" dirty="0" smtClean="0">
                <a:cs typeface="B Nazanin" panose="00000400000000000000" pitchFamily="2" charset="-78"/>
              </a:rPr>
              <a:t>y</a:t>
            </a:r>
            <a:r>
              <a:rPr lang="en-US" sz="2600" baseline="-25000" dirty="0" smtClean="0">
                <a:cs typeface="B Nazanin" panose="00000400000000000000" pitchFamily="2" charset="-78"/>
              </a:rPr>
              <a:t>2s</a:t>
            </a:r>
            <a:endParaRPr lang="en-US" sz="2600" baseline="-25000" dirty="0">
              <a:cs typeface="B Nazanin" panose="00000400000000000000" pitchFamily="2" charset="-78"/>
            </a:endParaRPr>
          </a:p>
          <a:p>
            <a:pPr lvl="2" algn="r">
              <a:buFont typeface="Wingdings" pitchFamily="2" charset="2"/>
              <a:buChar char="ü"/>
            </a:pPr>
            <a:r>
              <a:rPr lang="fa-IR" sz="2600" dirty="0" smtClean="0">
                <a:cs typeface="B Nazanin" panose="00000400000000000000" pitchFamily="2" charset="-78"/>
              </a:rPr>
              <a:t>تصمیم‌گیری </a:t>
            </a:r>
            <a:r>
              <a:rPr lang="fa-IR" sz="2600" dirty="0">
                <a:cs typeface="B Nazanin" panose="00000400000000000000" pitchFamily="2" charset="-78"/>
              </a:rPr>
              <a:t>در مورد مقدار تولید- </a:t>
            </a:r>
            <a:r>
              <a:rPr lang="en-US" sz="2600" dirty="0" smtClean="0">
                <a:cs typeface="B Nazanin" panose="00000400000000000000" pitchFamily="2" charset="-78"/>
              </a:rPr>
              <a:t>x</a:t>
            </a:r>
            <a:r>
              <a:rPr lang="en-US" sz="2600" baseline="-25000" dirty="0" smtClean="0">
                <a:cs typeface="B Nazanin" panose="00000400000000000000" pitchFamily="2" charset="-78"/>
              </a:rPr>
              <a:t>2s</a:t>
            </a:r>
          </a:p>
          <a:p>
            <a:pPr marL="457200" lvl="1" indent="0" algn="r">
              <a:buNone/>
            </a:pPr>
            <a:endParaRPr lang="fa-IR" sz="3000" baseline="-25000" dirty="0">
              <a:cs typeface="B Nazanin" panose="00000400000000000000" pitchFamily="2" charset="-78"/>
            </a:endParaRPr>
          </a:p>
          <a:p>
            <a:pPr lvl="1" algn="r">
              <a:buFont typeface="Wingdings" pitchFamily="2" charset="2"/>
              <a:buChar char="q"/>
            </a:pPr>
            <a:r>
              <a:rPr lang="fa-IR" sz="3000" dirty="0">
                <a:cs typeface="B Nazanin" panose="00000400000000000000" pitchFamily="2" charset="-78"/>
              </a:rPr>
              <a:t>در مرحله‌ی سوم: تحقق مقدار عنصر تصادفی (تقاضا)</a:t>
            </a:r>
          </a:p>
          <a:p>
            <a:pPr lvl="2" algn="r">
              <a:buFont typeface="Wingdings" pitchFamily="2" charset="2"/>
              <a:buChar char="ü"/>
            </a:pPr>
            <a:r>
              <a:rPr lang="fa-IR" sz="2600" dirty="0">
                <a:cs typeface="B Nazanin" panose="00000400000000000000" pitchFamily="2" charset="-78"/>
              </a:rPr>
              <a:t>تصمیم‌گیری در مورد مقادیر متغیرهای </a:t>
            </a:r>
            <a:r>
              <a:rPr lang="fa-IR" sz="2600" dirty="0" smtClean="0">
                <a:cs typeface="B Nazanin" panose="00000400000000000000" pitchFamily="2" charset="-78"/>
              </a:rPr>
              <a:t>دستاویز </a:t>
            </a:r>
            <a:r>
              <a:rPr lang="en-US" sz="2600" dirty="0" smtClean="0">
                <a:cs typeface="B Nazanin" panose="00000400000000000000" pitchFamily="2" charset="-78"/>
              </a:rPr>
              <a:t>y</a:t>
            </a:r>
            <a:r>
              <a:rPr lang="en-US" sz="2600" baseline="-25000" dirty="0" smtClean="0">
                <a:cs typeface="B Nazanin" panose="00000400000000000000" pitchFamily="2" charset="-78"/>
              </a:rPr>
              <a:t>3s</a:t>
            </a:r>
            <a:endParaRPr lang="en-US" sz="26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42</a:t>
            </a:fld>
            <a:endParaRPr lang="en-US" dirty="0"/>
          </a:p>
        </p:txBody>
      </p:sp>
    </p:spTree>
    <p:extLst>
      <p:ext uri="{BB962C8B-B14F-4D97-AF65-F5344CB8AC3E}">
        <p14:creationId xmlns:p14="http://schemas.microsoft.com/office/powerpoint/2010/main" val="183913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childTnLst>
                          </p:cTn>
                        </p:par>
                        <p:par>
                          <p:cTn id="17" fill="hold">
                            <p:stCondLst>
                              <p:cond delay="1500"/>
                            </p:stCondLst>
                            <p:childTnLst>
                              <p:par>
                                <p:cTn id="18" presetID="14" presetClass="entr" presetSubtype="1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childTnLst>
                          </p:cTn>
                        </p:par>
                        <p:par>
                          <p:cTn id="21" fill="hold">
                            <p:stCondLst>
                              <p:cond delay="2000"/>
                            </p:stCondLst>
                            <p:childTnLst>
                              <p:par>
                                <p:cTn id="22" presetID="14" presetClass="entr" presetSubtype="10"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4" dur="500"/>
                                        <p:tgtEl>
                                          <p:spTgt spid="3">
                                            <p:txEl>
                                              <p:pRg st="4" end="4"/>
                                            </p:txEl>
                                          </p:spTgt>
                                        </p:tgtEl>
                                      </p:cBhvr>
                                    </p:animEffect>
                                  </p:childTnLst>
                                </p:cTn>
                              </p:par>
                            </p:childTnLst>
                          </p:cTn>
                        </p:par>
                        <p:par>
                          <p:cTn id="25" fill="hold">
                            <p:stCondLst>
                              <p:cond delay="2500"/>
                            </p:stCondLst>
                            <p:childTnLst>
                              <p:par>
                                <p:cTn id="26" presetID="14" presetClass="entr" presetSubtype="10"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8" dur="500"/>
                                        <p:tgtEl>
                                          <p:spTgt spid="3">
                                            <p:txEl>
                                              <p:pRg st="5" end="5"/>
                                            </p:txEl>
                                          </p:spTgt>
                                        </p:tgtEl>
                                      </p:cBhvr>
                                    </p:animEffect>
                                  </p:childTnLst>
                                </p:cTn>
                              </p:par>
                            </p:childTnLst>
                          </p:cTn>
                        </p:par>
                        <p:par>
                          <p:cTn id="29" fill="hold">
                            <p:stCondLst>
                              <p:cond delay="3000"/>
                            </p:stCondLst>
                            <p:childTnLst>
                              <p:par>
                                <p:cTn id="30" presetID="14" presetClass="entr" presetSubtype="10" fill="hold" nodeType="after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2" dur="500"/>
                                        <p:tgtEl>
                                          <p:spTgt spid="3">
                                            <p:txEl>
                                              <p:pRg st="7" end="7"/>
                                            </p:txEl>
                                          </p:spTgt>
                                        </p:tgtEl>
                                      </p:cBhvr>
                                    </p:animEffect>
                                  </p:childTnLst>
                                </p:cTn>
                              </p:par>
                            </p:childTnLst>
                          </p:cTn>
                        </p:par>
                        <p:par>
                          <p:cTn id="33" fill="hold">
                            <p:stCondLst>
                              <p:cond delay="3500"/>
                            </p:stCondLst>
                            <p:childTnLst>
                              <p:par>
                                <p:cTn id="34" presetID="14" presetClass="entr" presetSubtype="10" fill="hold" nodeType="after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محدودیت‌ها</a:t>
            </a:r>
            <a:endParaRPr lang="en-US" dirty="0"/>
          </a:p>
        </p:txBody>
      </p:sp>
      <p:sp>
        <p:nvSpPr>
          <p:cNvPr id="3" name="Content Placeholder 2"/>
          <p:cNvSpPr>
            <a:spLocks noGrp="1"/>
          </p:cNvSpPr>
          <p:nvPr>
            <p:ph idx="1"/>
          </p:nvPr>
        </p:nvSpPr>
        <p:spPr>
          <a:xfrm>
            <a:off x="457200" y="1295400"/>
            <a:ext cx="8229600" cy="5026025"/>
          </a:xfrm>
        </p:spPr>
        <p:txBody>
          <a:bodyPr/>
          <a:lstStyle/>
          <a:p>
            <a:r>
              <a:rPr lang="fa-IR" sz="3000" b="1" dirty="0">
                <a:cs typeface="B Nazanin" panose="00000400000000000000" pitchFamily="2" charset="-78"/>
              </a:rPr>
              <a:t>لحاظ محدودیت‌ها</a:t>
            </a:r>
          </a:p>
          <a:p>
            <a:pPr lvl="1"/>
            <a:r>
              <a:rPr lang="fa-IR" sz="2900" dirty="0">
                <a:cs typeface="B Nazanin" panose="00000400000000000000" pitchFamily="2" charset="-78"/>
              </a:rPr>
              <a:t>در مرحله‌ی اول برای تضمین تقاضا خواهیم داشت:</a:t>
            </a:r>
          </a:p>
          <a:p>
            <a:pPr marL="457200" lvl="1" indent="0" algn="l">
              <a:buNone/>
            </a:pPr>
            <a:r>
              <a:rPr lang="en-US" sz="2000" dirty="0">
                <a:cs typeface="B Nazanin" panose="00000400000000000000" pitchFamily="2" charset="-78"/>
              </a:rPr>
              <a:t>x</a:t>
            </a:r>
            <a:r>
              <a:rPr lang="en-US" sz="2000" baseline="-25000" dirty="0">
                <a:cs typeface="B Nazanin" panose="00000400000000000000" pitchFamily="2" charset="-78"/>
              </a:rPr>
              <a:t>1</a:t>
            </a:r>
            <a:r>
              <a:rPr lang="en-US" sz="2000" dirty="0">
                <a:cs typeface="B Nazanin" panose="00000400000000000000" pitchFamily="2" charset="-78"/>
              </a:rPr>
              <a:t> + y</a:t>
            </a:r>
            <a:r>
              <a:rPr lang="en-US" sz="2000" baseline="-25000" dirty="0">
                <a:cs typeface="B Nazanin" panose="00000400000000000000" pitchFamily="2" charset="-78"/>
              </a:rPr>
              <a:t>2s</a:t>
            </a:r>
            <a:r>
              <a:rPr lang="en-US" sz="2000" dirty="0">
                <a:cs typeface="B Nazanin" panose="00000400000000000000" pitchFamily="2" charset="-78"/>
              </a:rPr>
              <a:t> &gt;= 500 (s=1,2)</a:t>
            </a:r>
            <a:endParaRPr lang="fa-IR" sz="2000" dirty="0">
              <a:cs typeface="B Nazanin" panose="00000400000000000000" pitchFamily="2" charset="-78"/>
            </a:endParaRPr>
          </a:p>
          <a:p>
            <a:pPr marL="457200" lvl="1" indent="0" algn="l">
              <a:buNone/>
            </a:pPr>
            <a:r>
              <a:rPr lang="en-US" sz="2000" dirty="0">
                <a:cs typeface="B Nazanin" panose="00000400000000000000" pitchFamily="2" charset="-78"/>
              </a:rPr>
              <a:t>x</a:t>
            </a:r>
            <a:r>
              <a:rPr lang="en-US" sz="2000" baseline="-25000" dirty="0">
                <a:cs typeface="B Nazanin" panose="00000400000000000000" pitchFamily="2" charset="-78"/>
              </a:rPr>
              <a:t>1</a:t>
            </a:r>
            <a:r>
              <a:rPr lang="en-US" sz="2000" dirty="0">
                <a:cs typeface="B Nazanin" panose="00000400000000000000" pitchFamily="2" charset="-78"/>
              </a:rPr>
              <a:t> + y</a:t>
            </a:r>
            <a:r>
              <a:rPr lang="en-US" sz="2000" baseline="-25000" dirty="0">
                <a:cs typeface="B Nazanin" panose="00000400000000000000" pitchFamily="2" charset="-78"/>
              </a:rPr>
              <a:t>2s</a:t>
            </a:r>
            <a:r>
              <a:rPr lang="en-US" sz="2000" dirty="0">
                <a:cs typeface="B Nazanin" panose="00000400000000000000" pitchFamily="2" charset="-78"/>
              </a:rPr>
              <a:t> &gt;= 700 (s=3,4)</a:t>
            </a:r>
            <a:endParaRPr lang="fa-IR" sz="2000" dirty="0">
              <a:cs typeface="B Nazanin" panose="00000400000000000000" pitchFamily="2" charset="-78"/>
            </a:endParaRPr>
          </a:p>
          <a:p>
            <a:pPr lvl="1"/>
            <a:r>
              <a:rPr lang="fa-IR" sz="2900" dirty="0">
                <a:cs typeface="B Nazanin" panose="00000400000000000000" pitchFamily="2" charset="-78"/>
              </a:rPr>
              <a:t>در مرحله‌ی دوم موجودی‌ای برای تأمین تقاضای اضافی مشتریان باقی می‌ماند، این موجودی به‌علاوه‌ی میزان تولید در مرحله‌ی دوم به‌علاوه‌ی میزان خرید باید </a:t>
            </a:r>
            <a:r>
              <a:rPr lang="fa-IR" sz="2900" dirty="0" smtClean="0">
                <a:cs typeface="B Nazanin" panose="00000400000000000000" pitchFamily="2" charset="-78"/>
              </a:rPr>
              <a:t>بزرگ‌تر </a:t>
            </a:r>
            <a:r>
              <a:rPr lang="fa-IR" sz="2900" dirty="0">
                <a:cs typeface="B Nazanin" panose="00000400000000000000" pitchFamily="2" charset="-78"/>
              </a:rPr>
              <a:t>یا مساوی میزان تقاضا در مرحله‌ی سوم باشد:</a:t>
            </a:r>
          </a:p>
          <a:p>
            <a:pPr marL="457200" lvl="1" indent="0" algn="l">
              <a:buNone/>
            </a:pPr>
            <a:r>
              <a:rPr lang="en-US" sz="2000" dirty="0">
                <a:cs typeface="B Nazanin" panose="00000400000000000000" pitchFamily="2" charset="-78"/>
              </a:rPr>
              <a:t>x</a:t>
            </a:r>
            <a:r>
              <a:rPr lang="en-US" sz="2000" baseline="-25000" dirty="0">
                <a:cs typeface="B Nazanin" panose="00000400000000000000" pitchFamily="2" charset="-78"/>
              </a:rPr>
              <a:t>1</a:t>
            </a:r>
            <a:r>
              <a:rPr lang="en-US" sz="2000" dirty="0">
                <a:cs typeface="B Nazanin" panose="00000400000000000000" pitchFamily="2" charset="-78"/>
              </a:rPr>
              <a:t> + y</a:t>
            </a:r>
            <a:r>
              <a:rPr lang="en-US" sz="2000" baseline="-25000" dirty="0">
                <a:cs typeface="B Nazanin" panose="00000400000000000000" pitchFamily="2" charset="-78"/>
              </a:rPr>
              <a:t>2s</a:t>
            </a:r>
            <a:r>
              <a:rPr lang="en-US" sz="2000" dirty="0">
                <a:cs typeface="B Nazanin" panose="00000400000000000000" pitchFamily="2" charset="-78"/>
              </a:rPr>
              <a:t> - 500 + x</a:t>
            </a:r>
            <a:r>
              <a:rPr lang="en-US" sz="2000" baseline="-25000" dirty="0">
                <a:cs typeface="B Nazanin" panose="00000400000000000000" pitchFamily="2" charset="-78"/>
              </a:rPr>
              <a:t>2s</a:t>
            </a:r>
            <a:r>
              <a:rPr lang="en-US" sz="2000" dirty="0">
                <a:cs typeface="B Nazanin" panose="00000400000000000000" pitchFamily="2" charset="-78"/>
              </a:rPr>
              <a:t> + y</a:t>
            </a:r>
            <a:r>
              <a:rPr lang="en-US" sz="2000" baseline="-25000" dirty="0">
                <a:cs typeface="B Nazanin" panose="00000400000000000000" pitchFamily="2" charset="-78"/>
              </a:rPr>
              <a:t>3s</a:t>
            </a:r>
            <a:r>
              <a:rPr lang="en-US" sz="2000" dirty="0">
                <a:cs typeface="B Nazanin" panose="00000400000000000000" pitchFamily="2" charset="-78"/>
              </a:rPr>
              <a:t> &gt;= 600 (s=1)</a:t>
            </a:r>
            <a:endParaRPr lang="fa-IR" sz="2000" dirty="0">
              <a:cs typeface="B Nazanin" panose="00000400000000000000" pitchFamily="2" charset="-78"/>
            </a:endParaRPr>
          </a:p>
          <a:p>
            <a:pPr marL="457200" lvl="1" indent="0" algn="l">
              <a:buNone/>
            </a:pPr>
            <a:r>
              <a:rPr lang="en-US" sz="2000" dirty="0">
                <a:cs typeface="B Nazanin" panose="00000400000000000000" pitchFamily="2" charset="-78"/>
              </a:rPr>
              <a:t> x</a:t>
            </a:r>
            <a:r>
              <a:rPr lang="en-US" sz="2000" baseline="-25000" dirty="0">
                <a:cs typeface="B Nazanin" panose="00000400000000000000" pitchFamily="2" charset="-78"/>
              </a:rPr>
              <a:t>1</a:t>
            </a:r>
            <a:r>
              <a:rPr lang="en-US" sz="2000" dirty="0">
                <a:cs typeface="B Nazanin" panose="00000400000000000000" pitchFamily="2" charset="-78"/>
              </a:rPr>
              <a:t> + y</a:t>
            </a:r>
            <a:r>
              <a:rPr lang="en-US" sz="2000" baseline="-25000" dirty="0">
                <a:cs typeface="B Nazanin" panose="00000400000000000000" pitchFamily="2" charset="-78"/>
              </a:rPr>
              <a:t>2s</a:t>
            </a:r>
            <a:r>
              <a:rPr lang="en-US" sz="2000" dirty="0">
                <a:cs typeface="B Nazanin" panose="00000400000000000000" pitchFamily="2" charset="-78"/>
              </a:rPr>
              <a:t> - 500 + x</a:t>
            </a:r>
            <a:r>
              <a:rPr lang="en-US" sz="2000" baseline="-25000" dirty="0">
                <a:cs typeface="B Nazanin" panose="00000400000000000000" pitchFamily="2" charset="-78"/>
              </a:rPr>
              <a:t>2s</a:t>
            </a:r>
            <a:r>
              <a:rPr lang="en-US" sz="2000" dirty="0">
                <a:cs typeface="B Nazanin" panose="00000400000000000000" pitchFamily="2" charset="-78"/>
              </a:rPr>
              <a:t> + y</a:t>
            </a:r>
            <a:r>
              <a:rPr lang="en-US" sz="2000" baseline="-25000" dirty="0">
                <a:cs typeface="B Nazanin" panose="00000400000000000000" pitchFamily="2" charset="-78"/>
              </a:rPr>
              <a:t>3s</a:t>
            </a:r>
            <a:r>
              <a:rPr lang="en-US" sz="2000" dirty="0">
                <a:cs typeface="B Nazanin" panose="00000400000000000000" pitchFamily="2" charset="-78"/>
              </a:rPr>
              <a:t> &gt;= 700 (s=2) </a:t>
            </a:r>
            <a:endParaRPr lang="fa-IR" sz="2000" dirty="0">
              <a:cs typeface="B Nazanin" panose="00000400000000000000" pitchFamily="2" charset="-78"/>
            </a:endParaRPr>
          </a:p>
          <a:p>
            <a:pPr marL="457200" lvl="1" indent="0" algn="l">
              <a:buNone/>
            </a:pPr>
            <a:r>
              <a:rPr lang="en-US" sz="2000" dirty="0">
                <a:cs typeface="B Nazanin" panose="00000400000000000000" pitchFamily="2" charset="-78"/>
              </a:rPr>
              <a:t>x</a:t>
            </a:r>
            <a:r>
              <a:rPr lang="en-US" sz="2000" baseline="-25000" dirty="0">
                <a:cs typeface="B Nazanin" panose="00000400000000000000" pitchFamily="2" charset="-78"/>
              </a:rPr>
              <a:t>1</a:t>
            </a:r>
            <a:r>
              <a:rPr lang="en-US" sz="2000" dirty="0">
                <a:cs typeface="B Nazanin" panose="00000400000000000000" pitchFamily="2" charset="-78"/>
              </a:rPr>
              <a:t> + y</a:t>
            </a:r>
            <a:r>
              <a:rPr lang="en-US" sz="2000" baseline="-25000" dirty="0">
                <a:cs typeface="B Nazanin" panose="00000400000000000000" pitchFamily="2" charset="-78"/>
              </a:rPr>
              <a:t>2s</a:t>
            </a:r>
            <a:r>
              <a:rPr lang="en-US" sz="2000" dirty="0">
                <a:cs typeface="B Nazanin" panose="00000400000000000000" pitchFamily="2" charset="-78"/>
              </a:rPr>
              <a:t> - 700 + x</a:t>
            </a:r>
            <a:r>
              <a:rPr lang="en-US" sz="2000" baseline="-25000" dirty="0">
                <a:cs typeface="B Nazanin" panose="00000400000000000000" pitchFamily="2" charset="-78"/>
              </a:rPr>
              <a:t>2s</a:t>
            </a:r>
            <a:r>
              <a:rPr lang="en-US" sz="2000" dirty="0">
                <a:cs typeface="B Nazanin" panose="00000400000000000000" pitchFamily="2" charset="-78"/>
              </a:rPr>
              <a:t> + y</a:t>
            </a:r>
            <a:r>
              <a:rPr lang="en-US" sz="2000" baseline="-25000" dirty="0">
                <a:cs typeface="B Nazanin" panose="00000400000000000000" pitchFamily="2" charset="-78"/>
              </a:rPr>
              <a:t>3s</a:t>
            </a:r>
            <a:r>
              <a:rPr lang="en-US" sz="2000" dirty="0">
                <a:cs typeface="B Nazanin" panose="00000400000000000000" pitchFamily="2" charset="-78"/>
              </a:rPr>
              <a:t> &gt;= 900 (s=3)</a:t>
            </a:r>
            <a:endParaRPr lang="fa-IR" sz="2000" dirty="0">
              <a:cs typeface="B Nazanin" panose="00000400000000000000" pitchFamily="2" charset="-78"/>
            </a:endParaRPr>
          </a:p>
          <a:p>
            <a:pPr marL="457200" lvl="1" indent="0" algn="l">
              <a:buNone/>
            </a:pPr>
            <a:r>
              <a:rPr lang="en-US" sz="2000" dirty="0">
                <a:cs typeface="B Nazanin" panose="00000400000000000000" pitchFamily="2" charset="-78"/>
              </a:rPr>
              <a:t> x</a:t>
            </a:r>
            <a:r>
              <a:rPr lang="en-US" sz="2000" baseline="-25000" dirty="0">
                <a:cs typeface="B Nazanin" panose="00000400000000000000" pitchFamily="2" charset="-78"/>
              </a:rPr>
              <a:t>1</a:t>
            </a:r>
            <a:r>
              <a:rPr lang="en-US" sz="2000" dirty="0">
                <a:cs typeface="B Nazanin" panose="00000400000000000000" pitchFamily="2" charset="-78"/>
              </a:rPr>
              <a:t> + y</a:t>
            </a:r>
            <a:r>
              <a:rPr lang="en-US" sz="2000" baseline="-25000" dirty="0">
                <a:cs typeface="B Nazanin" panose="00000400000000000000" pitchFamily="2" charset="-78"/>
              </a:rPr>
              <a:t>2s</a:t>
            </a:r>
            <a:r>
              <a:rPr lang="en-US" sz="2000" dirty="0">
                <a:cs typeface="B Nazanin" panose="00000400000000000000" pitchFamily="2" charset="-78"/>
              </a:rPr>
              <a:t> - 700 + x</a:t>
            </a:r>
            <a:r>
              <a:rPr lang="en-US" sz="2000" baseline="-25000" dirty="0">
                <a:cs typeface="B Nazanin" panose="00000400000000000000" pitchFamily="2" charset="-78"/>
              </a:rPr>
              <a:t>2s</a:t>
            </a:r>
            <a:r>
              <a:rPr lang="en-US" sz="2000" dirty="0">
                <a:cs typeface="B Nazanin" panose="00000400000000000000" pitchFamily="2" charset="-78"/>
              </a:rPr>
              <a:t> + y</a:t>
            </a:r>
            <a:r>
              <a:rPr lang="en-US" sz="2000" baseline="-25000" dirty="0">
                <a:cs typeface="B Nazanin" panose="00000400000000000000" pitchFamily="2" charset="-78"/>
              </a:rPr>
              <a:t>3s</a:t>
            </a:r>
            <a:r>
              <a:rPr lang="en-US" sz="2000" dirty="0">
                <a:cs typeface="B Nazanin" panose="00000400000000000000" pitchFamily="2" charset="-78"/>
              </a:rPr>
              <a:t> &gt;= 800 (s=4)</a:t>
            </a:r>
          </a:p>
          <a:p>
            <a:endParaRPr lang="en-US" dirty="0"/>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43</a:t>
            </a:fld>
            <a:endParaRPr lang="en-US" dirty="0"/>
          </a:p>
        </p:txBody>
      </p:sp>
    </p:spTree>
    <p:extLst>
      <p:ext uri="{BB962C8B-B14F-4D97-AF65-F5344CB8AC3E}">
        <p14:creationId xmlns:p14="http://schemas.microsoft.com/office/powerpoint/2010/main" val="1892858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childTnLst>
                          </p:cTn>
                        </p:par>
                        <p:par>
                          <p:cTn id="17" fill="hold">
                            <p:stCondLst>
                              <p:cond delay="1500"/>
                            </p:stCondLst>
                            <p:childTnLst>
                              <p:par>
                                <p:cTn id="18" presetID="14" presetClass="entr" presetSubtype="1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childTnLst>
                          </p:cTn>
                        </p:par>
                        <p:par>
                          <p:cTn id="21" fill="hold">
                            <p:stCondLst>
                              <p:cond delay="2000"/>
                            </p:stCondLst>
                            <p:childTnLst>
                              <p:par>
                                <p:cTn id="22" presetID="14" presetClass="entr" presetSubtype="1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4" dur="500"/>
                                        <p:tgtEl>
                                          <p:spTgt spid="3">
                                            <p:txEl>
                                              <p:pRg st="3" end="3"/>
                                            </p:txEl>
                                          </p:spTgt>
                                        </p:tgtEl>
                                      </p:cBhvr>
                                    </p:animEffect>
                                  </p:childTnLst>
                                </p:cTn>
                              </p:par>
                            </p:childTnLst>
                          </p:cTn>
                        </p:par>
                        <p:par>
                          <p:cTn id="25" fill="hold">
                            <p:stCondLst>
                              <p:cond delay="2500"/>
                            </p:stCondLst>
                            <p:childTnLst>
                              <p:par>
                                <p:cTn id="26" presetID="14" presetClass="entr" presetSubtype="1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8" dur="500"/>
                                        <p:tgtEl>
                                          <p:spTgt spid="3">
                                            <p:txEl>
                                              <p:pRg st="4" end="4"/>
                                            </p:txEl>
                                          </p:spTgt>
                                        </p:tgtEl>
                                      </p:cBhvr>
                                    </p:animEffect>
                                  </p:childTnLst>
                                </p:cTn>
                              </p:par>
                            </p:childTnLst>
                          </p:cTn>
                        </p:par>
                        <p:par>
                          <p:cTn id="29" fill="hold">
                            <p:stCondLst>
                              <p:cond delay="3000"/>
                            </p:stCondLst>
                            <p:childTnLst>
                              <p:par>
                                <p:cTn id="30" presetID="14" presetClass="entr" presetSubtype="10"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par>
                          <p:cTn id="33" fill="hold">
                            <p:stCondLst>
                              <p:cond delay="3500"/>
                            </p:stCondLst>
                            <p:childTnLst>
                              <p:par>
                                <p:cTn id="34" presetID="14" presetClass="entr" presetSubtype="10"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6" dur="500"/>
                                        <p:tgtEl>
                                          <p:spTgt spid="3">
                                            <p:txEl>
                                              <p:pRg st="6" end="6"/>
                                            </p:txEl>
                                          </p:spTgt>
                                        </p:tgtEl>
                                      </p:cBhvr>
                                    </p:animEffect>
                                  </p:childTnLst>
                                </p:cTn>
                              </p:par>
                            </p:childTnLst>
                          </p:cTn>
                        </p:par>
                        <p:par>
                          <p:cTn id="37" fill="hold">
                            <p:stCondLst>
                              <p:cond delay="4000"/>
                            </p:stCondLst>
                            <p:childTnLst>
                              <p:par>
                                <p:cTn id="38" presetID="14" presetClass="entr" presetSubtype="1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0" dur="500"/>
                                        <p:tgtEl>
                                          <p:spTgt spid="3">
                                            <p:txEl>
                                              <p:pRg st="7" end="7"/>
                                            </p:txEl>
                                          </p:spTgt>
                                        </p:tgtEl>
                                      </p:cBhvr>
                                    </p:animEffect>
                                  </p:childTnLst>
                                </p:cTn>
                              </p:par>
                            </p:childTnLst>
                          </p:cTn>
                        </p:par>
                        <p:par>
                          <p:cTn id="41" fill="hold">
                            <p:stCondLst>
                              <p:cond delay="4500"/>
                            </p:stCondLst>
                            <p:childTnLst>
                              <p:par>
                                <p:cTn id="42" presetID="14" presetClass="entr" presetSubtype="10" fill="hold" grpId="0" nodeType="after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محدودیت‌های پیش‌بینی ناپذیری </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44720611"/>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44</a:t>
            </a:fld>
            <a:endParaRPr lang="en-US" dirty="0"/>
          </a:p>
        </p:txBody>
      </p:sp>
    </p:spTree>
    <p:extLst>
      <p:ext uri="{BB962C8B-B14F-4D97-AF65-F5344CB8AC3E}">
        <p14:creationId xmlns:p14="http://schemas.microsoft.com/office/powerpoint/2010/main" val="1628234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7" grpId="0">
        <p:bldAsOne/>
      </p:bldGraphic>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محدودیت‌های پیش‌بینی ناپذیری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8449617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45</a:t>
            </a:fld>
            <a:endParaRPr lang="en-US" dirty="0"/>
          </a:p>
        </p:txBody>
      </p:sp>
    </p:spTree>
    <p:extLst>
      <p:ext uri="{BB962C8B-B14F-4D97-AF65-F5344CB8AC3E}">
        <p14:creationId xmlns:p14="http://schemas.microsoft.com/office/powerpoint/2010/main" val="203766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برنامه‌ریزی تصادفی تولید</a:t>
            </a:r>
            <a:endParaRPr lang="en-US" dirty="0"/>
          </a:p>
        </p:txBody>
      </p:sp>
      <p:sp>
        <p:nvSpPr>
          <p:cNvPr id="3" name="Content Placeholder 2"/>
          <p:cNvSpPr>
            <a:spLocks noGrp="1"/>
          </p:cNvSpPr>
          <p:nvPr>
            <p:ph idx="1"/>
          </p:nvPr>
        </p:nvSpPr>
        <p:spPr/>
        <p:txBody>
          <a:bodyPr/>
          <a:lstStyle/>
          <a:p>
            <a:r>
              <a:rPr lang="fa-IR" sz="3000" b="1" dirty="0" smtClean="0">
                <a:cs typeface="B Nazanin" panose="00000400000000000000" pitchFamily="2" charset="-78"/>
              </a:rPr>
              <a:t>تابع هدف </a:t>
            </a:r>
          </a:p>
          <a:p>
            <a:endParaRPr lang="fa-IR" dirty="0"/>
          </a:p>
          <a:p>
            <a:endParaRPr lang="es-ES" dirty="0" smtClean="0"/>
          </a:p>
          <a:p>
            <a:r>
              <a:rPr lang="fa-IR" sz="3000" b="1" dirty="0" smtClean="0">
                <a:cs typeface="B Nazanin" panose="00000400000000000000" pitchFamily="2" charset="-78"/>
              </a:rPr>
              <a:t>محدودیت‌ها</a:t>
            </a:r>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46</a:t>
            </a:fld>
            <a:endParaRPr lang="en-US" dirty="0"/>
          </a:p>
        </p:txBody>
      </p:sp>
      <p:sp>
        <p:nvSpPr>
          <p:cNvPr id="6" name="Rectangle 2"/>
          <p:cNvSpPr>
            <a:spLocks noChangeArrowheads="1"/>
          </p:cNvSpPr>
          <p:nvPr/>
        </p:nvSpPr>
        <p:spPr bwMode="auto">
          <a:xfrm>
            <a:off x="551543" y="1524000"/>
            <a:ext cx="416331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mj-lt"/>
              </a:rPr>
              <a:t>minimize 2x</a:t>
            </a:r>
            <a:r>
              <a:rPr kumimoji="0" lang="en-US" b="0" i="0" u="none" strike="noStrike" cap="none" normalizeH="0" baseline="-30000" dirty="0" smtClean="0">
                <a:ln>
                  <a:noFill/>
                </a:ln>
                <a:solidFill>
                  <a:srgbClr val="000000"/>
                </a:solidFill>
                <a:effectLst/>
                <a:latin typeface="+mj-lt"/>
              </a:rPr>
              <a:t>1</a:t>
            </a:r>
            <a:r>
              <a:rPr kumimoji="0" lang="en-US" b="0" i="0" u="none" strike="noStrike" cap="none" normalizeH="0" baseline="0" dirty="0" smtClean="0">
                <a:ln>
                  <a:noFill/>
                </a:ln>
                <a:solidFill>
                  <a:srgbClr val="000000"/>
                </a:solidFill>
                <a:effectLst/>
                <a:latin typeface="+mj-lt"/>
              </a:rPr>
              <a:t> + 0.18(2x</a:t>
            </a:r>
            <a:r>
              <a:rPr kumimoji="0" lang="en-US" b="0" i="0" u="none" strike="noStrike" cap="none" normalizeH="0" baseline="-30000" dirty="0" smtClean="0">
                <a:ln>
                  <a:noFill/>
                </a:ln>
                <a:solidFill>
                  <a:srgbClr val="000000"/>
                </a:solidFill>
                <a:effectLst/>
                <a:latin typeface="+mj-lt"/>
              </a:rPr>
              <a:t>21</a:t>
            </a:r>
            <a:r>
              <a:rPr kumimoji="0" lang="en-US" b="0" i="0" u="none" strike="noStrike" cap="none" normalizeH="0" baseline="0" dirty="0" smtClean="0">
                <a:ln>
                  <a:noFill/>
                </a:ln>
                <a:solidFill>
                  <a:srgbClr val="000000"/>
                </a:solidFill>
                <a:effectLst/>
                <a:latin typeface="+mj-lt"/>
              </a:rPr>
              <a:t> + 3y</a:t>
            </a:r>
            <a:r>
              <a:rPr kumimoji="0" lang="en-US" b="0" i="0" u="none" strike="noStrike" cap="none" normalizeH="0" baseline="-30000" dirty="0" smtClean="0">
                <a:ln>
                  <a:noFill/>
                </a:ln>
                <a:solidFill>
                  <a:srgbClr val="000000"/>
                </a:solidFill>
                <a:effectLst/>
                <a:latin typeface="+mj-lt"/>
              </a:rPr>
              <a:t>21</a:t>
            </a:r>
            <a:r>
              <a:rPr kumimoji="0" lang="en-US" b="0" i="0" u="none" strike="noStrike" cap="none" normalizeH="0" baseline="0" dirty="0" smtClean="0">
                <a:ln>
                  <a:noFill/>
                </a:ln>
                <a:solidFill>
                  <a:srgbClr val="000000"/>
                </a:solidFill>
                <a:effectLst/>
                <a:latin typeface="+mj-lt"/>
              </a:rPr>
              <a:t> + 3y</a:t>
            </a:r>
            <a:r>
              <a:rPr kumimoji="0" lang="en-US" b="0" i="0" u="none" strike="noStrike" cap="none" normalizeH="0" baseline="-30000" dirty="0" smtClean="0">
                <a:ln>
                  <a:noFill/>
                </a:ln>
                <a:solidFill>
                  <a:srgbClr val="000000"/>
                </a:solidFill>
                <a:effectLst/>
                <a:latin typeface="+mj-lt"/>
              </a:rPr>
              <a:t>31</a:t>
            </a:r>
            <a:r>
              <a:rPr kumimoji="0" lang="en-US" b="0" i="0" u="none" strike="noStrike" cap="none" normalizeH="0" baseline="0" dirty="0" smtClean="0">
                <a:ln>
                  <a:noFill/>
                </a:ln>
                <a:solidFill>
                  <a:srgbClr val="000000"/>
                </a:solidFill>
                <a:effectLst/>
                <a:latin typeface="+mj-lt"/>
              </a:rPr>
              <a:t>) </a:t>
            </a:r>
            <a:endParaRPr kumimoji="0" lang="fa-IR" b="0" i="0" u="none" strike="noStrike" cap="none" normalizeH="0" baseline="0" dirty="0" smtClean="0">
              <a:ln>
                <a:noFill/>
              </a:ln>
              <a:solidFill>
                <a:srgbClr val="000000"/>
              </a:solidFill>
              <a:effectLst/>
              <a:latin typeface="+mj-lt"/>
            </a:endParaRPr>
          </a:p>
          <a:p>
            <a:pPr marL="0" marR="0" lvl="0" indent="0" algn="l" defTabSz="914400" rtl="0" eaLnBrk="1" fontAlgn="base" latinLnBrk="0" hangingPunct="1">
              <a:lnSpc>
                <a:spcPct val="100000"/>
              </a:lnSpc>
              <a:spcBef>
                <a:spcPct val="0"/>
              </a:spcBef>
              <a:spcAft>
                <a:spcPct val="0"/>
              </a:spcAft>
              <a:buClrTx/>
              <a:buSzTx/>
              <a:buFontTx/>
              <a:buNone/>
              <a:tabLst/>
            </a:pPr>
            <a:r>
              <a:rPr lang="fa-IR" dirty="0">
                <a:solidFill>
                  <a:srgbClr val="000000"/>
                </a:solidFill>
                <a:latin typeface="+mj-lt"/>
              </a:rPr>
              <a:t> </a:t>
            </a:r>
            <a:r>
              <a:rPr lang="fa-IR" dirty="0" smtClean="0">
                <a:solidFill>
                  <a:srgbClr val="000000"/>
                </a:solidFill>
                <a:latin typeface="+mj-lt"/>
              </a:rPr>
              <a:t>                    </a:t>
            </a:r>
            <a:r>
              <a:rPr kumimoji="0" lang="en-US" b="0" i="0" u="none" strike="noStrike" cap="none" normalizeH="0" baseline="0" dirty="0" smtClean="0">
                <a:ln>
                  <a:noFill/>
                </a:ln>
                <a:solidFill>
                  <a:srgbClr val="000000"/>
                </a:solidFill>
                <a:effectLst/>
                <a:latin typeface="+mj-lt"/>
              </a:rPr>
              <a:t>+ 0.42(2x</a:t>
            </a:r>
            <a:r>
              <a:rPr kumimoji="0" lang="en-US" b="0" i="0" u="none" strike="noStrike" cap="none" normalizeH="0" baseline="-30000" dirty="0" smtClean="0">
                <a:ln>
                  <a:noFill/>
                </a:ln>
                <a:solidFill>
                  <a:srgbClr val="000000"/>
                </a:solidFill>
                <a:effectLst/>
                <a:latin typeface="+mj-lt"/>
              </a:rPr>
              <a:t>22</a:t>
            </a:r>
            <a:r>
              <a:rPr kumimoji="0" lang="en-US" b="0" i="0" u="none" strike="noStrike" cap="none" normalizeH="0" baseline="0" dirty="0" smtClean="0">
                <a:ln>
                  <a:noFill/>
                </a:ln>
                <a:solidFill>
                  <a:srgbClr val="000000"/>
                </a:solidFill>
                <a:effectLst/>
                <a:latin typeface="+mj-lt"/>
              </a:rPr>
              <a:t> + 3y</a:t>
            </a:r>
            <a:r>
              <a:rPr kumimoji="0" lang="en-US" b="0" i="0" u="none" strike="noStrike" cap="none" normalizeH="0" baseline="-30000" dirty="0" smtClean="0">
                <a:ln>
                  <a:noFill/>
                </a:ln>
                <a:solidFill>
                  <a:srgbClr val="000000"/>
                </a:solidFill>
                <a:effectLst/>
                <a:latin typeface="+mj-lt"/>
              </a:rPr>
              <a:t>22</a:t>
            </a:r>
            <a:r>
              <a:rPr kumimoji="0" lang="en-US" b="0" i="0" u="none" strike="noStrike" cap="none" normalizeH="0" baseline="0" dirty="0" smtClean="0">
                <a:ln>
                  <a:noFill/>
                </a:ln>
                <a:solidFill>
                  <a:srgbClr val="000000"/>
                </a:solidFill>
                <a:effectLst/>
                <a:latin typeface="+mj-lt"/>
              </a:rPr>
              <a:t> + 3y</a:t>
            </a:r>
            <a:r>
              <a:rPr kumimoji="0" lang="en-US" b="0" i="0" u="none" strike="noStrike" cap="none" normalizeH="0" baseline="-30000" dirty="0" smtClean="0">
                <a:ln>
                  <a:noFill/>
                </a:ln>
                <a:solidFill>
                  <a:srgbClr val="000000"/>
                </a:solidFill>
                <a:effectLst/>
                <a:latin typeface="+mj-lt"/>
              </a:rPr>
              <a:t>32</a:t>
            </a:r>
            <a:r>
              <a:rPr kumimoji="0" lang="en-US" b="0" i="0" u="none" strike="noStrike" cap="none" normalizeH="0" baseline="0" dirty="0" smtClean="0">
                <a:ln>
                  <a:noFill/>
                </a:ln>
                <a:solidFill>
                  <a:srgbClr val="000000"/>
                </a:solidFill>
                <a:effectLst/>
                <a:latin typeface="+mj-lt"/>
              </a:rPr>
              <a:t>) </a:t>
            </a:r>
            <a:endParaRPr kumimoji="0" lang="fa-IR" b="0" i="0" u="none" strike="noStrike" cap="none" normalizeH="0" baseline="0" dirty="0" smtClean="0">
              <a:ln>
                <a:noFill/>
              </a:ln>
              <a:solidFill>
                <a:srgbClr val="000000"/>
              </a:solidFill>
              <a:effectLst/>
              <a:latin typeface="+mj-lt"/>
            </a:endParaRPr>
          </a:p>
          <a:p>
            <a:pPr marL="0" marR="0" lvl="0" indent="0" algn="l" defTabSz="914400" rtl="0" eaLnBrk="1" fontAlgn="base" latinLnBrk="0" hangingPunct="1">
              <a:lnSpc>
                <a:spcPct val="100000"/>
              </a:lnSpc>
              <a:spcBef>
                <a:spcPct val="0"/>
              </a:spcBef>
              <a:spcAft>
                <a:spcPct val="0"/>
              </a:spcAft>
              <a:buClrTx/>
              <a:buSzTx/>
              <a:buFontTx/>
              <a:buNone/>
              <a:tabLst/>
            </a:pPr>
            <a:r>
              <a:rPr lang="fa-IR" dirty="0">
                <a:solidFill>
                  <a:srgbClr val="000000"/>
                </a:solidFill>
                <a:latin typeface="+mj-lt"/>
              </a:rPr>
              <a:t> </a:t>
            </a:r>
            <a:r>
              <a:rPr lang="fa-IR" dirty="0" smtClean="0">
                <a:solidFill>
                  <a:srgbClr val="000000"/>
                </a:solidFill>
                <a:latin typeface="+mj-lt"/>
              </a:rPr>
              <a:t>                    </a:t>
            </a:r>
            <a:r>
              <a:rPr kumimoji="0" lang="en-US" b="0" i="0" u="none" strike="noStrike" cap="none" normalizeH="0" baseline="0" dirty="0" smtClean="0">
                <a:ln>
                  <a:noFill/>
                </a:ln>
                <a:solidFill>
                  <a:srgbClr val="000000"/>
                </a:solidFill>
                <a:effectLst/>
                <a:latin typeface="+mj-lt"/>
              </a:rPr>
              <a:t>+ 0.08(2x</a:t>
            </a:r>
            <a:r>
              <a:rPr kumimoji="0" lang="en-US" b="0" i="0" u="none" strike="noStrike" cap="none" normalizeH="0" baseline="-30000" dirty="0" smtClean="0">
                <a:ln>
                  <a:noFill/>
                </a:ln>
                <a:solidFill>
                  <a:srgbClr val="000000"/>
                </a:solidFill>
                <a:effectLst/>
                <a:latin typeface="+mj-lt"/>
              </a:rPr>
              <a:t>23</a:t>
            </a:r>
            <a:r>
              <a:rPr kumimoji="0" lang="en-US" b="0" i="0" u="none" strike="noStrike" cap="none" normalizeH="0" baseline="0" dirty="0" smtClean="0">
                <a:ln>
                  <a:noFill/>
                </a:ln>
                <a:solidFill>
                  <a:srgbClr val="000000"/>
                </a:solidFill>
                <a:effectLst/>
                <a:latin typeface="+mj-lt"/>
              </a:rPr>
              <a:t> + 3y</a:t>
            </a:r>
            <a:r>
              <a:rPr kumimoji="0" lang="en-US" b="0" i="0" u="none" strike="noStrike" cap="none" normalizeH="0" baseline="-30000" dirty="0" smtClean="0">
                <a:ln>
                  <a:noFill/>
                </a:ln>
                <a:solidFill>
                  <a:srgbClr val="000000"/>
                </a:solidFill>
                <a:effectLst/>
                <a:latin typeface="+mj-lt"/>
              </a:rPr>
              <a:t>23</a:t>
            </a:r>
            <a:r>
              <a:rPr kumimoji="0" lang="en-US" b="0" i="0" u="none" strike="noStrike" cap="none" normalizeH="0" baseline="0" dirty="0" smtClean="0">
                <a:ln>
                  <a:noFill/>
                </a:ln>
                <a:solidFill>
                  <a:srgbClr val="000000"/>
                </a:solidFill>
                <a:effectLst/>
                <a:latin typeface="+mj-lt"/>
              </a:rPr>
              <a:t> + 3y</a:t>
            </a:r>
            <a:r>
              <a:rPr kumimoji="0" lang="en-US" b="0" i="0" u="none" strike="noStrike" cap="none" normalizeH="0" baseline="-30000" dirty="0" smtClean="0">
                <a:ln>
                  <a:noFill/>
                </a:ln>
                <a:solidFill>
                  <a:srgbClr val="000000"/>
                </a:solidFill>
                <a:effectLst/>
                <a:latin typeface="+mj-lt"/>
              </a:rPr>
              <a:t>33</a:t>
            </a:r>
            <a:r>
              <a:rPr kumimoji="0" lang="en-US" b="0" i="0" u="none" strike="noStrike" cap="none" normalizeH="0" baseline="0" dirty="0" smtClean="0">
                <a:ln>
                  <a:noFill/>
                </a:ln>
                <a:solidFill>
                  <a:srgbClr val="000000"/>
                </a:solidFill>
                <a:effectLst/>
                <a:latin typeface="+mj-lt"/>
              </a:rPr>
              <a:t>) </a:t>
            </a:r>
            <a:endParaRPr kumimoji="0" lang="fa-IR" b="0" i="0" u="none" strike="noStrike" cap="none" normalizeH="0" baseline="0" dirty="0" smtClean="0">
              <a:ln>
                <a:noFill/>
              </a:ln>
              <a:solidFill>
                <a:srgbClr val="000000"/>
              </a:solidFill>
              <a:effectLst/>
              <a:latin typeface="+mj-lt"/>
            </a:endParaRPr>
          </a:p>
          <a:p>
            <a:pPr marL="0" marR="0" lvl="0" indent="0" algn="l" defTabSz="914400" rtl="0" eaLnBrk="1" fontAlgn="base" latinLnBrk="0" hangingPunct="1">
              <a:lnSpc>
                <a:spcPct val="100000"/>
              </a:lnSpc>
              <a:spcBef>
                <a:spcPct val="0"/>
              </a:spcBef>
              <a:spcAft>
                <a:spcPct val="0"/>
              </a:spcAft>
              <a:buClrTx/>
              <a:buSzTx/>
              <a:buFontTx/>
              <a:buNone/>
              <a:tabLst/>
            </a:pPr>
            <a:r>
              <a:rPr lang="fa-IR" dirty="0">
                <a:solidFill>
                  <a:srgbClr val="000000"/>
                </a:solidFill>
                <a:latin typeface="+mj-lt"/>
              </a:rPr>
              <a:t> </a:t>
            </a:r>
            <a:r>
              <a:rPr lang="fa-IR" dirty="0" smtClean="0">
                <a:solidFill>
                  <a:srgbClr val="000000"/>
                </a:solidFill>
                <a:latin typeface="+mj-lt"/>
              </a:rPr>
              <a:t>                    </a:t>
            </a:r>
            <a:r>
              <a:rPr kumimoji="0" lang="en-US" b="0" i="0" u="none" strike="noStrike" cap="none" normalizeH="0" baseline="0" dirty="0" smtClean="0">
                <a:ln>
                  <a:noFill/>
                </a:ln>
                <a:solidFill>
                  <a:srgbClr val="000000"/>
                </a:solidFill>
                <a:effectLst/>
                <a:latin typeface="+mj-lt"/>
              </a:rPr>
              <a:t>+ 0.32(2x</a:t>
            </a:r>
            <a:r>
              <a:rPr kumimoji="0" lang="en-US" b="0" i="0" u="none" strike="noStrike" cap="none" normalizeH="0" baseline="-30000" dirty="0" smtClean="0">
                <a:ln>
                  <a:noFill/>
                </a:ln>
                <a:solidFill>
                  <a:srgbClr val="000000"/>
                </a:solidFill>
                <a:effectLst/>
                <a:latin typeface="+mj-lt"/>
              </a:rPr>
              <a:t>24</a:t>
            </a:r>
            <a:r>
              <a:rPr kumimoji="0" lang="en-US" b="0" i="0" u="none" strike="noStrike" cap="none" normalizeH="0" baseline="0" dirty="0" smtClean="0">
                <a:ln>
                  <a:noFill/>
                </a:ln>
                <a:solidFill>
                  <a:srgbClr val="000000"/>
                </a:solidFill>
                <a:effectLst/>
                <a:latin typeface="+mj-lt"/>
              </a:rPr>
              <a:t> + 3y</a:t>
            </a:r>
            <a:r>
              <a:rPr kumimoji="0" lang="en-US" b="0" i="0" u="none" strike="noStrike" cap="none" normalizeH="0" baseline="-30000" dirty="0" smtClean="0">
                <a:ln>
                  <a:noFill/>
                </a:ln>
                <a:solidFill>
                  <a:srgbClr val="000000"/>
                </a:solidFill>
                <a:effectLst/>
                <a:latin typeface="+mj-lt"/>
              </a:rPr>
              <a:t>24</a:t>
            </a:r>
            <a:r>
              <a:rPr kumimoji="0" lang="en-US" b="0" i="0" u="none" strike="noStrike" cap="none" normalizeH="0" baseline="0" dirty="0" smtClean="0">
                <a:ln>
                  <a:noFill/>
                </a:ln>
                <a:solidFill>
                  <a:srgbClr val="000000"/>
                </a:solidFill>
                <a:effectLst/>
                <a:latin typeface="+mj-lt"/>
              </a:rPr>
              <a:t> + 3y</a:t>
            </a:r>
            <a:r>
              <a:rPr kumimoji="0" lang="en-US" b="0" i="0" u="none" strike="noStrike" cap="none" normalizeH="0" baseline="-30000" dirty="0" smtClean="0">
                <a:ln>
                  <a:noFill/>
                </a:ln>
                <a:solidFill>
                  <a:srgbClr val="000000"/>
                </a:solidFill>
                <a:effectLst/>
                <a:latin typeface="+mj-lt"/>
              </a:rPr>
              <a:t>34</a:t>
            </a:r>
            <a:r>
              <a:rPr kumimoji="0" lang="en-US" b="0" i="0" u="none" strike="noStrike" cap="none" normalizeH="0" baseline="0" dirty="0" smtClean="0">
                <a:ln>
                  <a:noFill/>
                </a:ln>
                <a:solidFill>
                  <a:srgbClr val="000000"/>
                </a:solidFill>
                <a:effectLst/>
                <a:latin typeface="+mj-lt"/>
              </a:rPr>
              <a:t>)</a:t>
            </a:r>
            <a:r>
              <a:rPr kumimoji="0" lang="en-US" b="0" i="0" u="none" strike="noStrike" cap="none" normalizeH="0" baseline="0" dirty="0" smtClean="0">
                <a:ln>
                  <a:noFill/>
                </a:ln>
                <a:solidFill>
                  <a:schemeClr val="tx1"/>
                </a:solidFill>
                <a:effectLst/>
                <a:latin typeface="+mj-lt"/>
              </a:rPr>
              <a:t> </a:t>
            </a:r>
          </a:p>
        </p:txBody>
      </p:sp>
      <p:sp>
        <p:nvSpPr>
          <p:cNvPr id="7" name="Rectangle 3"/>
          <p:cNvSpPr>
            <a:spLocks noChangeArrowheads="1"/>
          </p:cNvSpPr>
          <p:nvPr/>
        </p:nvSpPr>
        <p:spPr bwMode="auto">
          <a:xfrm>
            <a:off x="533400" y="3048000"/>
            <a:ext cx="4038285"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mj-lt"/>
                <a:cs typeface="Arial" pitchFamily="34" charset="0"/>
              </a:rPr>
              <a:t>subject to</a:t>
            </a:r>
            <a:endParaRPr kumimoji="0" lang="fa-IR" b="0" i="0" u="none" strike="noStrike" cap="none" normalizeH="0" baseline="0" dirty="0" smtClean="0">
              <a:ln>
                <a:noFill/>
              </a:ln>
              <a:solidFill>
                <a:srgbClr val="000000"/>
              </a:solidFill>
              <a:effectLst/>
              <a:latin typeface="+mj-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mj-lt"/>
                <a:cs typeface="Arial" pitchFamily="34" charset="0"/>
              </a:rPr>
              <a:t> x</a:t>
            </a:r>
            <a:r>
              <a:rPr kumimoji="0" lang="en-US" b="0" i="0" u="none" strike="noStrike" cap="none" normalizeH="0" baseline="-30000" dirty="0" smtClean="0">
                <a:ln>
                  <a:noFill/>
                </a:ln>
                <a:solidFill>
                  <a:srgbClr val="000000"/>
                </a:solidFill>
                <a:effectLst/>
                <a:latin typeface="+mj-lt"/>
                <a:cs typeface="Arial" pitchFamily="34" charset="0"/>
              </a:rPr>
              <a:t>1</a:t>
            </a:r>
            <a:r>
              <a:rPr kumimoji="0" lang="en-US" b="0" i="0" u="none" strike="noStrike" cap="none" normalizeH="0" baseline="0" dirty="0" smtClean="0">
                <a:ln>
                  <a:noFill/>
                </a:ln>
                <a:solidFill>
                  <a:srgbClr val="000000"/>
                </a:solidFill>
                <a:effectLst/>
                <a:latin typeface="+mj-lt"/>
                <a:cs typeface="Arial" pitchFamily="34" charset="0"/>
              </a:rPr>
              <a:t> + y</a:t>
            </a:r>
            <a:r>
              <a:rPr kumimoji="0" lang="en-US" b="0" i="0" u="none" strike="noStrike" cap="none" normalizeH="0" baseline="-30000" dirty="0" smtClean="0">
                <a:ln>
                  <a:noFill/>
                </a:ln>
                <a:solidFill>
                  <a:srgbClr val="000000"/>
                </a:solidFill>
                <a:effectLst/>
                <a:latin typeface="+mj-lt"/>
                <a:cs typeface="Arial" pitchFamily="34" charset="0"/>
              </a:rPr>
              <a:t>2s</a:t>
            </a:r>
            <a:r>
              <a:rPr kumimoji="0" lang="en-US" b="0" i="0" u="none" strike="noStrike" cap="none" normalizeH="0" baseline="0" dirty="0" smtClean="0">
                <a:ln>
                  <a:noFill/>
                </a:ln>
                <a:solidFill>
                  <a:srgbClr val="000000"/>
                </a:solidFill>
                <a:effectLst/>
                <a:latin typeface="+mj-lt"/>
                <a:cs typeface="Arial" pitchFamily="34" charset="0"/>
              </a:rPr>
              <a:t> &gt;= 500 (s=1,2)</a:t>
            </a:r>
            <a:endParaRPr kumimoji="0" lang="fa-IR" b="0" i="0" u="none" strike="noStrike" cap="none" normalizeH="0" baseline="0" dirty="0" smtClean="0">
              <a:ln>
                <a:noFill/>
              </a:ln>
              <a:solidFill>
                <a:srgbClr val="000000"/>
              </a:solidFill>
              <a:effectLst/>
              <a:latin typeface="+mj-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mj-lt"/>
                <a:cs typeface="Arial" pitchFamily="34" charset="0"/>
              </a:rPr>
              <a:t> x</a:t>
            </a:r>
            <a:r>
              <a:rPr kumimoji="0" lang="en-US" b="0" i="0" u="none" strike="noStrike" cap="none" normalizeH="0" baseline="-30000" dirty="0" smtClean="0">
                <a:ln>
                  <a:noFill/>
                </a:ln>
                <a:solidFill>
                  <a:srgbClr val="000000"/>
                </a:solidFill>
                <a:effectLst/>
                <a:latin typeface="+mj-lt"/>
                <a:cs typeface="Arial" pitchFamily="34" charset="0"/>
              </a:rPr>
              <a:t>1</a:t>
            </a:r>
            <a:r>
              <a:rPr kumimoji="0" lang="en-US" b="0" i="0" u="none" strike="noStrike" cap="none" normalizeH="0" baseline="0" dirty="0" smtClean="0">
                <a:ln>
                  <a:noFill/>
                </a:ln>
                <a:solidFill>
                  <a:srgbClr val="000000"/>
                </a:solidFill>
                <a:effectLst/>
                <a:latin typeface="+mj-lt"/>
                <a:cs typeface="Arial" pitchFamily="34" charset="0"/>
              </a:rPr>
              <a:t> + y</a:t>
            </a:r>
            <a:r>
              <a:rPr kumimoji="0" lang="en-US" b="0" i="0" u="none" strike="noStrike" cap="none" normalizeH="0" baseline="-30000" dirty="0" smtClean="0">
                <a:ln>
                  <a:noFill/>
                </a:ln>
                <a:solidFill>
                  <a:srgbClr val="000000"/>
                </a:solidFill>
                <a:effectLst/>
                <a:latin typeface="+mj-lt"/>
                <a:cs typeface="Arial" pitchFamily="34" charset="0"/>
              </a:rPr>
              <a:t>2s</a:t>
            </a:r>
            <a:r>
              <a:rPr kumimoji="0" lang="en-US" b="0" i="0" u="none" strike="noStrike" cap="none" normalizeH="0" baseline="0" dirty="0" smtClean="0">
                <a:ln>
                  <a:noFill/>
                </a:ln>
                <a:solidFill>
                  <a:srgbClr val="000000"/>
                </a:solidFill>
                <a:effectLst/>
                <a:latin typeface="+mj-lt"/>
                <a:cs typeface="Arial" pitchFamily="34" charset="0"/>
              </a:rPr>
              <a:t> &gt;= 700 (s=3,4)</a:t>
            </a:r>
            <a:endParaRPr kumimoji="0" lang="fa-IR" b="0" i="0" u="none" strike="noStrike" cap="none" normalizeH="0" baseline="0" dirty="0" smtClean="0">
              <a:ln>
                <a:noFill/>
              </a:ln>
              <a:solidFill>
                <a:srgbClr val="000000"/>
              </a:solidFill>
              <a:effectLst/>
              <a:latin typeface="+mj-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mj-lt"/>
                <a:cs typeface="Arial" pitchFamily="34" charset="0"/>
              </a:rPr>
              <a:t>x</a:t>
            </a:r>
            <a:r>
              <a:rPr kumimoji="0" lang="en-US" b="0" i="0" u="none" strike="noStrike" cap="none" normalizeH="0" baseline="-30000" dirty="0" smtClean="0">
                <a:ln>
                  <a:noFill/>
                </a:ln>
                <a:solidFill>
                  <a:srgbClr val="000000"/>
                </a:solidFill>
                <a:effectLst/>
                <a:latin typeface="+mj-lt"/>
                <a:cs typeface="Arial" pitchFamily="34" charset="0"/>
              </a:rPr>
              <a:t>1</a:t>
            </a:r>
            <a:r>
              <a:rPr kumimoji="0" lang="en-US" b="0" i="0" u="none" strike="noStrike" cap="none" normalizeH="0" baseline="0" dirty="0" smtClean="0">
                <a:ln>
                  <a:noFill/>
                </a:ln>
                <a:solidFill>
                  <a:srgbClr val="000000"/>
                </a:solidFill>
                <a:effectLst/>
                <a:latin typeface="+mj-lt"/>
                <a:cs typeface="Arial" pitchFamily="34" charset="0"/>
              </a:rPr>
              <a:t> + y</a:t>
            </a:r>
            <a:r>
              <a:rPr kumimoji="0" lang="en-US" b="0" i="0" u="none" strike="noStrike" cap="none" normalizeH="0" baseline="-30000" dirty="0" smtClean="0">
                <a:ln>
                  <a:noFill/>
                </a:ln>
                <a:solidFill>
                  <a:srgbClr val="000000"/>
                </a:solidFill>
                <a:effectLst/>
                <a:latin typeface="+mj-lt"/>
                <a:cs typeface="Arial" pitchFamily="34" charset="0"/>
              </a:rPr>
              <a:t>2s</a:t>
            </a:r>
            <a:r>
              <a:rPr kumimoji="0" lang="en-US" b="0" i="0" u="none" strike="noStrike" cap="none" normalizeH="0" baseline="0" dirty="0" smtClean="0">
                <a:ln>
                  <a:noFill/>
                </a:ln>
                <a:solidFill>
                  <a:srgbClr val="000000"/>
                </a:solidFill>
                <a:effectLst/>
                <a:latin typeface="+mj-lt"/>
                <a:cs typeface="Arial" pitchFamily="34" charset="0"/>
              </a:rPr>
              <a:t> - 500 + x</a:t>
            </a:r>
            <a:r>
              <a:rPr kumimoji="0" lang="en-US" b="0" i="0" u="none" strike="noStrike" cap="none" normalizeH="0" baseline="-30000" dirty="0" smtClean="0">
                <a:ln>
                  <a:noFill/>
                </a:ln>
                <a:solidFill>
                  <a:srgbClr val="000000"/>
                </a:solidFill>
                <a:effectLst/>
                <a:latin typeface="+mj-lt"/>
                <a:cs typeface="Arial" pitchFamily="34" charset="0"/>
              </a:rPr>
              <a:t>2s</a:t>
            </a:r>
            <a:r>
              <a:rPr kumimoji="0" lang="en-US" b="0" i="0" u="none" strike="noStrike" cap="none" normalizeH="0" baseline="0" dirty="0" smtClean="0">
                <a:ln>
                  <a:noFill/>
                </a:ln>
                <a:solidFill>
                  <a:srgbClr val="000000"/>
                </a:solidFill>
                <a:effectLst/>
                <a:latin typeface="+mj-lt"/>
                <a:cs typeface="Arial" pitchFamily="34" charset="0"/>
              </a:rPr>
              <a:t> + y</a:t>
            </a:r>
            <a:r>
              <a:rPr kumimoji="0" lang="en-US" b="0" i="0" u="none" strike="noStrike" cap="none" normalizeH="0" baseline="-30000" dirty="0" smtClean="0">
                <a:ln>
                  <a:noFill/>
                </a:ln>
                <a:solidFill>
                  <a:srgbClr val="000000"/>
                </a:solidFill>
                <a:effectLst/>
                <a:latin typeface="+mj-lt"/>
                <a:cs typeface="Arial" pitchFamily="34" charset="0"/>
              </a:rPr>
              <a:t>3s</a:t>
            </a:r>
            <a:r>
              <a:rPr kumimoji="0" lang="en-US" b="0" i="0" u="none" strike="noStrike" cap="none" normalizeH="0" baseline="0" dirty="0" smtClean="0">
                <a:ln>
                  <a:noFill/>
                </a:ln>
                <a:solidFill>
                  <a:srgbClr val="000000"/>
                </a:solidFill>
                <a:effectLst/>
                <a:latin typeface="+mj-lt"/>
                <a:cs typeface="Arial" pitchFamily="34" charset="0"/>
              </a:rPr>
              <a:t> &gt;= 600 (s=1) </a:t>
            </a:r>
            <a:endParaRPr kumimoji="0" lang="fa-IR" b="0" i="0" u="none" strike="noStrike" cap="none" normalizeH="0" baseline="0" dirty="0" smtClean="0">
              <a:ln>
                <a:noFill/>
              </a:ln>
              <a:solidFill>
                <a:srgbClr val="000000"/>
              </a:solidFill>
              <a:effectLst/>
              <a:latin typeface="+mj-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mj-lt"/>
                <a:cs typeface="Arial" pitchFamily="34" charset="0"/>
              </a:rPr>
              <a:t>x</a:t>
            </a:r>
            <a:r>
              <a:rPr kumimoji="0" lang="en-US" b="0" i="0" u="none" strike="noStrike" cap="none" normalizeH="0" baseline="-30000" dirty="0" smtClean="0">
                <a:ln>
                  <a:noFill/>
                </a:ln>
                <a:solidFill>
                  <a:srgbClr val="000000"/>
                </a:solidFill>
                <a:effectLst/>
                <a:latin typeface="+mj-lt"/>
                <a:cs typeface="Arial" pitchFamily="34" charset="0"/>
              </a:rPr>
              <a:t>1</a:t>
            </a:r>
            <a:r>
              <a:rPr kumimoji="0" lang="en-US" b="0" i="0" u="none" strike="noStrike" cap="none" normalizeH="0" baseline="0" dirty="0" smtClean="0">
                <a:ln>
                  <a:noFill/>
                </a:ln>
                <a:solidFill>
                  <a:srgbClr val="000000"/>
                </a:solidFill>
                <a:effectLst/>
                <a:latin typeface="+mj-lt"/>
                <a:cs typeface="Arial" pitchFamily="34" charset="0"/>
              </a:rPr>
              <a:t> + y</a:t>
            </a:r>
            <a:r>
              <a:rPr kumimoji="0" lang="en-US" b="0" i="0" u="none" strike="noStrike" cap="none" normalizeH="0" baseline="-30000" dirty="0" smtClean="0">
                <a:ln>
                  <a:noFill/>
                </a:ln>
                <a:solidFill>
                  <a:srgbClr val="000000"/>
                </a:solidFill>
                <a:effectLst/>
                <a:latin typeface="+mj-lt"/>
                <a:cs typeface="Arial" pitchFamily="34" charset="0"/>
              </a:rPr>
              <a:t>2s</a:t>
            </a:r>
            <a:r>
              <a:rPr kumimoji="0" lang="en-US" b="0" i="0" u="none" strike="noStrike" cap="none" normalizeH="0" baseline="0" dirty="0" smtClean="0">
                <a:ln>
                  <a:noFill/>
                </a:ln>
                <a:solidFill>
                  <a:srgbClr val="000000"/>
                </a:solidFill>
                <a:effectLst/>
                <a:latin typeface="+mj-lt"/>
                <a:cs typeface="Arial" pitchFamily="34" charset="0"/>
              </a:rPr>
              <a:t> - 500 + x</a:t>
            </a:r>
            <a:r>
              <a:rPr kumimoji="0" lang="en-US" b="0" i="0" u="none" strike="noStrike" cap="none" normalizeH="0" baseline="-30000" dirty="0" smtClean="0">
                <a:ln>
                  <a:noFill/>
                </a:ln>
                <a:solidFill>
                  <a:srgbClr val="000000"/>
                </a:solidFill>
                <a:effectLst/>
                <a:latin typeface="+mj-lt"/>
                <a:cs typeface="Arial" pitchFamily="34" charset="0"/>
              </a:rPr>
              <a:t>2s</a:t>
            </a:r>
            <a:r>
              <a:rPr kumimoji="0" lang="en-US" b="0" i="0" u="none" strike="noStrike" cap="none" normalizeH="0" baseline="0" dirty="0" smtClean="0">
                <a:ln>
                  <a:noFill/>
                </a:ln>
                <a:solidFill>
                  <a:srgbClr val="000000"/>
                </a:solidFill>
                <a:effectLst/>
                <a:latin typeface="+mj-lt"/>
                <a:cs typeface="Arial" pitchFamily="34" charset="0"/>
              </a:rPr>
              <a:t> + y</a:t>
            </a:r>
            <a:r>
              <a:rPr kumimoji="0" lang="en-US" b="0" i="0" u="none" strike="noStrike" cap="none" normalizeH="0" baseline="-30000" dirty="0" smtClean="0">
                <a:ln>
                  <a:noFill/>
                </a:ln>
                <a:solidFill>
                  <a:srgbClr val="000000"/>
                </a:solidFill>
                <a:effectLst/>
                <a:latin typeface="+mj-lt"/>
                <a:cs typeface="Arial" pitchFamily="34" charset="0"/>
              </a:rPr>
              <a:t>3s</a:t>
            </a:r>
            <a:r>
              <a:rPr kumimoji="0" lang="en-US" b="0" i="0" u="none" strike="noStrike" cap="none" normalizeH="0" baseline="0" dirty="0" smtClean="0">
                <a:ln>
                  <a:noFill/>
                </a:ln>
                <a:solidFill>
                  <a:srgbClr val="000000"/>
                </a:solidFill>
                <a:effectLst/>
                <a:latin typeface="+mj-lt"/>
                <a:cs typeface="Arial" pitchFamily="34" charset="0"/>
              </a:rPr>
              <a:t> &gt;= 700 (s=2) </a:t>
            </a:r>
            <a:endParaRPr kumimoji="0" lang="fa-IR" b="0" i="0" u="none" strike="noStrike" cap="none" normalizeH="0" baseline="0" dirty="0" smtClean="0">
              <a:ln>
                <a:noFill/>
              </a:ln>
              <a:solidFill>
                <a:srgbClr val="000000"/>
              </a:solidFill>
              <a:effectLst/>
              <a:latin typeface="+mj-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mj-lt"/>
                <a:cs typeface="Arial" pitchFamily="34" charset="0"/>
              </a:rPr>
              <a:t>x</a:t>
            </a:r>
            <a:r>
              <a:rPr kumimoji="0" lang="en-US" b="0" i="0" u="none" strike="noStrike" cap="none" normalizeH="0" baseline="-30000" dirty="0" smtClean="0">
                <a:ln>
                  <a:noFill/>
                </a:ln>
                <a:solidFill>
                  <a:srgbClr val="000000"/>
                </a:solidFill>
                <a:effectLst/>
                <a:latin typeface="+mj-lt"/>
                <a:cs typeface="Arial" pitchFamily="34" charset="0"/>
              </a:rPr>
              <a:t>1</a:t>
            </a:r>
            <a:r>
              <a:rPr kumimoji="0" lang="en-US" b="0" i="0" u="none" strike="noStrike" cap="none" normalizeH="0" baseline="0" dirty="0" smtClean="0">
                <a:ln>
                  <a:noFill/>
                </a:ln>
                <a:solidFill>
                  <a:srgbClr val="000000"/>
                </a:solidFill>
                <a:effectLst/>
                <a:latin typeface="+mj-lt"/>
                <a:cs typeface="Arial" pitchFamily="34" charset="0"/>
              </a:rPr>
              <a:t> + y</a:t>
            </a:r>
            <a:r>
              <a:rPr kumimoji="0" lang="en-US" b="0" i="0" u="none" strike="noStrike" cap="none" normalizeH="0" baseline="-30000" dirty="0" smtClean="0">
                <a:ln>
                  <a:noFill/>
                </a:ln>
                <a:solidFill>
                  <a:srgbClr val="000000"/>
                </a:solidFill>
                <a:effectLst/>
                <a:latin typeface="+mj-lt"/>
                <a:cs typeface="Arial" pitchFamily="34" charset="0"/>
              </a:rPr>
              <a:t>2s</a:t>
            </a:r>
            <a:r>
              <a:rPr kumimoji="0" lang="en-US" b="0" i="0" u="none" strike="noStrike" cap="none" normalizeH="0" baseline="0" dirty="0" smtClean="0">
                <a:ln>
                  <a:noFill/>
                </a:ln>
                <a:solidFill>
                  <a:srgbClr val="000000"/>
                </a:solidFill>
                <a:effectLst/>
                <a:latin typeface="+mj-lt"/>
                <a:cs typeface="Arial" pitchFamily="34" charset="0"/>
              </a:rPr>
              <a:t> - 700 + x</a:t>
            </a:r>
            <a:r>
              <a:rPr kumimoji="0" lang="en-US" b="0" i="0" u="none" strike="noStrike" cap="none" normalizeH="0" baseline="-30000" dirty="0" smtClean="0">
                <a:ln>
                  <a:noFill/>
                </a:ln>
                <a:solidFill>
                  <a:srgbClr val="000000"/>
                </a:solidFill>
                <a:effectLst/>
                <a:latin typeface="+mj-lt"/>
                <a:cs typeface="Arial" pitchFamily="34" charset="0"/>
              </a:rPr>
              <a:t>2s</a:t>
            </a:r>
            <a:r>
              <a:rPr kumimoji="0" lang="en-US" b="0" i="0" u="none" strike="noStrike" cap="none" normalizeH="0" baseline="0" dirty="0" smtClean="0">
                <a:ln>
                  <a:noFill/>
                </a:ln>
                <a:solidFill>
                  <a:srgbClr val="000000"/>
                </a:solidFill>
                <a:effectLst/>
                <a:latin typeface="+mj-lt"/>
                <a:cs typeface="Arial" pitchFamily="34" charset="0"/>
              </a:rPr>
              <a:t> + y</a:t>
            </a:r>
            <a:r>
              <a:rPr kumimoji="0" lang="en-US" b="0" i="0" u="none" strike="noStrike" cap="none" normalizeH="0" baseline="-30000" dirty="0" smtClean="0">
                <a:ln>
                  <a:noFill/>
                </a:ln>
                <a:solidFill>
                  <a:srgbClr val="000000"/>
                </a:solidFill>
                <a:effectLst/>
                <a:latin typeface="+mj-lt"/>
                <a:cs typeface="Arial" pitchFamily="34" charset="0"/>
              </a:rPr>
              <a:t>3s</a:t>
            </a:r>
            <a:r>
              <a:rPr kumimoji="0" lang="en-US" b="0" i="0" u="none" strike="noStrike" cap="none" normalizeH="0" baseline="0" dirty="0" smtClean="0">
                <a:ln>
                  <a:noFill/>
                </a:ln>
                <a:solidFill>
                  <a:srgbClr val="000000"/>
                </a:solidFill>
                <a:effectLst/>
                <a:latin typeface="+mj-lt"/>
                <a:cs typeface="Arial" pitchFamily="34" charset="0"/>
              </a:rPr>
              <a:t> &gt;= 900 (s=3) </a:t>
            </a:r>
            <a:endParaRPr kumimoji="0" lang="fa-IR" b="0" i="0" u="none" strike="noStrike" cap="none" normalizeH="0" baseline="0" dirty="0" smtClean="0">
              <a:ln>
                <a:noFill/>
              </a:ln>
              <a:solidFill>
                <a:srgbClr val="000000"/>
              </a:solidFill>
              <a:effectLst/>
              <a:latin typeface="+mj-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mj-lt"/>
                <a:cs typeface="Arial" pitchFamily="34" charset="0"/>
              </a:rPr>
              <a:t>x</a:t>
            </a:r>
            <a:r>
              <a:rPr kumimoji="0" lang="en-US" b="0" i="0" u="none" strike="noStrike" cap="none" normalizeH="0" baseline="-30000" dirty="0" smtClean="0">
                <a:ln>
                  <a:noFill/>
                </a:ln>
                <a:solidFill>
                  <a:srgbClr val="000000"/>
                </a:solidFill>
                <a:effectLst/>
                <a:latin typeface="+mj-lt"/>
                <a:cs typeface="Arial" pitchFamily="34" charset="0"/>
              </a:rPr>
              <a:t>1</a:t>
            </a:r>
            <a:r>
              <a:rPr kumimoji="0" lang="en-US" b="0" i="0" u="none" strike="noStrike" cap="none" normalizeH="0" baseline="0" dirty="0" smtClean="0">
                <a:ln>
                  <a:noFill/>
                </a:ln>
                <a:solidFill>
                  <a:srgbClr val="000000"/>
                </a:solidFill>
                <a:effectLst/>
                <a:latin typeface="+mj-lt"/>
                <a:cs typeface="Arial" pitchFamily="34" charset="0"/>
              </a:rPr>
              <a:t> + y</a:t>
            </a:r>
            <a:r>
              <a:rPr kumimoji="0" lang="en-US" b="0" i="0" u="none" strike="noStrike" cap="none" normalizeH="0" baseline="-30000" dirty="0" smtClean="0">
                <a:ln>
                  <a:noFill/>
                </a:ln>
                <a:solidFill>
                  <a:srgbClr val="000000"/>
                </a:solidFill>
                <a:effectLst/>
                <a:latin typeface="+mj-lt"/>
                <a:cs typeface="Arial" pitchFamily="34" charset="0"/>
              </a:rPr>
              <a:t>2s</a:t>
            </a:r>
            <a:r>
              <a:rPr kumimoji="0" lang="en-US" b="0" i="0" u="none" strike="noStrike" cap="none" normalizeH="0" baseline="0" dirty="0" smtClean="0">
                <a:ln>
                  <a:noFill/>
                </a:ln>
                <a:solidFill>
                  <a:srgbClr val="000000"/>
                </a:solidFill>
                <a:effectLst/>
                <a:latin typeface="+mj-lt"/>
                <a:cs typeface="Arial" pitchFamily="34" charset="0"/>
              </a:rPr>
              <a:t> - 700 + x</a:t>
            </a:r>
            <a:r>
              <a:rPr kumimoji="0" lang="en-US" b="0" i="0" u="none" strike="noStrike" cap="none" normalizeH="0" baseline="-30000" dirty="0" smtClean="0">
                <a:ln>
                  <a:noFill/>
                </a:ln>
                <a:solidFill>
                  <a:srgbClr val="000000"/>
                </a:solidFill>
                <a:effectLst/>
                <a:latin typeface="+mj-lt"/>
                <a:cs typeface="Arial" pitchFamily="34" charset="0"/>
              </a:rPr>
              <a:t>2s</a:t>
            </a:r>
            <a:r>
              <a:rPr kumimoji="0" lang="en-US" b="0" i="0" u="none" strike="noStrike" cap="none" normalizeH="0" baseline="0" dirty="0" smtClean="0">
                <a:ln>
                  <a:noFill/>
                </a:ln>
                <a:solidFill>
                  <a:srgbClr val="000000"/>
                </a:solidFill>
                <a:effectLst/>
                <a:latin typeface="+mj-lt"/>
                <a:cs typeface="Arial" pitchFamily="34" charset="0"/>
              </a:rPr>
              <a:t> + y</a:t>
            </a:r>
            <a:r>
              <a:rPr kumimoji="0" lang="en-US" b="0" i="0" u="none" strike="noStrike" cap="none" normalizeH="0" baseline="-30000" dirty="0" smtClean="0">
                <a:ln>
                  <a:noFill/>
                </a:ln>
                <a:solidFill>
                  <a:srgbClr val="000000"/>
                </a:solidFill>
                <a:effectLst/>
                <a:latin typeface="+mj-lt"/>
                <a:cs typeface="Arial" pitchFamily="34" charset="0"/>
              </a:rPr>
              <a:t>3s</a:t>
            </a:r>
            <a:r>
              <a:rPr kumimoji="0" lang="en-US" b="0" i="0" u="none" strike="noStrike" cap="none" normalizeH="0" baseline="0" dirty="0" smtClean="0">
                <a:ln>
                  <a:noFill/>
                </a:ln>
                <a:solidFill>
                  <a:srgbClr val="000000"/>
                </a:solidFill>
                <a:effectLst/>
                <a:latin typeface="+mj-lt"/>
                <a:cs typeface="Arial" pitchFamily="34" charset="0"/>
              </a:rPr>
              <a:t> &gt;= 800 (s=4)</a:t>
            </a:r>
            <a:endParaRPr kumimoji="0" lang="fa-IR" b="0" i="0" u="none" strike="noStrike" cap="none" normalizeH="0" baseline="0" dirty="0" smtClean="0">
              <a:ln>
                <a:noFill/>
              </a:ln>
              <a:solidFill>
                <a:srgbClr val="000000"/>
              </a:solidFill>
              <a:effectLst/>
              <a:latin typeface="+mj-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mj-lt"/>
                <a:cs typeface="Arial" pitchFamily="34" charset="0"/>
              </a:rPr>
              <a:t>y</a:t>
            </a:r>
            <a:r>
              <a:rPr kumimoji="0" lang="en-US" b="0" i="0" u="none" strike="noStrike" cap="none" normalizeH="0" baseline="-30000" dirty="0" smtClean="0">
                <a:ln>
                  <a:noFill/>
                </a:ln>
                <a:solidFill>
                  <a:srgbClr val="000000"/>
                </a:solidFill>
                <a:effectLst/>
                <a:latin typeface="+mj-lt"/>
                <a:cs typeface="Arial" pitchFamily="34" charset="0"/>
              </a:rPr>
              <a:t>21</a:t>
            </a:r>
            <a:r>
              <a:rPr kumimoji="0" lang="en-US" b="0" i="0" u="none" strike="noStrike" cap="none" normalizeH="0" baseline="0" dirty="0" smtClean="0">
                <a:ln>
                  <a:noFill/>
                </a:ln>
                <a:solidFill>
                  <a:srgbClr val="000000"/>
                </a:solidFill>
                <a:effectLst/>
                <a:latin typeface="+mj-lt"/>
                <a:cs typeface="Arial" pitchFamily="34" charset="0"/>
              </a:rPr>
              <a:t>=y</a:t>
            </a:r>
            <a:r>
              <a:rPr kumimoji="0" lang="en-US" b="0" i="0" u="none" strike="noStrike" cap="none" normalizeH="0" baseline="-30000" dirty="0" smtClean="0">
                <a:ln>
                  <a:noFill/>
                </a:ln>
                <a:solidFill>
                  <a:srgbClr val="000000"/>
                </a:solidFill>
                <a:effectLst/>
                <a:latin typeface="+mj-lt"/>
                <a:cs typeface="Arial" pitchFamily="34" charset="0"/>
              </a:rPr>
              <a:t>22 </a:t>
            </a:r>
            <a:endParaRPr kumimoji="0" lang="fa-IR" b="0" i="0" u="none" strike="noStrike" cap="none" normalizeH="0" baseline="-30000" dirty="0" smtClean="0">
              <a:ln>
                <a:noFill/>
              </a:ln>
              <a:solidFill>
                <a:srgbClr val="000000"/>
              </a:solidFill>
              <a:effectLst/>
              <a:latin typeface="+mj-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mj-lt"/>
                <a:cs typeface="Arial" pitchFamily="34" charset="0"/>
              </a:rPr>
              <a:t>x</a:t>
            </a:r>
            <a:r>
              <a:rPr kumimoji="0" lang="en-US" b="0" i="0" u="none" strike="noStrike" cap="none" normalizeH="0" baseline="-30000" dirty="0" smtClean="0">
                <a:ln>
                  <a:noFill/>
                </a:ln>
                <a:solidFill>
                  <a:srgbClr val="000000"/>
                </a:solidFill>
                <a:effectLst/>
                <a:latin typeface="+mj-lt"/>
                <a:cs typeface="Arial" pitchFamily="34" charset="0"/>
              </a:rPr>
              <a:t>21</a:t>
            </a:r>
            <a:r>
              <a:rPr kumimoji="0" lang="en-US" b="0" i="0" u="none" strike="noStrike" cap="none" normalizeH="0" baseline="0" dirty="0" smtClean="0">
                <a:ln>
                  <a:noFill/>
                </a:ln>
                <a:solidFill>
                  <a:srgbClr val="000000"/>
                </a:solidFill>
                <a:effectLst/>
                <a:latin typeface="+mj-lt"/>
                <a:cs typeface="Arial" pitchFamily="34" charset="0"/>
              </a:rPr>
              <a:t>=x</a:t>
            </a:r>
            <a:r>
              <a:rPr kumimoji="0" lang="en-US" b="0" i="0" u="none" strike="noStrike" cap="none" normalizeH="0" baseline="-30000" dirty="0" smtClean="0">
                <a:ln>
                  <a:noFill/>
                </a:ln>
                <a:solidFill>
                  <a:srgbClr val="000000"/>
                </a:solidFill>
                <a:effectLst/>
                <a:latin typeface="+mj-lt"/>
                <a:cs typeface="Arial" pitchFamily="34" charset="0"/>
              </a:rPr>
              <a:t>22</a:t>
            </a:r>
            <a:endParaRPr kumimoji="0" lang="fa-IR" b="0" i="0" u="none" strike="noStrike" cap="none" normalizeH="0" baseline="-30000" dirty="0" smtClean="0">
              <a:ln>
                <a:noFill/>
              </a:ln>
              <a:solidFill>
                <a:srgbClr val="000000"/>
              </a:solidFill>
              <a:effectLst/>
              <a:latin typeface="+mj-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mj-lt"/>
                <a:cs typeface="Arial" pitchFamily="34" charset="0"/>
              </a:rPr>
              <a:t>y</a:t>
            </a:r>
            <a:r>
              <a:rPr kumimoji="0" lang="en-US" b="0" i="0" u="none" strike="noStrike" cap="none" normalizeH="0" baseline="-30000" dirty="0" smtClean="0">
                <a:ln>
                  <a:noFill/>
                </a:ln>
                <a:solidFill>
                  <a:srgbClr val="000000"/>
                </a:solidFill>
                <a:effectLst/>
                <a:latin typeface="+mj-lt"/>
                <a:cs typeface="Arial" pitchFamily="34" charset="0"/>
              </a:rPr>
              <a:t>23</a:t>
            </a:r>
            <a:r>
              <a:rPr kumimoji="0" lang="en-US" b="0" i="0" u="none" strike="noStrike" cap="none" normalizeH="0" baseline="0" dirty="0" smtClean="0">
                <a:ln>
                  <a:noFill/>
                </a:ln>
                <a:solidFill>
                  <a:srgbClr val="000000"/>
                </a:solidFill>
                <a:effectLst/>
                <a:latin typeface="+mj-lt"/>
                <a:cs typeface="Arial" pitchFamily="34" charset="0"/>
              </a:rPr>
              <a:t>=y</a:t>
            </a:r>
            <a:r>
              <a:rPr kumimoji="0" lang="en-US" b="0" i="0" u="none" strike="noStrike" cap="none" normalizeH="0" baseline="-30000" dirty="0" smtClean="0">
                <a:ln>
                  <a:noFill/>
                </a:ln>
                <a:solidFill>
                  <a:srgbClr val="000000"/>
                </a:solidFill>
                <a:effectLst/>
                <a:latin typeface="+mj-lt"/>
                <a:cs typeface="Arial" pitchFamily="34" charset="0"/>
              </a:rPr>
              <a:t>24 </a:t>
            </a:r>
            <a:endParaRPr kumimoji="0" lang="fa-IR" b="0" i="0" u="none" strike="noStrike" cap="none" normalizeH="0" baseline="-30000" dirty="0" smtClean="0">
              <a:ln>
                <a:noFill/>
              </a:ln>
              <a:solidFill>
                <a:srgbClr val="000000"/>
              </a:solidFill>
              <a:effectLst/>
              <a:latin typeface="+mj-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mj-lt"/>
                <a:cs typeface="Arial" pitchFamily="34" charset="0"/>
              </a:rPr>
              <a:t>x</a:t>
            </a:r>
            <a:r>
              <a:rPr kumimoji="0" lang="en-US" b="0" i="0" u="none" strike="noStrike" cap="none" normalizeH="0" baseline="-30000" dirty="0" smtClean="0">
                <a:ln>
                  <a:noFill/>
                </a:ln>
                <a:solidFill>
                  <a:srgbClr val="000000"/>
                </a:solidFill>
                <a:effectLst/>
                <a:latin typeface="+mj-lt"/>
                <a:cs typeface="Arial" pitchFamily="34" charset="0"/>
              </a:rPr>
              <a:t>23</a:t>
            </a:r>
            <a:r>
              <a:rPr kumimoji="0" lang="en-US" b="0" i="0" u="none" strike="noStrike" cap="none" normalizeH="0" baseline="0" dirty="0" smtClean="0">
                <a:ln>
                  <a:noFill/>
                </a:ln>
                <a:solidFill>
                  <a:srgbClr val="000000"/>
                </a:solidFill>
                <a:effectLst/>
                <a:latin typeface="+mj-lt"/>
                <a:cs typeface="Arial" pitchFamily="34" charset="0"/>
              </a:rPr>
              <a:t>=x</a:t>
            </a:r>
            <a:r>
              <a:rPr kumimoji="0" lang="en-US" b="0" i="0" u="none" strike="noStrike" cap="none" normalizeH="0" baseline="-30000" dirty="0" smtClean="0">
                <a:ln>
                  <a:noFill/>
                </a:ln>
                <a:solidFill>
                  <a:srgbClr val="000000"/>
                </a:solidFill>
                <a:effectLst/>
                <a:latin typeface="+mj-lt"/>
                <a:cs typeface="Arial" pitchFamily="34" charset="0"/>
              </a:rPr>
              <a:t>24</a:t>
            </a:r>
            <a:endParaRPr kumimoji="0" lang="fa-IR" b="0" i="0" u="none" strike="noStrike" cap="none" normalizeH="0" baseline="-30000" dirty="0" smtClean="0">
              <a:ln>
                <a:noFill/>
              </a:ln>
              <a:solidFill>
                <a:srgbClr val="000000"/>
              </a:solidFill>
              <a:effectLst/>
              <a:latin typeface="+mj-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mj-lt"/>
                <a:cs typeface="Arial" pitchFamily="34" charset="0"/>
              </a:rPr>
              <a:t>all variables &gt;=0</a:t>
            </a:r>
            <a:r>
              <a:rPr kumimoji="0" lang="en-US" b="0" i="0" u="none" strike="noStrike" cap="none" normalizeH="0" baseline="0" dirty="0" smtClean="0">
                <a:ln>
                  <a:noFill/>
                </a:ln>
                <a:solidFill>
                  <a:schemeClr val="tx1"/>
                </a:solidFill>
                <a:effectLst/>
                <a:latin typeface="+mj-lt"/>
                <a:cs typeface="Arial" pitchFamily="34" charset="0"/>
              </a:rPr>
              <a:t> </a:t>
            </a:r>
          </a:p>
        </p:txBody>
      </p:sp>
    </p:spTree>
    <p:extLst>
      <p:ext uri="{BB962C8B-B14F-4D97-AF65-F5344CB8AC3E}">
        <p14:creationId xmlns:p14="http://schemas.microsoft.com/office/powerpoint/2010/main" val="365154087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6" dur="500"/>
                                        <p:tgtEl>
                                          <p:spTgt spid="6">
                                            <p:txEl>
                                              <p:pRg st="0" end="0"/>
                                            </p:txEl>
                                          </p:spTgt>
                                        </p:tgtEl>
                                      </p:cBhvr>
                                    </p:animEffect>
                                  </p:childTnLst>
                                </p:cTn>
                              </p:par>
                            </p:childTnLst>
                          </p:cTn>
                        </p:par>
                        <p:par>
                          <p:cTn id="17" fill="hold">
                            <p:stCondLst>
                              <p:cond delay="1500"/>
                            </p:stCondLst>
                            <p:childTnLst>
                              <p:par>
                                <p:cTn id="18" presetID="14" presetClass="entr" presetSubtype="10" fill="hold" nodeType="after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randombar(horizontal)">
                                      <p:cBhvr>
                                        <p:cTn id="20" dur="500"/>
                                        <p:tgtEl>
                                          <p:spTgt spid="6">
                                            <p:txEl>
                                              <p:pRg st="1" end="1"/>
                                            </p:txEl>
                                          </p:spTgt>
                                        </p:tgtEl>
                                      </p:cBhvr>
                                    </p:animEffect>
                                  </p:childTnLst>
                                </p:cTn>
                              </p:par>
                            </p:childTnLst>
                          </p:cTn>
                        </p:par>
                        <p:par>
                          <p:cTn id="21" fill="hold">
                            <p:stCondLst>
                              <p:cond delay="2000"/>
                            </p:stCondLst>
                            <p:childTnLst>
                              <p:par>
                                <p:cTn id="22" presetID="14" presetClass="entr" presetSubtype="10" fill="hold" nodeType="after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randombar(horizontal)">
                                      <p:cBhvr>
                                        <p:cTn id="24" dur="500"/>
                                        <p:tgtEl>
                                          <p:spTgt spid="6">
                                            <p:txEl>
                                              <p:pRg st="2" end="2"/>
                                            </p:txEl>
                                          </p:spTgt>
                                        </p:tgtEl>
                                      </p:cBhvr>
                                    </p:animEffect>
                                  </p:childTnLst>
                                </p:cTn>
                              </p:par>
                            </p:childTnLst>
                          </p:cTn>
                        </p:par>
                        <p:par>
                          <p:cTn id="25" fill="hold">
                            <p:stCondLst>
                              <p:cond delay="2500"/>
                            </p:stCondLst>
                            <p:childTnLst>
                              <p:par>
                                <p:cTn id="26" presetID="14" presetClass="entr" presetSubtype="10" fill="hold" nodeType="after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randombar(horizontal)">
                                      <p:cBhvr>
                                        <p:cTn id="28" dur="500"/>
                                        <p:tgtEl>
                                          <p:spTgt spid="6">
                                            <p:txEl>
                                              <p:pRg st="3" end="3"/>
                                            </p:txEl>
                                          </p:spTgt>
                                        </p:tgtEl>
                                      </p:cBhvr>
                                    </p:animEffect>
                                  </p:childTnLst>
                                </p:cTn>
                              </p:par>
                            </p:childTnLst>
                          </p:cTn>
                        </p:par>
                        <p:par>
                          <p:cTn id="29" fill="hold">
                            <p:stCondLst>
                              <p:cond delay="3000"/>
                            </p:stCondLst>
                            <p:childTnLst>
                              <p:par>
                                <p:cTn id="30" presetID="14" presetClass="entr" presetSubtype="10" fill="hold"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2" dur="500"/>
                                        <p:tgtEl>
                                          <p:spTgt spid="3">
                                            <p:txEl>
                                              <p:pRg st="3" end="3"/>
                                            </p:txEl>
                                          </p:spTgt>
                                        </p:tgtEl>
                                      </p:cBhvr>
                                    </p:animEffect>
                                  </p:childTnLst>
                                </p:cTn>
                              </p:par>
                            </p:childTnLst>
                          </p:cTn>
                        </p:par>
                        <p:par>
                          <p:cTn id="33" fill="hold">
                            <p:stCondLst>
                              <p:cond delay="3500"/>
                            </p:stCondLst>
                            <p:childTnLst>
                              <p:par>
                                <p:cTn id="34" presetID="14" presetClass="entr" presetSubtype="10" fill="hold" nodeType="afterEffect">
                                  <p:stCondLst>
                                    <p:cond delay="0"/>
                                  </p:stCondLst>
                                  <p:childTnLst>
                                    <p:set>
                                      <p:cBhvr>
                                        <p:cTn id="35" dur="1" fill="hold">
                                          <p:stCondLst>
                                            <p:cond delay="0"/>
                                          </p:stCondLst>
                                        </p:cTn>
                                        <p:tgtEl>
                                          <p:spTgt spid="7">
                                            <p:txEl>
                                              <p:pRg st="0" end="0"/>
                                            </p:txEl>
                                          </p:spTgt>
                                        </p:tgtEl>
                                        <p:attrNameLst>
                                          <p:attrName>style.visibility</p:attrName>
                                        </p:attrNameLst>
                                      </p:cBhvr>
                                      <p:to>
                                        <p:strVal val="visible"/>
                                      </p:to>
                                    </p:set>
                                    <p:animEffect transition="in" filter="randombar(horizontal)">
                                      <p:cBhvr>
                                        <p:cTn id="36" dur="500"/>
                                        <p:tgtEl>
                                          <p:spTgt spid="7">
                                            <p:txEl>
                                              <p:pRg st="0" end="0"/>
                                            </p:txEl>
                                          </p:spTgt>
                                        </p:tgtEl>
                                      </p:cBhvr>
                                    </p:animEffect>
                                  </p:childTnLst>
                                </p:cTn>
                              </p:par>
                            </p:childTnLst>
                          </p:cTn>
                        </p:par>
                        <p:par>
                          <p:cTn id="37" fill="hold">
                            <p:stCondLst>
                              <p:cond delay="4000"/>
                            </p:stCondLst>
                            <p:childTnLst>
                              <p:par>
                                <p:cTn id="38" presetID="14" presetClass="entr" presetSubtype="10" fill="hold" nodeType="afterEffect">
                                  <p:stCondLst>
                                    <p:cond delay="0"/>
                                  </p:stCondLst>
                                  <p:childTnLst>
                                    <p:set>
                                      <p:cBhvr>
                                        <p:cTn id="39" dur="1" fill="hold">
                                          <p:stCondLst>
                                            <p:cond delay="0"/>
                                          </p:stCondLst>
                                        </p:cTn>
                                        <p:tgtEl>
                                          <p:spTgt spid="7">
                                            <p:txEl>
                                              <p:pRg st="1" end="1"/>
                                            </p:txEl>
                                          </p:spTgt>
                                        </p:tgtEl>
                                        <p:attrNameLst>
                                          <p:attrName>style.visibility</p:attrName>
                                        </p:attrNameLst>
                                      </p:cBhvr>
                                      <p:to>
                                        <p:strVal val="visible"/>
                                      </p:to>
                                    </p:set>
                                    <p:animEffect transition="in" filter="randombar(horizontal)">
                                      <p:cBhvr>
                                        <p:cTn id="40" dur="500"/>
                                        <p:tgtEl>
                                          <p:spTgt spid="7">
                                            <p:txEl>
                                              <p:pRg st="1" end="1"/>
                                            </p:txEl>
                                          </p:spTgt>
                                        </p:tgtEl>
                                      </p:cBhvr>
                                    </p:animEffect>
                                  </p:childTnLst>
                                </p:cTn>
                              </p:par>
                            </p:childTnLst>
                          </p:cTn>
                        </p:par>
                        <p:par>
                          <p:cTn id="41" fill="hold">
                            <p:stCondLst>
                              <p:cond delay="4500"/>
                            </p:stCondLst>
                            <p:childTnLst>
                              <p:par>
                                <p:cTn id="42" presetID="14" presetClass="entr" presetSubtype="10" fill="hold" nodeType="afterEffect">
                                  <p:stCondLst>
                                    <p:cond delay="0"/>
                                  </p:stCondLst>
                                  <p:childTnLst>
                                    <p:set>
                                      <p:cBhvr>
                                        <p:cTn id="43" dur="1" fill="hold">
                                          <p:stCondLst>
                                            <p:cond delay="0"/>
                                          </p:stCondLst>
                                        </p:cTn>
                                        <p:tgtEl>
                                          <p:spTgt spid="7">
                                            <p:txEl>
                                              <p:pRg st="2" end="2"/>
                                            </p:txEl>
                                          </p:spTgt>
                                        </p:tgtEl>
                                        <p:attrNameLst>
                                          <p:attrName>style.visibility</p:attrName>
                                        </p:attrNameLst>
                                      </p:cBhvr>
                                      <p:to>
                                        <p:strVal val="visible"/>
                                      </p:to>
                                    </p:set>
                                    <p:animEffect transition="in" filter="randombar(horizontal)">
                                      <p:cBhvr>
                                        <p:cTn id="44" dur="500"/>
                                        <p:tgtEl>
                                          <p:spTgt spid="7">
                                            <p:txEl>
                                              <p:pRg st="2" end="2"/>
                                            </p:txEl>
                                          </p:spTgt>
                                        </p:tgtEl>
                                      </p:cBhvr>
                                    </p:animEffect>
                                  </p:childTnLst>
                                </p:cTn>
                              </p:par>
                            </p:childTnLst>
                          </p:cTn>
                        </p:par>
                        <p:par>
                          <p:cTn id="45" fill="hold">
                            <p:stCondLst>
                              <p:cond delay="5000"/>
                            </p:stCondLst>
                            <p:childTnLst>
                              <p:par>
                                <p:cTn id="46" presetID="14" presetClass="entr" presetSubtype="10" fill="hold" nodeType="afterEffect">
                                  <p:stCondLst>
                                    <p:cond delay="0"/>
                                  </p:stCondLst>
                                  <p:childTnLst>
                                    <p:set>
                                      <p:cBhvr>
                                        <p:cTn id="47" dur="1" fill="hold">
                                          <p:stCondLst>
                                            <p:cond delay="0"/>
                                          </p:stCondLst>
                                        </p:cTn>
                                        <p:tgtEl>
                                          <p:spTgt spid="7">
                                            <p:txEl>
                                              <p:pRg st="3" end="3"/>
                                            </p:txEl>
                                          </p:spTgt>
                                        </p:tgtEl>
                                        <p:attrNameLst>
                                          <p:attrName>style.visibility</p:attrName>
                                        </p:attrNameLst>
                                      </p:cBhvr>
                                      <p:to>
                                        <p:strVal val="visible"/>
                                      </p:to>
                                    </p:set>
                                    <p:animEffect transition="in" filter="randombar(horizontal)">
                                      <p:cBhvr>
                                        <p:cTn id="48" dur="500"/>
                                        <p:tgtEl>
                                          <p:spTgt spid="7">
                                            <p:txEl>
                                              <p:pRg st="3" end="3"/>
                                            </p:txEl>
                                          </p:spTgt>
                                        </p:tgtEl>
                                      </p:cBhvr>
                                    </p:animEffect>
                                  </p:childTnLst>
                                </p:cTn>
                              </p:par>
                            </p:childTnLst>
                          </p:cTn>
                        </p:par>
                        <p:par>
                          <p:cTn id="49" fill="hold">
                            <p:stCondLst>
                              <p:cond delay="5500"/>
                            </p:stCondLst>
                            <p:childTnLst>
                              <p:par>
                                <p:cTn id="50" presetID="14" presetClass="entr" presetSubtype="10" fill="hold" nodeType="afterEffect">
                                  <p:stCondLst>
                                    <p:cond delay="0"/>
                                  </p:stCondLst>
                                  <p:childTnLst>
                                    <p:set>
                                      <p:cBhvr>
                                        <p:cTn id="51" dur="1" fill="hold">
                                          <p:stCondLst>
                                            <p:cond delay="0"/>
                                          </p:stCondLst>
                                        </p:cTn>
                                        <p:tgtEl>
                                          <p:spTgt spid="7">
                                            <p:txEl>
                                              <p:pRg st="4" end="4"/>
                                            </p:txEl>
                                          </p:spTgt>
                                        </p:tgtEl>
                                        <p:attrNameLst>
                                          <p:attrName>style.visibility</p:attrName>
                                        </p:attrNameLst>
                                      </p:cBhvr>
                                      <p:to>
                                        <p:strVal val="visible"/>
                                      </p:to>
                                    </p:set>
                                    <p:animEffect transition="in" filter="randombar(horizontal)">
                                      <p:cBhvr>
                                        <p:cTn id="52" dur="500"/>
                                        <p:tgtEl>
                                          <p:spTgt spid="7">
                                            <p:txEl>
                                              <p:pRg st="4" end="4"/>
                                            </p:txEl>
                                          </p:spTgt>
                                        </p:tgtEl>
                                      </p:cBhvr>
                                    </p:animEffect>
                                  </p:childTnLst>
                                </p:cTn>
                              </p:par>
                            </p:childTnLst>
                          </p:cTn>
                        </p:par>
                        <p:par>
                          <p:cTn id="53" fill="hold">
                            <p:stCondLst>
                              <p:cond delay="6000"/>
                            </p:stCondLst>
                            <p:childTnLst>
                              <p:par>
                                <p:cTn id="54" presetID="14" presetClass="entr" presetSubtype="10" fill="hold" nodeType="afterEffect">
                                  <p:stCondLst>
                                    <p:cond delay="0"/>
                                  </p:stCondLst>
                                  <p:childTnLst>
                                    <p:set>
                                      <p:cBhvr>
                                        <p:cTn id="55" dur="1" fill="hold">
                                          <p:stCondLst>
                                            <p:cond delay="0"/>
                                          </p:stCondLst>
                                        </p:cTn>
                                        <p:tgtEl>
                                          <p:spTgt spid="7">
                                            <p:txEl>
                                              <p:pRg st="5" end="5"/>
                                            </p:txEl>
                                          </p:spTgt>
                                        </p:tgtEl>
                                        <p:attrNameLst>
                                          <p:attrName>style.visibility</p:attrName>
                                        </p:attrNameLst>
                                      </p:cBhvr>
                                      <p:to>
                                        <p:strVal val="visible"/>
                                      </p:to>
                                    </p:set>
                                    <p:animEffect transition="in" filter="randombar(horizontal)">
                                      <p:cBhvr>
                                        <p:cTn id="56" dur="500"/>
                                        <p:tgtEl>
                                          <p:spTgt spid="7">
                                            <p:txEl>
                                              <p:pRg st="5" end="5"/>
                                            </p:txEl>
                                          </p:spTgt>
                                        </p:tgtEl>
                                      </p:cBhvr>
                                    </p:animEffect>
                                  </p:childTnLst>
                                </p:cTn>
                              </p:par>
                            </p:childTnLst>
                          </p:cTn>
                        </p:par>
                        <p:par>
                          <p:cTn id="57" fill="hold">
                            <p:stCondLst>
                              <p:cond delay="6500"/>
                            </p:stCondLst>
                            <p:childTnLst>
                              <p:par>
                                <p:cTn id="58" presetID="14" presetClass="entr" presetSubtype="10" fill="hold" nodeType="afterEffect">
                                  <p:stCondLst>
                                    <p:cond delay="0"/>
                                  </p:stCondLst>
                                  <p:childTnLst>
                                    <p:set>
                                      <p:cBhvr>
                                        <p:cTn id="59" dur="1" fill="hold">
                                          <p:stCondLst>
                                            <p:cond delay="0"/>
                                          </p:stCondLst>
                                        </p:cTn>
                                        <p:tgtEl>
                                          <p:spTgt spid="7">
                                            <p:txEl>
                                              <p:pRg st="6" end="6"/>
                                            </p:txEl>
                                          </p:spTgt>
                                        </p:tgtEl>
                                        <p:attrNameLst>
                                          <p:attrName>style.visibility</p:attrName>
                                        </p:attrNameLst>
                                      </p:cBhvr>
                                      <p:to>
                                        <p:strVal val="visible"/>
                                      </p:to>
                                    </p:set>
                                    <p:animEffect transition="in" filter="randombar(horizontal)">
                                      <p:cBhvr>
                                        <p:cTn id="60" dur="500"/>
                                        <p:tgtEl>
                                          <p:spTgt spid="7">
                                            <p:txEl>
                                              <p:pRg st="6" end="6"/>
                                            </p:txEl>
                                          </p:spTgt>
                                        </p:tgtEl>
                                      </p:cBhvr>
                                    </p:animEffect>
                                  </p:childTnLst>
                                </p:cTn>
                              </p:par>
                            </p:childTnLst>
                          </p:cTn>
                        </p:par>
                        <p:par>
                          <p:cTn id="61" fill="hold">
                            <p:stCondLst>
                              <p:cond delay="7000"/>
                            </p:stCondLst>
                            <p:childTnLst>
                              <p:par>
                                <p:cTn id="62" presetID="14" presetClass="entr" presetSubtype="10" fill="hold" nodeType="afterEffect">
                                  <p:stCondLst>
                                    <p:cond delay="0"/>
                                  </p:stCondLst>
                                  <p:childTnLst>
                                    <p:set>
                                      <p:cBhvr>
                                        <p:cTn id="63" dur="1" fill="hold">
                                          <p:stCondLst>
                                            <p:cond delay="0"/>
                                          </p:stCondLst>
                                        </p:cTn>
                                        <p:tgtEl>
                                          <p:spTgt spid="7">
                                            <p:txEl>
                                              <p:pRg st="7" end="7"/>
                                            </p:txEl>
                                          </p:spTgt>
                                        </p:tgtEl>
                                        <p:attrNameLst>
                                          <p:attrName>style.visibility</p:attrName>
                                        </p:attrNameLst>
                                      </p:cBhvr>
                                      <p:to>
                                        <p:strVal val="visible"/>
                                      </p:to>
                                    </p:set>
                                    <p:animEffect transition="in" filter="randombar(horizontal)">
                                      <p:cBhvr>
                                        <p:cTn id="64" dur="500"/>
                                        <p:tgtEl>
                                          <p:spTgt spid="7">
                                            <p:txEl>
                                              <p:pRg st="7" end="7"/>
                                            </p:txEl>
                                          </p:spTgt>
                                        </p:tgtEl>
                                      </p:cBhvr>
                                    </p:animEffect>
                                  </p:childTnLst>
                                </p:cTn>
                              </p:par>
                            </p:childTnLst>
                          </p:cTn>
                        </p:par>
                        <p:par>
                          <p:cTn id="65" fill="hold">
                            <p:stCondLst>
                              <p:cond delay="7500"/>
                            </p:stCondLst>
                            <p:childTnLst>
                              <p:par>
                                <p:cTn id="66" presetID="14" presetClass="entr" presetSubtype="10" fill="hold" nodeType="afterEffect">
                                  <p:stCondLst>
                                    <p:cond delay="0"/>
                                  </p:stCondLst>
                                  <p:childTnLst>
                                    <p:set>
                                      <p:cBhvr>
                                        <p:cTn id="67" dur="1" fill="hold">
                                          <p:stCondLst>
                                            <p:cond delay="0"/>
                                          </p:stCondLst>
                                        </p:cTn>
                                        <p:tgtEl>
                                          <p:spTgt spid="7">
                                            <p:txEl>
                                              <p:pRg st="8" end="8"/>
                                            </p:txEl>
                                          </p:spTgt>
                                        </p:tgtEl>
                                        <p:attrNameLst>
                                          <p:attrName>style.visibility</p:attrName>
                                        </p:attrNameLst>
                                      </p:cBhvr>
                                      <p:to>
                                        <p:strVal val="visible"/>
                                      </p:to>
                                    </p:set>
                                    <p:animEffect transition="in" filter="randombar(horizontal)">
                                      <p:cBhvr>
                                        <p:cTn id="68" dur="500"/>
                                        <p:tgtEl>
                                          <p:spTgt spid="7">
                                            <p:txEl>
                                              <p:pRg st="8" end="8"/>
                                            </p:txEl>
                                          </p:spTgt>
                                        </p:tgtEl>
                                      </p:cBhvr>
                                    </p:animEffect>
                                  </p:childTnLst>
                                </p:cTn>
                              </p:par>
                            </p:childTnLst>
                          </p:cTn>
                        </p:par>
                        <p:par>
                          <p:cTn id="69" fill="hold">
                            <p:stCondLst>
                              <p:cond delay="8000"/>
                            </p:stCondLst>
                            <p:childTnLst>
                              <p:par>
                                <p:cTn id="70" presetID="14" presetClass="entr" presetSubtype="10" fill="hold" nodeType="afterEffect">
                                  <p:stCondLst>
                                    <p:cond delay="0"/>
                                  </p:stCondLst>
                                  <p:childTnLst>
                                    <p:set>
                                      <p:cBhvr>
                                        <p:cTn id="71" dur="1" fill="hold">
                                          <p:stCondLst>
                                            <p:cond delay="0"/>
                                          </p:stCondLst>
                                        </p:cTn>
                                        <p:tgtEl>
                                          <p:spTgt spid="7">
                                            <p:txEl>
                                              <p:pRg st="9" end="9"/>
                                            </p:txEl>
                                          </p:spTgt>
                                        </p:tgtEl>
                                        <p:attrNameLst>
                                          <p:attrName>style.visibility</p:attrName>
                                        </p:attrNameLst>
                                      </p:cBhvr>
                                      <p:to>
                                        <p:strVal val="visible"/>
                                      </p:to>
                                    </p:set>
                                    <p:animEffect transition="in" filter="randombar(horizontal)">
                                      <p:cBhvr>
                                        <p:cTn id="72" dur="500"/>
                                        <p:tgtEl>
                                          <p:spTgt spid="7">
                                            <p:txEl>
                                              <p:pRg st="9" end="9"/>
                                            </p:txEl>
                                          </p:spTgt>
                                        </p:tgtEl>
                                      </p:cBhvr>
                                    </p:animEffect>
                                  </p:childTnLst>
                                </p:cTn>
                              </p:par>
                            </p:childTnLst>
                          </p:cTn>
                        </p:par>
                        <p:par>
                          <p:cTn id="73" fill="hold">
                            <p:stCondLst>
                              <p:cond delay="8500"/>
                            </p:stCondLst>
                            <p:childTnLst>
                              <p:par>
                                <p:cTn id="74" presetID="14" presetClass="entr" presetSubtype="10" fill="hold" nodeType="afterEffect">
                                  <p:stCondLst>
                                    <p:cond delay="0"/>
                                  </p:stCondLst>
                                  <p:childTnLst>
                                    <p:set>
                                      <p:cBhvr>
                                        <p:cTn id="75" dur="1" fill="hold">
                                          <p:stCondLst>
                                            <p:cond delay="0"/>
                                          </p:stCondLst>
                                        </p:cTn>
                                        <p:tgtEl>
                                          <p:spTgt spid="7">
                                            <p:txEl>
                                              <p:pRg st="10" end="10"/>
                                            </p:txEl>
                                          </p:spTgt>
                                        </p:tgtEl>
                                        <p:attrNameLst>
                                          <p:attrName>style.visibility</p:attrName>
                                        </p:attrNameLst>
                                      </p:cBhvr>
                                      <p:to>
                                        <p:strVal val="visible"/>
                                      </p:to>
                                    </p:set>
                                    <p:animEffect transition="in" filter="randombar(horizontal)">
                                      <p:cBhvr>
                                        <p:cTn id="76" dur="500"/>
                                        <p:tgtEl>
                                          <p:spTgt spid="7">
                                            <p:txEl>
                                              <p:pRg st="10" end="10"/>
                                            </p:txEl>
                                          </p:spTgt>
                                        </p:tgtEl>
                                      </p:cBhvr>
                                    </p:animEffect>
                                  </p:childTnLst>
                                </p:cTn>
                              </p:par>
                            </p:childTnLst>
                          </p:cTn>
                        </p:par>
                        <p:par>
                          <p:cTn id="77" fill="hold">
                            <p:stCondLst>
                              <p:cond delay="9000"/>
                            </p:stCondLst>
                            <p:childTnLst>
                              <p:par>
                                <p:cTn id="78" presetID="14" presetClass="entr" presetSubtype="10" fill="hold" nodeType="afterEffect">
                                  <p:stCondLst>
                                    <p:cond delay="0"/>
                                  </p:stCondLst>
                                  <p:childTnLst>
                                    <p:set>
                                      <p:cBhvr>
                                        <p:cTn id="79" dur="1" fill="hold">
                                          <p:stCondLst>
                                            <p:cond delay="0"/>
                                          </p:stCondLst>
                                        </p:cTn>
                                        <p:tgtEl>
                                          <p:spTgt spid="7">
                                            <p:txEl>
                                              <p:pRg st="11" end="11"/>
                                            </p:txEl>
                                          </p:spTgt>
                                        </p:tgtEl>
                                        <p:attrNameLst>
                                          <p:attrName>style.visibility</p:attrName>
                                        </p:attrNameLst>
                                      </p:cBhvr>
                                      <p:to>
                                        <p:strVal val="visible"/>
                                      </p:to>
                                    </p:set>
                                    <p:animEffect transition="in" filter="randombar(horizontal)">
                                      <p:cBhvr>
                                        <p:cTn id="80"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جواب بهینه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7103118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47</a:t>
            </a:fld>
            <a:endParaRPr lang="en-US" dirty="0"/>
          </a:p>
        </p:txBody>
      </p:sp>
    </p:spTree>
    <p:extLst>
      <p:ext uri="{BB962C8B-B14F-4D97-AF65-F5344CB8AC3E}">
        <p14:creationId xmlns:p14="http://schemas.microsoft.com/office/powerpoint/2010/main" val="222656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miter lim="800000"/>
            <a:headEnd/>
            <a:tailEnd/>
          </a:ln>
          <a:extLst/>
        </p:spPr>
        <p:txBody>
          <a:bodyPr/>
          <a:lstStyle/>
          <a:p>
            <a:pPr>
              <a:defRPr/>
            </a:pP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a:xfrm>
            <a:off x="722313" y="2667000"/>
            <a:ext cx="7772400" cy="1500187"/>
          </a:xfrm>
          <a:ln>
            <a:miter lim="800000"/>
            <a:headEnd/>
            <a:tailEnd/>
          </a:ln>
          <a:extLst/>
        </p:spPr>
        <p:txBody>
          <a:bodyPr/>
          <a:lstStyle/>
          <a:p>
            <a:pPr>
              <a:defRPr/>
            </a:pPr>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برنامه‌ریزی تصادفی در مالی</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5F8C3333-E167-4242-AA1B-C66EEF29B9F4}" type="slidenum">
              <a:rPr lang="en-US" smtClean="0"/>
              <a:pPr>
                <a:defRPr/>
              </a:pPr>
              <a:t>48</a:t>
            </a:fld>
            <a:endParaRPr lang="en-US" dirty="0"/>
          </a:p>
        </p:txBody>
      </p:sp>
      <p:sp>
        <p:nvSpPr>
          <p:cNvPr id="5" name="TextBox 4"/>
          <p:cNvSpPr txBox="1"/>
          <p:nvPr/>
        </p:nvSpPr>
        <p:spPr>
          <a:xfrm>
            <a:off x="685800" y="4484687"/>
            <a:ext cx="7772400" cy="830997"/>
          </a:xfrm>
          <a:prstGeom prst="rect">
            <a:avLst/>
          </a:prstGeom>
          <a:noFill/>
        </p:spPr>
        <p:txBody>
          <a:bodyPr>
            <a:spAutoFit/>
          </a:bodyPr>
          <a:lstStyle/>
          <a:p>
            <a:pPr algn="r" rtl="1">
              <a:buFont typeface="Wingdings" pitchFamily="2" charset="2"/>
              <a:buChar char="ü"/>
              <a:defRPr/>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برنامه‌ریزی تصادفی دو مرحله‌ای</a:t>
            </a:r>
          </a:p>
          <a:p>
            <a:pPr algn="r" rtl="1">
              <a:buFont typeface="Wingdings" pitchFamily="2" charset="2"/>
              <a:buChar char="ü"/>
              <a:defRPr/>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مثال: مدیریت سبد اوراق قرضه</a:t>
            </a:r>
            <a:endParaRPr lang="fa-IR" sz="24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extLst>
      <p:ext uri="{BB962C8B-B14F-4D97-AF65-F5344CB8AC3E}">
        <p14:creationId xmlns:p14="http://schemas.microsoft.com/office/powerpoint/2010/main" val="9816584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ppt_x</p:attrName>
                                        </p:attrNameLst>
                                      </p:cBhvr>
                                      <p:tavLst>
                                        <p:tav tm="0">
                                          <p:val>
                                            <p:strVal val="#ppt_x+#ppt_w*1.125000"/>
                                          </p:val>
                                        </p:tav>
                                        <p:tav tm="100000">
                                          <p:val>
                                            <p:strVal val="#ppt_x"/>
                                          </p:val>
                                        </p:tav>
                                      </p:tavLst>
                                    </p:anim>
                                    <p:animEffect transition="in" filter="wipe(left)">
                                      <p:cBhvr>
                                        <p:cTn id="8" dur="500"/>
                                        <p:tgtEl>
                                          <p:spTgt spid="3">
                                            <p:txEl>
                                              <p:pRg st="0" end="0"/>
                                            </p:txEl>
                                          </p:spTgt>
                                        </p:tgtEl>
                                      </p:cBhvr>
                                    </p:animEffect>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1000"/>
                                        <p:tgtEl>
                                          <p:spTgt spid="5">
                                            <p:txEl>
                                              <p:pRg st="1" end="1"/>
                                            </p:txEl>
                                          </p:spTgt>
                                        </p:tgtEl>
                                      </p:cBhvr>
                                    </p:animEffect>
                                    <p:anim calcmode="lin" valueType="num">
                                      <p:cBhvr>
                                        <p:cTn id="19"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کاربردهای عملی: مدل مدیریت دارایی-بدهی</a:t>
            </a:r>
            <a:r>
              <a:rPr lang="fa-IR"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I</a:t>
            </a:r>
            <a:r>
              <a:rPr lang="fa-IR"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Font typeface="Wingdings" pitchFamily="2" charset="2"/>
              <a:buChar char="ü"/>
            </a:pPr>
            <a:r>
              <a:rPr lang="fa-IR" dirty="0" smtClean="0">
                <a:cs typeface="B Zar" pitchFamily="2" charset="-78"/>
              </a:rPr>
              <a:t>شرکت </a:t>
            </a:r>
            <a:r>
              <a:rPr lang="en-US" dirty="0">
                <a:solidFill>
                  <a:srgbClr val="3399FF"/>
                </a:solidFill>
                <a:cs typeface="B Zar" pitchFamily="2" charset="-78"/>
              </a:rPr>
              <a:t>Russell-Yasuda </a:t>
            </a:r>
            <a:r>
              <a:rPr lang="en-US" dirty="0" smtClean="0">
                <a:solidFill>
                  <a:srgbClr val="3399FF"/>
                </a:solidFill>
                <a:cs typeface="B Zar" pitchFamily="2" charset="-78"/>
              </a:rPr>
              <a:t>Kasai</a:t>
            </a:r>
            <a:r>
              <a:rPr lang="fa-IR" dirty="0" smtClean="0">
                <a:solidFill>
                  <a:srgbClr val="3399FF"/>
                </a:solidFill>
                <a:cs typeface="B Zar" pitchFamily="2" charset="-78"/>
              </a:rPr>
              <a:t> </a:t>
            </a:r>
            <a:r>
              <a:rPr lang="fa-IR" dirty="0" smtClean="0">
                <a:cs typeface="B Zar" pitchFamily="2" charset="-78"/>
              </a:rPr>
              <a:t>هفتمین شرکت بزرگ </a:t>
            </a:r>
            <a:r>
              <a:rPr lang="fa-IR" dirty="0" smtClean="0">
                <a:solidFill>
                  <a:srgbClr val="3399FF"/>
                </a:solidFill>
                <a:cs typeface="B Zar" pitchFamily="2" charset="-78"/>
              </a:rPr>
              <a:t>بیمه‌ی اموال و حوادث </a:t>
            </a:r>
            <a:r>
              <a:rPr lang="fa-IR" dirty="0" smtClean="0">
                <a:cs typeface="B Zar" pitchFamily="2" charset="-78"/>
              </a:rPr>
              <a:t>در دنیاست.</a:t>
            </a:r>
          </a:p>
          <a:p>
            <a:pPr>
              <a:buFont typeface="Wingdings" pitchFamily="2" charset="2"/>
              <a:buChar char="ü"/>
            </a:pPr>
            <a:r>
              <a:rPr lang="fa-IR" dirty="0" smtClean="0">
                <a:cs typeface="B Zar" pitchFamily="2" charset="-78"/>
              </a:rPr>
              <a:t>ارزش دارایی‌های شرکت بیش از 3.47 تریلیون یوآن است.</a:t>
            </a:r>
          </a:p>
          <a:p>
            <a:pPr>
              <a:buFont typeface="Wingdings" pitchFamily="2" charset="2"/>
              <a:buChar char="ü"/>
            </a:pPr>
            <a:r>
              <a:rPr lang="fa-IR" dirty="0" smtClean="0">
                <a:cs typeface="B Zar" pitchFamily="2" charset="-78"/>
              </a:rPr>
              <a:t>ساختار بدهی‌های شرکت پیچیده است. شرکت به‌دنبال ابزاری است که با لحاظ محدودیت‌های مدیریت دارایی، درآمد حاصل از دارایی‌هایش را بیشینه کند. </a:t>
            </a:r>
          </a:p>
          <a:p>
            <a:pPr>
              <a:buFont typeface="Wingdings" pitchFamily="2" charset="2"/>
              <a:buChar char="ü"/>
            </a:pPr>
            <a:r>
              <a:rPr lang="fa-IR" dirty="0" smtClean="0">
                <a:cs typeface="B Zar" pitchFamily="2" charset="-78"/>
              </a:rPr>
              <a:t>شرکت متخصصانی را استخدام می‌کند تا با استفاده از مدل مدیریت دارایی-بدهی مبتنی بر برنامه‌ریزی تصادفی چندمرحله‌ای هدف خود را محقق سازد.</a:t>
            </a:r>
          </a:p>
          <a:p>
            <a:pPr>
              <a:buFont typeface="Wingdings" pitchFamily="2" charset="2"/>
              <a:buChar char="ü"/>
            </a:pPr>
            <a:endParaRPr lang="en-US" dirty="0">
              <a:cs typeface="B Zar" pitchFamily="2" charset="-78"/>
            </a:endParaRPr>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49</a:t>
            </a:fld>
            <a:endParaRPr lang="en-US" dirty="0"/>
          </a:p>
        </p:txBody>
      </p:sp>
    </p:spTree>
    <p:extLst>
      <p:ext uri="{BB962C8B-B14F-4D97-AF65-F5344CB8AC3E}">
        <p14:creationId xmlns:p14="http://schemas.microsoft.com/office/powerpoint/2010/main" val="128075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childTnLst>
                          </p:cTn>
                        </p:par>
                        <p:par>
                          <p:cTn id="17" fill="hold">
                            <p:stCondLst>
                              <p:cond delay="1500"/>
                            </p:stCondLst>
                            <p:childTnLst>
                              <p:par>
                                <p:cTn id="18" presetID="14" presetClass="entr" presetSubtype="10"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childTnLst>
                          </p:cTn>
                        </p:par>
                        <p:par>
                          <p:cTn id="21" fill="hold">
                            <p:stCondLst>
                              <p:cond delay="2000"/>
                            </p:stCondLst>
                            <p:childTnLst>
                              <p:par>
                                <p:cTn id="22" presetID="14" presetClass="entr" presetSubtype="10"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مواجه با عدم‌اطمینان</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74882379"/>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5</a:t>
            </a:fld>
            <a:endParaRPr lang="en-US" dirty="0"/>
          </a:p>
        </p:txBody>
      </p:sp>
    </p:spTree>
    <p:extLst>
      <p:ext uri="{BB962C8B-B14F-4D97-AF65-F5344CB8AC3E}">
        <p14:creationId xmlns:p14="http://schemas.microsoft.com/office/powerpoint/2010/main" val="3008914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a:t>کاربردهای عملی: مدل مدیریت دارایی-بدهی</a:t>
            </a:r>
            <a:r>
              <a:rPr lang="fa-IR" sz="3200" dirty="0">
                <a:latin typeface="Times New Roman" pitchFamily="18" charset="0"/>
                <a:cs typeface="Times New Roman" pitchFamily="18" charset="0"/>
              </a:rPr>
              <a:t> </a:t>
            </a:r>
            <a:r>
              <a:rPr lang="fa-IR" sz="3200" dirty="0" smtClean="0">
                <a:latin typeface="Times New Roman" pitchFamily="18" charset="0"/>
                <a:cs typeface="Times New Roman" pitchFamily="18" charset="0"/>
              </a:rPr>
              <a:t>(</a:t>
            </a:r>
            <a:r>
              <a:rPr lang="en-US" sz="3200" dirty="0" smtClean="0">
                <a:latin typeface="Times New Roman" pitchFamily="18" charset="0"/>
                <a:cs typeface="Times New Roman" pitchFamily="18" charset="0"/>
              </a:rPr>
              <a:t>II</a:t>
            </a:r>
            <a:r>
              <a:rPr lang="fa-IR" sz="3200" dirty="0">
                <a:latin typeface="Times New Roman" pitchFamily="18" charset="0"/>
                <a:cs typeface="Times New Roman" pitchFamily="18" charset="0"/>
              </a:rPr>
              <a:t>)</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2860216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50</a:t>
            </a:fld>
            <a:endParaRPr lang="en-US" dirty="0"/>
          </a:p>
        </p:txBody>
      </p:sp>
    </p:spTree>
    <p:extLst>
      <p:ext uri="{BB962C8B-B14F-4D97-AF65-F5344CB8AC3E}">
        <p14:creationId xmlns:p14="http://schemas.microsoft.com/office/powerpoint/2010/main" val="269608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a:t>کاربردهای عملی: مدل مدیریت دارایی-بدهی</a:t>
            </a:r>
            <a:r>
              <a:rPr lang="fa-IR"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III</a:t>
            </a:r>
            <a:r>
              <a:rPr lang="fa-IR" sz="3200" dirty="0">
                <a:latin typeface="Times New Roman" pitchFamily="18" charset="0"/>
                <a:cs typeface="Times New Roman" pitchFamily="18" charset="0"/>
              </a:rPr>
              <a:t>)</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04141991"/>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51</a:t>
            </a:fld>
            <a:endParaRPr lang="en-US" dirty="0"/>
          </a:p>
        </p:txBody>
      </p:sp>
    </p:spTree>
    <p:extLst>
      <p:ext uri="{BB962C8B-B14F-4D97-AF65-F5344CB8AC3E}">
        <p14:creationId xmlns:p14="http://schemas.microsoft.com/office/powerpoint/2010/main" val="294873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مسأله‌ی مدیریت سبد اوراق قرضه</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9251369"/>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52</a:t>
            </a:fld>
            <a:endParaRPr lang="en-US" dirty="0"/>
          </a:p>
        </p:txBody>
      </p:sp>
    </p:spTree>
    <p:extLst>
      <p:ext uri="{BB962C8B-B14F-4D97-AF65-F5344CB8AC3E}">
        <p14:creationId xmlns:p14="http://schemas.microsoft.com/office/powerpoint/2010/main" val="229160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برنامه‌ریزی تصادفی مدیریت اوراق قرضه</a:t>
            </a:r>
            <a:endParaRPr lang="en-US" dirty="0"/>
          </a:p>
        </p:txBody>
      </p:sp>
      <p:sp>
        <p:nvSpPr>
          <p:cNvPr id="3" name="Content Placeholder 2"/>
          <p:cNvSpPr>
            <a:spLocks noGrp="1"/>
          </p:cNvSpPr>
          <p:nvPr>
            <p:ph idx="1"/>
          </p:nvPr>
        </p:nvSpPr>
        <p:spPr/>
        <p:txBody>
          <a:bodyPr/>
          <a:lstStyle/>
          <a:p>
            <a:r>
              <a:rPr lang="fa-IR" dirty="0" smtClean="0">
                <a:cs typeface="B Zar" pitchFamily="2" charset="-78"/>
              </a:rPr>
              <a:t>تابع هدف</a:t>
            </a:r>
            <a:endParaRPr lang="en-US" dirty="0">
              <a:cs typeface="B Zar" pitchFamily="2" charset="-78"/>
            </a:endParaRPr>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53</a:t>
            </a:fld>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286000"/>
            <a:ext cx="3660456" cy="1300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3886200"/>
            <a:ext cx="4979424"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3089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1027"/>
                                        </p:tgtEl>
                                        <p:attrNameLst>
                                          <p:attrName>style.visibility</p:attrName>
                                        </p:attrNameLst>
                                      </p:cBhvr>
                                      <p:to>
                                        <p:strVal val="visible"/>
                                      </p:to>
                                    </p:set>
                                    <p:animEffect transition="in" filter="randombar(horizontal)">
                                      <p:cBhvr>
                                        <p:cTn id="16" dur="500"/>
                                        <p:tgtEl>
                                          <p:spTgt spid="1027"/>
                                        </p:tgtEl>
                                      </p:cBhvr>
                                    </p:animEffect>
                                  </p:childTnLst>
                                </p:cTn>
                              </p:par>
                            </p:childTnLst>
                          </p:cTn>
                        </p:par>
                        <p:par>
                          <p:cTn id="17" fill="hold">
                            <p:stCondLst>
                              <p:cond delay="1500"/>
                            </p:stCondLst>
                            <p:childTnLst>
                              <p:par>
                                <p:cTn id="18" presetID="14" presetClass="entr" presetSubtype="10"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randombar(horizontal)">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پارامترها</a:t>
            </a:r>
            <a:endParaRPr lang="en-US" dirty="0"/>
          </a:p>
        </p:txBody>
      </p:sp>
      <mc:AlternateContent xmlns:mc="http://schemas.openxmlformats.org/markup-compatibility/2006" xmlns:a14="http://schemas.microsoft.com/office/drawing/2010/main">
        <mc:Choice Requires="a14">
          <p:graphicFrame>
            <p:nvGraphicFramePr>
              <p:cNvPr id="5" name="Content Placeholder 4"/>
              <p:cNvGraphicFramePr>
                <a:graphicFrameLocks noGrp="1"/>
              </p:cNvGraphicFramePr>
              <p:nvPr>
                <p:ph idx="1"/>
                <p:extLst>
                  <p:ext uri="{D42A27DB-BD31-4B8C-83A1-F6EECF244321}">
                    <p14:modId xmlns:p14="http://schemas.microsoft.com/office/powerpoint/2010/main" val="2282850293"/>
                  </p:ext>
                </p:extLst>
              </p:nvPr>
            </p:nvGraphicFramePr>
            <p:xfrm>
              <a:off x="0" y="1143001"/>
              <a:ext cx="8915400" cy="5285863"/>
            </p:xfrm>
            <a:graphic>
              <a:graphicData uri="http://schemas.openxmlformats.org/drawingml/2006/table">
                <a:tbl>
                  <a:tblPr rtl="1" firstRow="1" firstCol="1" bandRow="1">
                    <a:tableStyleId>{BC89EF96-8CEA-46FF-86C4-4CE0E7609802}</a:tableStyleId>
                  </a:tblPr>
                  <a:tblGrid>
                    <a:gridCol w="948767"/>
                    <a:gridCol w="7966633"/>
                  </a:tblGrid>
                  <a:tr h="626906">
                    <a:tc>
                      <a:txBody>
                        <a:bodyPr/>
                        <a:lstStyle/>
                        <a:p>
                          <a:pPr algn="ctr" rtl="1">
                            <a:lnSpc>
                              <a:spcPct val="115000"/>
                            </a:lnSpc>
                            <a:spcAft>
                              <a:spcPts val="0"/>
                            </a:spcAft>
                          </a:pPr>
                          <a:r>
                            <a:rPr lang="en-US" sz="1800" b="1" dirty="0">
                              <a:effectLst/>
                            </a:rPr>
                            <a:t>L</a:t>
                          </a:r>
                          <a:r>
                            <a:rPr lang="en-US" sz="1800" b="1" baseline="-25000" dirty="0">
                              <a:effectLst/>
                            </a:rPr>
                            <a:t>t</a:t>
                          </a:r>
                          <a:endParaRPr lang="en-US" sz="1800" b="1" dirty="0">
                            <a:effectLst/>
                            <a:latin typeface="Arial"/>
                            <a:ea typeface="Calibri"/>
                            <a:cs typeface="B Nazanin"/>
                          </a:endParaRPr>
                        </a:p>
                      </a:txBody>
                      <a:tcPr marL="68580" marR="68580" marT="0" marB="0" anchor="ctr"/>
                    </a:tc>
                    <a:tc>
                      <a:txBody>
                        <a:bodyPr/>
                        <a:lstStyle/>
                        <a:p>
                          <a:pPr algn="r" rtl="1">
                            <a:lnSpc>
                              <a:spcPct val="115000"/>
                            </a:lnSpc>
                            <a:spcAft>
                              <a:spcPts val="0"/>
                            </a:spcAft>
                          </a:pPr>
                          <a:r>
                            <a:rPr lang="ar-SA" sz="1800" b="1" dirty="0">
                              <a:effectLst/>
                              <a:cs typeface="B Zar" panose="00000400000000000000" pitchFamily="2" charset="-78"/>
                            </a:rPr>
                            <a:t>مقدار جریان‌های نقدی خروجی ناشی از تعهدات در مرحله‌ی </a:t>
                          </a:r>
                          <a:r>
                            <a:rPr lang="en-US" sz="1800" b="1" dirty="0">
                              <a:effectLst/>
                              <a:cs typeface="B Zar" panose="00000400000000000000" pitchFamily="2" charset="-78"/>
                            </a:rPr>
                            <a:t>t</a:t>
                          </a:r>
                          <a:r>
                            <a:rPr lang="fa-IR" sz="1800" b="1" dirty="0">
                              <a:effectLst/>
                              <a:cs typeface="B Zar" panose="00000400000000000000" pitchFamily="2" charset="-78"/>
                            </a:rPr>
                            <a:t>، جریان‌های نقدی ورودی </a:t>
                          </a:r>
                          <a:r>
                            <a:rPr lang="ar-SA" sz="1800" b="1" dirty="0">
                              <a:effectLst/>
                              <a:cs typeface="B Zar" panose="00000400000000000000" pitchFamily="2" charset="-78"/>
                            </a:rPr>
                            <a:t>با علامت منفی در مدل وارد می‌شوند.</a:t>
                          </a:r>
                          <a:endParaRPr lang="en-US" sz="1800" b="1" dirty="0">
                            <a:effectLst/>
                            <a:latin typeface="Arial"/>
                            <a:ea typeface="Calibri"/>
                            <a:cs typeface="B Zar" panose="00000400000000000000" pitchFamily="2" charset="-78"/>
                          </a:endParaRPr>
                        </a:p>
                      </a:txBody>
                      <a:tcPr marL="68580" marR="68580" marT="0" marB="0" anchor="ctr"/>
                    </a:tc>
                  </a:tr>
                  <a:tr h="626906">
                    <a:tc>
                      <a:txBody>
                        <a:bodyPr/>
                        <a:lstStyle/>
                        <a:p>
                          <a:pPr algn="ctr" rtl="1">
                            <a:lnSpc>
                              <a:spcPct val="115000"/>
                            </a:lnSpc>
                            <a:spcAft>
                              <a:spcPts val="0"/>
                            </a:spcAft>
                          </a:pPr>
                          <a:r>
                            <a:rPr lang="en-US" sz="1800" b="1">
                              <a:effectLst/>
                            </a:rPr>
                            <a:t>S</a:t>
                          </a:r>
                          <a:endParaRPr lang="en-US" sz="1800" b="1">
                            <a:effectLst/>
                            <a:latin typeface="Arial"/>
                            <a:ea typeface="Calibri"/>
                            <a:cs typeface="B Nazanin"/>
                          </a:endParaRPr>
                        </a:p>
                      </a:txBody>
                      <a:tcPr marL="68580" marR="68580" marT="0" marB="0" anchor="ctr"/>
                    </a:tc>
                    <a:tc>
                      <a:txBody>
                        <a:bodyPr/>
                        <a:lstStyle/>
                        <a:p>
                          <a:pPr algn="r" rtl="1">
                            <a:lnSpc>
                              <a:spcPct val="115000"/>
                            </a:lnSpc>
                            <a:spcAft>
                              <a:spcPts val="0"/>
                            </a:spcAft>
                          </a:pPr>
                          <a:r>
                            <a:rPr lang="fa-IR" sz="1800" b="1" dirty="0">
                              <a:effectLst/>
                              <a:cs typeface="B Zar" panose="00000400000000000000" pitchFamily="2" charset="-78"/>
                            </a:rPr>
                            <a:t>مجموعه سناریوها </a:t>
                          </a:r>
                          <a:r>
                            <a:rPr lang="en-US" sz="1800" b="1" dirty="0">
                              <a:effectLst/>
                              <a:cs typeface="B Zar" panose="00000400000000000000" pitchFamily="2" charset="-78"/>
                            </a:rPr>
                            <a:t>S=0…-S</a:t>
                          </a:r>
                          <a:r>
                            <a:rPr lang="fa-IR" sz="1800" b="1" dirty="0">
                              <a:effectLst/>
                              <a:cs typeface="B Zar" panose="00000400000000000000" pitchFamily="2" charset="-78"/>
                            </a:rPr>
                            <a:t> که به عنوان مسیرهای منحصر به فرد می‌باشضد و از گره اول در مرحله‌ی </a:t>
                          </a:r>
                          <a:r>
                            <a:rPr lang="en-US" sz="1800" b="1" dirty="0">
                              <a:effectLst/>
                              <a:cs typeface="B Zar" panose="00000400000000000000" pitchFamily="2" charset="-78"/>
                            </a:rPr>
                            <a:t>t=0</a:t>
                          </a:r>
                          <a:r>
                            <a:rPr lang="fa-IR" sz="1800" b="1" dirty="0">
                              <a:effectLst/>
                              <a:cs typeface="B Zar" panose="00000400000000000000" pitchFamily="2" charset="-78"/>
                            </a:rPr>
                            <a:t> تا گره نهایی در مرحله‌ی </a:t>
                          </a:r>
                          <a:r>
                            <a:rPr lang="en-US" sz="1800" b="1" dirty="0">
                              <a:effectLst/>
                              <a:cs typeface="B Zar" panose="00000400000000000000" pitchFamily="2" charset="-78"/>
                            </a:rPr>
                            <a:t>t=T</a:t>
                          </a:r>
                          <a:r>
                            <a:rPr lang="fa-IR" sz="1800" b="1" dirty="0">
                              <a:effectLst/>
                              <a:cs typeface="B Zar" panose="00000400000000000000" pitchFamily="2" charset="-78"/>
                            </a:rPr>
                            <a:t> در درخت سناریوها</a:t>
                          </a:r>
                          <a:endParaRPr lang="en-US" sz="1800" b="1" dirty="0">
                            <a:effectLst/>
                            <a:latin typeface="Arial"/>
                            <a:ea typeface="Calibri"/>
                            <a:cs typeface="B Zar" panose="00000400000000000000" pitchFamily="2" charset="-78"/>
                          </a:endParaRPr>
                        </a:p>
                      </a:txBody>
                      <a:tcPr marL="68580" marR="68580" marT="0" marB="0" anchor="ctr"/>
                    </a:tc>
                  </a:tr>
                  <a:tr h="323990">
                    <a:tc>
                      <a:txBody>
                        <a:bodyPr/>
                        <a:lstStyle/>
                        <a:p>
                          <a:pPr algn="r" rtl="1">
                            <a:lnSpc>
                              <a:spcPct val="115000"/>
                            </a:lnSpc>
                            <a:spcAft>
                              <a:spcPts val="0"/>
                            </a:spcAft>
                          </a:pPr>
                          <a14:m>
                            <m:oMathPara xmlns:m="http://schemas.openxmlformats.org/officeDocument/2006/math">
                              <m:oMathParaPr>
                                <m:jc m:val="centerGroup"/>
                              </m:oMathParaPr>
                              <m:oMath xmlns:m="http://schemas.openxmlformats.org/officeDocument/2006/math">
                                <m:sSubSup>
                                  <m:sSubSupPr>
                                    <m:ctrlPr>
                                      <a:rPr lang="en-US" sz="1800" b="1" i="1">
                                        <a:effectLst/>
                                        <a:latin typeface="Cambria Math"/>
                                      </a:rPr>
                                    </m:ctrlPr>
                                  </m:sSubSupPr>
                                  <m:e>
                                    <m:r>
                                      <a:rPr lang="en-US" sz="1800" b="1" i="1">
                                        <a:effectLst/>
                                        <a:latin typeface="Cambria Math"/>
                                      </a:rPr>
                                      <m:t>𝐫</m:t>
                                    </m:r>
                                  </m:e>
                                  <m:sub>
                                    <m:r>
                                      <a:rPr lang="en-US" sz="1800" b="1" i="1">
                                        <a:effectLst/>
                                        <a:latin typeface="Cambria Math"/>
                                      </a:rPr>
                                      <m:t>𝐭</m:t>
                                    </m:r>
                                  </m:sub>
                                  <m:sup>
                                    <m:r>
                                      <a:rPr lang="en-US" sz="1800" b="1" i="1">
                                        <a:effectLst/>
                                        <a:latin typeface="Cambria Math"/>
                                      </a:rPr>
                                      <m:t>𝐒</m:t>
                                    </m:r>
                                  </m:sup>
                                </m:sSubSup>
                              </m:oMath>
                            </m:oMathPara>
                          </a14:m>
                          <a:endParaRPr lang="en-US" sz="1800" b="1">
                            <a:effectLst/>
                            <a:latin typeface="Arial"/>
                            <a:ea typeface="Calibri"/>
                            <a:cs typeface="B Nazanin"/>
                          </a:endParaRPr>
                        </a:p>
                      </a:txBody>
                      <a:tcPr marL="68580" marR="68580" marT="0" marB="0" anchor="ctr"/>
                    </a:tc>
                    <a:tc>
                      <a:txBody>
                        <a:bodyPr/>
                        <a:lstStyle/>
                        <a:p>
                          <a:pPr algn="r" rtl="1">
                            <a:lnSpc>
                              <a:spcPct val="115000"/>
                            </a:lnSpc>
                            <a:spcAft>
                              <a:spcPts val="0"/>
                            </a:spcAft>
                          </a:pPr>
                          <a:r>
                            <a:rPr lang="fa-IR" sz="1800" b="1" dirty="0">
                              <a:effectLst/>
                              <a:cs typeface="B Zar" panose="00000400000000000000" pitchFamily="2" charset="-78"/>
                            </a:rPr>
                            <a:t>نرخ بهره‌ی معتبر برای دوره‌ی </a:t>
                          </a:r>
                          <a:r>
                            <a:rPr lang="en-US" sz="1800" b="1" dirty="0">
                              <a:effectLst/>
                              <a:cs typeface="B Zar" panose="00000400000000000000" pitchFamily="2" charset="-78"/>
                            </a:rPr>
                            <a:t>t-1</a:t>
                          </a:r>
                          <a:r>
                            <a:rPr lang="fa-IR" sz="1800" b="1" dirty="0">
                              <a:effectLst/>
                              <a:cs typeface="B Zar" panose="00000400000000000000" pitchFamily="2" charset="-78"/>
                            </a:rPr>
                            <a:t> تا </a:t>
                          </a:r>
                          <a:r>
                            <a:rPr lang="en-US" sz="1800" b="1" dirty="0">
                              <a:effectLst/>
                              <a:cs typeface="B Zar" panose="00000400000000000000" pitchFamily="2" charset="-78"/>
                            </a:rPr>
                            <a:t>t</a:t>
                          </a:r>
                          <a:endParaRPr lang="en-US" sz="1800" b="1" dirty="0">
                            <a:effectLst/>
                            <a:latin typeface="Arial"/>
                            <a:ea typeface="Calibri"/>
                            <a:cs typeface="B Zar" panose="00000400000000000000" pitchFamily="2" charset="-78"/>
                          </a:endParaRPr>
                        </a:p>
                      </a:txBody>
                      <a:tcPr marL="68580" marR="68580" marT="0" marB="0" anchor="ctr"/>
                    </a:tc>
                  </a:tr>
                  <a:tr h="324243">
                    <a:tc>
                      <a:txBody>
                        <a:bodyPr/>
                        <a:lstStyle/>
                        <a:p>
                          <a:pPr algn="ctr" rtl="1">
                            <a:lnSpc>
                              <a:spcPct val="115000"/>
                            </a:lnSpc>
                            <a:spcAft>
                              <a:spcPts val="0"/>
                            </a:spcAft>
                          </a:pPr>
                          <a14:m>
                            <m:oMathPara xmlns:m="http://schemas.openxmlformats.org/officeDocument/2006/math">
                              <m:oMathParaPr>
                                <m:jc m:val="centerGroup"/>
                              </m:oMathParaPr>
                              <m:oMath xmlns:m="http://schemas.openxmlformats.org/officeDocument/2006/math">
                                <m:sSup>
                                  <m:sSupPr>
                                    <m:ctrlPr>
                                      <a:rPr lang="en-US" sz="1800" b="1" i="1">
                                        <a:effectLst/>
                                        <a:latin typeface="Cambria Math"/>
                                      </a:rPr>
                                    </m:ctrlPr>
                                  </m:sSupPr>
                                  <m:e>
                                    <m:r>
                                      <a:rPr lang="en-US" sz="1800" b="1" i="1">
                                        <a:effectLst/>
                                        <a:latin typeface="Cambria Math"/>
                                      </a:rPr>
                                      <m:t>𝐩</m:t>
                                    </m:r>
                                  </m:e>
                                  <m:sup>
                                    <m:r>
                                      <a:rPr lang="en-US" sz="1800" b="1" i="1">
                                        <a:effectLst/>
                                        <a:latin typeface="Cambria Math"/>
                                      </a:rPr>
                                      <m:t>𝐒</m:t>
                                    </m:r>
                                  </m:sup>
                                </m:sSup>
                              </m:oMath>
                            </m:oMathPara>
                          </a14:m>
                          <a:endParaRPr lang="en-US" sz="1800" b="1">
                            <a:effectLst/>
                            <a:latin typeface="Arial"/>
                            <a:ea typeface="Calibri"/>
                            <a:cs typeface="B Nazanin"/>
                          </a:endParaRPr>
                        </a:p>
                      </a:txBody>
                      <a:tcPr marL="68580" marR="68580" marT="0" marB="0" anchor="ctr"/>
                    </a:tc>
                    <a:tc>
                      <a:txBody>
                        <a:bodyPr/>
                        <a:lstStyle/>
                        <a:p>
                          <a:pPr algn="r" rtl="1">
                            <a:lnSpc>
                              <a:spcPct val="115000"/>
                            </a:lnSpc>
                            <a:spcAft>
                              <a:spcPts val="0"/>
                            </a:spcAft>
                          </a:pPr>
                          <a:r>
                            <a:rPr lang="fa-IR" sz="1800" b="1" dirty="0">
                              <a:effectLst/>
                              <a:cs typeface="B Zar" panose="00000400000000000000" pitchFamily="2" charset="-78"/>
                            </a:rPr>
                            <a:t>احتمال سناریوی </a:t>
                          </a:r>
                          <a:r>
                            <a:rPr lang="en-US" sz="1800" b="1" dirty="0">
                              <a:effectLst/>
                              <a:cs typeface="B Zar" panose="00000400000000000000" pitchFamily="2" charset="-78"/>
                            </a:rPr>
                            <a:t>S</a:t>
                          </a:r>
                          <a:r>
                            <a:rPr lang="fa-IR" sz="1800" b="1" dirty="0">
                              <a:effectLst/>
                              <a:cs typeface="B Zar" panose="00000400000000000000" pitchFamily="2" charset="-78"/>
                            </a:rPr>
                            <a:t> که با این رابطه مشخص می‌شود </a:t>
                          </a:r>
                          <a14:m>
                            <m:oMath xmlns:m="http://schemas.openxmlformats.org/officeDocument/2006/math">
                              <m:sSup>
                                <m:sSupPr>
                                  <m:ctrlPr>
                                    <a:rPr lang="en-US" sz="1800" b="1" i="1">
                                      <a:effectLst/>
                                      <a:latin typeface="Cambria Math"/>
                                    </a:rPr>
                                  </m:ctrlPr>
                                </m:sSupPr>
                                <m:e>
                                  <m:r>
                                    <a:rPr lang="en-US" sz="1800" b="1" i="1">
                                      <a:effectLst/>
                                      <a:latin typeface="Cambria Math"/>
                                    </a:rPr>
                                    <m:t>𝐩</m:t>
                                  </m:r>
                                </m:e>
                                <m:sup>
                                  <m:r>
                                    <a:rPr lang="en-US" sz="1800" b="1" i="1">
                                      <a:effectLst/>
                                      <a:latin typeface="Cambria Math"/>
                                    </a:rPr>
                                    <m:t>𝐒</m:t>
                                  </m:r>
                                </m:sup>
                              </m:sSup>
                              <m:r>
                                <a:rPr lang="en-US" sz="1800" b="1">
                                  <a:effectLst/>
                                  <a:latin typeface="Cambria Math"/>
                                </a:rPr>
                                <m:t>=</m:t>
                              </m:r>
                              <m:nary>
                                <m:naryPr>
                                  <m:chr m:val="∏"/>
                                  <m:limLoc m:val="undOvr"/>
                                  <m:ctrlPr>
                                    <a:rPr lang="en-US" sz="1800" b="1" i="1">
                                      <a:effectLst/>
                                      <a:latin typeface="Cambria Math"/>
                                    </a:rPr>
                                  </m:ctrlPr>
                                </m:naryPr>
                                <m:sub>
                                  <m:r>
                                    <a:rPr lang="en-US" sz="1800" b="1" i="1">
                                      <a:effectLst/>
                                      <a:latin typeface="Cambria Math"/>
                                    </a:rPr>
                                    <m:t>𝐭</m:t>
                                  </m:r>
                                  <m:r>
                                    <a:rPr lang="en-US" sz="1800" b="1">
                                      <a:effectLst/>
                                      <a:latin typeface="Cambria Math"/>
                                    </a:rPr>
                                    <m:t>=</m:t>
                                  </m:r>
                                  <m:r>
                                    <a:rPr lang="en-US" sz="1800" b="1" i="1">
                                      <a:effectLst/>
                                      <a:latin typeface="Cambria Math"/>
                                    </a:rPr>
                                    <m:t>𝟎</m:t>
                                  </m:r>
                                </m:sub>
                                <m:sup>
                                  <m:r>
                                    <a:rPr lang="en-US" sz="1800" b="1" i="1">
                                      <a:effectLst/>
                                      <a:latin typeface="Cambria Math"/>
                                    </a:rPr>
                                    <m:t>𝐓</m:t>
                                  </m:r>
                                  <m:r>
                                    <a:rPr lang="en-US" sz="1800" b="1">
                                      <a:effectLst/>
                                      <a:latin typeface="Cambria Math"/>
                                    </a:rPr>
                                    <m:t>−</m:t>
                                  </m:r>
                                  <m:r>
                                    <a:rPr lang="en-US" sz="1800" b="1" i="1">
                                      <a:effectLst/>
                                      <a:latin typeface="Cambria Math"/>
                                    </a:rPr>
                                    <m:t>𝟏</m:t>
                                  </m:r>
                                </m:sup>
                                <m:e>
                                  <m:sSubSup>
                                    <m:sSubSupPr>
                                      <m:ctrlPr>
                                        <a:rPr lang="en-US" sz="1800" b="1" i="1">
                                          <a:effectLst/>
                                          <a:latin typeface="Cambria Math"/>
                                        </a:rPr>
                                      </m:ctrlPr>
                                    </m:sSubSupPr>
                                    <m:e>
                                      <m:r>
                                        <a:rPr lang="en-US" sz="1800" b="1" i="1">
                                          <a:effectLst/>
                                          <a:latin typeface="Cambria Math"/>
                                        </a:rPr>
                                        <m:t>𝐏</m:t>
                                      </m:r>
                                    </m:e>
                                    <m:sub>
                                      <m:r>
                                        <a:rPr lang="en-US" sz="1800" b="1">
                                          <a:effectLst/>
                                          <a:latin typeface="Cambria Math"/>
                                        </a:rPr>
                                        <m:t>+</m:t>
                                      </m:r>
                                    </m:sub>
                                    <m:sup>
                                      <m:r>
                                        <a:rPr lang="en-US" sz="1800" b="1" i="1">
                                          <a:effectLst/>
                                          <a:latin typeface="Cambria Math"/>
                                        </a:rPr>
                                        <m:t>𝐬𝐯</m:t>
                                      </m:r>
                                    </m:sup>
                                  </m:sSubSup>
                                </m:e>
                              </m:nary>
                              <m:r>
                                <a:rPr lang="en-US" sz="1800" b="1">
                                  <a:effectLst/>
                                  <a:latin typeface="Cambria Math"/>
                                </a:rPr>
                                <m:t> ∀=</m:t>
                              </m:r>
                              <m:r>
                                <a:rPr lang="en-US" sz="1800" b="1" i="1">
                                  <a:effectLst/>
                                  <a:latin typeface="Cambria Math"/>
                                </a:rPr>
                                <m:t>𝛜</m:t>
                              </m:r>
                              <m:r>
                                <a:rPr lang="en-US" sz="1800" b="1" i="1">
                                  <a:effectLst/>
                                  <a:latin typeface="Cambria Math"/>
                                </a:rPr>
                                <m:t>𝐒</m:t>
                              </m:r>
                            </m:oMath>
                          </a14:m>
                          <a:endParaRPr lang="en-US" sz="1800" b="1" dirty="0">
                            <a:effectLst/>
                            <a:latin typeface="Arial"/>
                            <a:ea typeface="Calibri"/>
                            <a:cs typeface="B Zar" panose="00000400000000000000" pitchFamily="2" charset="-78"/>
                          </a:endParaRPr>
                        </a:p>
                      </a:txBody>
                      <a:tcPr marL="68580" marR="68580" marT="0" marB="0" anchor="ctr"/>
                    </a:tc>
                  </a:tr>
                  <a:tr h="377304">
                    <a:tc>
                      <a:txBody>
                        <a:bodyPr/>
                        <a:lstStyle/>
                        <a:p>
                          <a:pPr algn="ctr" rtl="1">
                            <a:lnSpc>
                              <a:spcPct val="115000"/>
                            </a:lnSpc>
                            <a:spcAft>
                              <a:spcPts val="0"/>
                            </a:spcAft>
                          </a:pPr>
                          <a14:m>
                            <m:oMathPara xmlns:m="http://schemas.openxmlformats.org/officeDocument/2006/math">
                              <m:oMathParaPr>
                                <m:jc m:val="centerGroup"/>
                              </m:oMathParaPr>
                              <m:oMath xmlns:m="http://schemas.openxmlformats.org/officeDocument/2006/math">
                                <m:sSubSup>
                                  <m:sSubSupPr>
                                    <m:ctrlPr>
                                      <a:rPr lang="en-US" sz="1800" b="1" i="1">
                                        <a:effectLst/>
                                        <a:latin typeface="Cambria Math"/>
                                      </a:rPr>
                                    </m:ctrlPr>
                                  </m:sSubSupPr>
                                  <m:e>
                                    <m:r>
                                      <a:rPr lang="en-US" sz="1800" b="1" i="1">
                                        <a:effectLst/>
                                        <a:latin typeface="Cambria Math"/>
                                      </a:rPr>
                                      <m:t>𝐏</m:t>
                                    </m:r>
                                  </m:e>
                                  <m:sub>
                                    <m:r>
                                      <a:rPr lang="en-US" sz="1800" b="1" i="1">
                                        <a:effectLst/>
                                        <a:latin typeface="Cambria Math"/>
                                      </a:rPr>
                                      <m:t>𝐣𝐭</m:t>
                                    </m:r>
                                  </m:sub>
                                  <m:sup>
                                    <m:r>
                                      <a:rPr lang="en-US" sz="1800" b="1" i="1">
                                        <a:effectLst/>
                                        <a:latin typeface="Cambria Math"/>
                                      </a:rPr>
                                      <m:t>𝐒</m:t>
                                    </m:r>
                                  </m:sup>
                                </m:sSubSup>
                              </m:oMath>
                            </m:oMathPara>
                          </a14:m>
                          <a:endParaRPr lang="en-US" sz="1800" b="1">
                            <a:effectLst/>
                            <a:latin typeface="Arial"/>
                            <a:ea typeface="Calibri"/>
                            <a:cs typeface="B Nazanin"/>
                          </a:endParaRPr>
                        </a:p>
                      </a:txBody>
                      <a:tcPr marL="68580" marR="68580" marT="0" marB="0" anchor="ctr"/>
                    </a:tc>
                    <a:tc>
                      <a:txBody>
                        <a:bodyPr/>
                        <a:lstStyle/>
                        <a:p>
                          <a:pPr algn="r" rtl="1">
                            <a:lnSpc>
                              <a:spcPct val="115000"/>
                            </a:lnSpc>
                            <a:spcAft>
                              <a:spcPts val="0"/>
                            </a:spcAft>
                          </a:pPr>
                          <a:r>
                            <a:rPr lang="fa-IR" sz="1800" b="1" dirty="0">
                              <a:effectLst/>
                              <a:cs typeface="B Zar" panose="00000400000000000000" pitchFamily="2" charset="-78"/>
                            </a:rPr>
                            <a:t>قیمت منصفانه‌ی ورق قرضه‌ی </a:t>
                          </a:r>
                          <a:r>
                            <a:rPr lang="en-US" sz="1800" b="1" dirty="0">
                              <a:effectLst/>
                              <a:cs typeface="B Zar" panose="00000400000000000000" pitchFamily="2" charset="-78"/>
                            </a:rPr>
                            <a:t>j</a:t>
                          </a:r>
                          <a:r>
                            <a:rPr lang="fa-IR" sz="1800" b="1" dirty="0">
                              <a:effectLst/>
                              <a:cs typeface="B Zar" panose="00000400000000000000" pitchFamily="2" charset="-78"/>
                            </a:rPr>
                            <a:t> در سناریوی </a:t>
                          </a:r>
                          <a:r>
                            <a:rPr lang="en-US" sz="1800" b="1" dirty="0">
                              <a:effectLst/>
                              <a:cs typeface="B Zar" panose="00000400000000000000" pitchFamily="2" charset="-78"/>
                            </a:rPr>
                            <a:t>S</a:t>
                          </a:r>
                          <a:r>
                            <a:rPr lang="fa-IR" sz="1800" b="1" dirty="0">
                              <a:effectLst/>
                              <a:cs typeface="B Zar" panose="00000400000000000000" pitchFamily="2" charset="-78"/>
                            </a:rPr>
                            <a:t> در مرحله‌ی </a:t>
                          </a:r>
                          <a:r>
                            <a:rPr lang="en-US" sz="1800" b="1" dirty="0">
                              <a:effectLst/>
                              <a:cs typeface="B Zar" panose="00000400000000000000" pitchFamily="2" charset="-78"/>
                            </a:rPr>
                            <a:t>t</a:t>
                          </a:r>
                          <a:endParaRPr lang="en-US" sz="1800" b="1" dirty="0">
                            <a:effectLst/>
                            <a:latin typeface="Arial"/>
                            <a:ea typeface="Calibri"/>
                            <a:cs typeface="B Zar" panose="00000400000000000000" pitchFamily="2" charset="-78"/>
                          </a:endParaRPr>
                        </a:p>
                      </a:txBody>
                      <a:tcPr marL="68580" marR="68580" marT="0" marB="0" anchor="ctr"/>
                    </a:tc>
                  </a:tr>
                  <a:tr h="377304">
                    <a:tc>
                      <a:txBody>
                        <a:bodyPr/>
                        <a:lstStyle/>
                        <a:p>
                          <a:pPr algn="ctr" rtl="1">
                            <a:lnSpc>
                              <a:spcPct val="115000"/>
                            </a:lnSpc>
                            <a:spcAft>
                              <a:spcPts val="0"/>
                            </a:spcAft>
                          </a:pPr>
                          <a14:m>
                            <m:oMathPara xmlns:m="http://schemas.openxmlformats.org/officeDocument/2006/math">
                              <m:oMathParaPr>
                                <m:jc m:val="centerGroup"/>
                              </m:oMathParaPr>
                              <m:oMath xmlns:m="http://schemas.openxmlformats.org/officeDocument/2006/math">
                                <m:sSubSup>
                                  <m:sSubSupPr>
                                    <m:ctrlPr>
                                      <a:rPr lang="en-US" sz="1800" b="1" i="1">
                                        <a:effectLst/>
                                        <a:latin typeface="Cambria Math"/>
                                      </a:rPr>
                                    </m:ctrlPr>
                                  </m:sSubSupPr>
                                  <m:e>
                                    <m:r>
                                      <a:rPr lang="en-US" sz="1800" b="1">
                                        <a:effectLst/>
                                        <a:latin typeface="Cambria Math"/>
                                        <a:sym typeface="Symbol"/>
                                      </a:rPr>
                                      <m:t></m:t>
                                    </m:r>
                                  </m:e>
                                  <m:sub>
                                    <m:r>
                                      <a:rPr lang="en-US" sz="1800" b="1" i="1">
                                        <a:effectLst/>
                                        <a:latin typeface="Cambria Math"/>
                                      </a:rPr>
                                      <m:t>𝐣𝐭</m:t>
                                    </m:r>
                                  </m:sub>
                                  <m:sup>
                                    <m:r>
                                      <a:rPr lang="en-US" sz="1800" b="1" i="1">
                                        <a:effectLst/>
                                        <a:latin typeface="Cambria Math"/>
                                      </a:rPr>
                                      <m:t>𝐒</m:t>
                                    </m:r>
                                  </m:sup>
                                </m:sSubSup>
                              </m:oMath>
                            </m:oMathPara>
                          </a14:m>
                          <a:endParaRPr lang="en-US" sz="1800" b="1">
                            <a:effectLst/>
                            <a:latin typeface="Arial"/>
                            <a:ea typeface="Calibri"/>
                            <a:cs typeface="B Nazanin"/>
                          </a:endParaRPr>
                        </a:p>
                      </a:txBody>
                      <a:tcPr marL="68580" marR="68580" marT="0" marB="0" anchor="ctr"/>
                    </a:tc>
                    <a:tc>
                      <a:txBody>
                        <a:bodyPr/>
                        <a:lstStyle/>
                        <a:p>
                          <a:pPr algn="r" rtl="1">
                            <a:lnSpc>
                              <a:spcPct val="115000"/>
                            </a:lnSpc>
                            <a:spcAft>
                              <a:spcPts val="0"/>
                            </a:spcAft>
                          </a:pPr>
                          <a:r>
                            <a:rPr lang="fa-IR" sz="1800" b="1" dirty="0">
                              <a:effectLst/>
                              <a:cs typeface="B Zar" panose="00000400000000000000" pitchFamily="2" charset="-78"/>
                            </a:rPr>
                            <a:t>جریان نقدی تولید شده از ورق قرضه‌ی </a:t>
                          </a:r>
                          <a:r>
                            <a:rPr lang="en-US" sz="1800" b="1" dirty="0">
                              <a:effectLst/>
                              <a:cs typeface="B Zar" panose="00000400000000000000" pitchFamily="2" charset="-78"/>
                            </a:rPr>
                            <a:t>j</a:t>
                          </a:r>
                          <a:r>
                            <a:rPr lang="fa-IR" sz="1800" b="1" dirty="0">
                              <a:effectLst/>
                              <a:cs typeface="B Zar" panose="00000400000000000000" pitchFamily="2" charset="-78"/>
                            </a:rPr>
                            <a:t> تحت سناریوی </a:t>
                          </a:r>
                          <a:r>
                            <a:rPr lang="en-US" sz="1800" b="1" dirty="0">
                              <a:effectLst/>
                              <a:cs typeface="B Zar" panose="00000400000000000000" pitchFamily="2" charset="-78"/>
                            </a:rPr>
                            <a:t>s</a:t>
                          </a:r>
                          <a:r>
                            <a:rPr lang="fa-IR" sz="1800" b="1" dirty="0">
                              <a:effectLst/>
                              <a:cs typeface="B Zar" panose="00000400000000000000" pitchFamily="2" charset="-78"/>
                            </a:rPr>
                            <a:t> در مرحله‌ی </a:t>
                          </a:r>
                          <a:r>
                            <a:rPr lang="en-US" sz="1800" b="1" dirty="0">
                              <a:effectLst/>
                              <a:cs typeface="B Zar" panose="00000400000000000000" pitchFamily="2" charset="-78"/>
                            </a:rPr>
                            <a:t>t</a:t>
                          </a:r>
                          <a:endParaRPr lang="en-US" sz="1800" b="1" dirty="0">
                            <a:effectLst/>
                            <a:latin typeface="Arial"/>
                            <a:ea typeface="Calibri"/>
                            <a:cs typeface="B Zar" panose="00000400000000000000" pitchFamily="2" charset="-78"/>
                          </a:endParaRPr>
                        </a:p>
                      </a:txBody>
                      <a:tcPr marL="68580" marR="68580" marT="0" marB="0" anchor="ctr"/>
                    </a:tc>
                  </a:tr>
                  <a:tr h="340363">
                    <a:tc>
                      <a:txBody>
                        <a:bodyPr/>
                        <a:lstStyle/>
                        <a:p>
                          <a:pPr algn="ctr" rtl="1">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n-US" sz="1800" b="1" i="1">
                                        <a:effectLst/>
                                        <a:latin typeface="Cambria Math"/>
                                      </a:rPr>
                                    </m:ctrlPr>
                                  </m:sSubPr>
                                  <m:e>
                                    <m:r>
                                      <a:rPr lang="en-US" sz="1800" b="1" i="1">
                                        <a:effectLst/>
                                        <a:latin typeface="Cambria Math"/>
                                      </a:rPr>
                                      <m:t>𝛅</m:t>
                                    </m:r>
                                  </m:e>
                                  <m:sub>
                                    <m:r>
                                      <a:rPr lang="en-US" sz="1800" b="1" i="1">
                                        <a:effectLst/>
                                        <a:latin typeface="Cambria Math"/>
                                      </a:rPr>
                                      <m:t>𝟏</m:t>
                                    </m:r>
                                  </m:sub>
                                </m:sSub>
                                <m:r>
                                  <a:rPr lang="en-US" sz="1800" b="1">
                                    <a:effectLst/>
                                    <a:latin typeface="Cambria Math"/>
                                  </a:rPr>
                                  <m:t>≥</m:t>
                                </m:r>
                                <m:r>
                                  <a:rPr lang="en-US" sz="1800" b="1" i="1">
                                    <a:effectLst/>
                                    <a:latin typeface="Cambria Math"/>
                                  </a:rPr>
                                  <m:t>𝟎</m:t>
                                </m:r>
                              </m:oMath>
                            </m:oMathPara>
                          </a14:m>
                          <a:endParaRPr lang="en-US" sz="1800" b="1">
                            <a:effectLst/>
                            <a:latin typeface="Arial"/>
                            <a:ea typeface="Calibri"/>
                            <a:cs typeface="B Nazanin"/>
                          </a:endParaRPr>
                        </a:p>
                      </a:txBody>
                      <a:tcPr marL="68580" marR="68580" marT="0" marB="0" anchor="ctr"/>
                    </a:tc>
                    <a:tc>
                      <a:txBody>
                        <a:bodyPr/>
                        <a:lstStyle/>
                        <a:p>
                          <a:pPr algn="r" rtl="1">
                            <a:lnSpc>
                              <a:spcPct val="115000"/>
                            </a:lnSpc>
                            <a:spcAft>
                              <a:spcPts val="0"/>
                            </a:spcAft>
                          </a:pPr>
                          <a:r>
                            <a:rPr lang="fa-IR" sz="1800" b="1" dirty="0">
                              <a:effectLst/>
                              <a:cs typeface="B Zar" panose="00000400000000000000" pitchFamily="2" charset="-78"/>
                            </a:rPr>
                            <a:t>دامنک نرخ سپرده نسبت به نرخ بهره</a:t>
                          </a:r>
                          <a:endParaRPr lang="en-US" sz="1800" b="1" dirty="0">
                            <a:effectLst/>
                            <a:latin typeface="Arial"/>
                            <a:ea typeface="Calibri"/>
                            <a:cs typeface="B Zar" panose="00000400000000000000" pitchFamily="2" charset="-78"/>
                          </a:endParaRPr>
                        </a:p>
                      </a:txBody>
                      <a:tcPr marL="68580" marR="68580" marT="0" marB="0" anchor="ctr"/>
                    </a:tc>
                  </a:tr>
                  <a:tr h="340363">
                    <a:tc>
                      <a:txBody>
                        <a:bodyPr/>
                        <a:lstStyle/>
                        <a:p>
                          <a:pPr algn="ctr" rtl="1">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n-US" sz="1800" b="1" i="1">
                                        <a:effectLst/>
                                        <a:latin typeface="Cambria Math"/>
                                      </a:rPr>
                                    </m:ctrlPr>
                                  </m:sSubPr>
                                  <m:e>
                                    <m:r>
                                      <a:rPr lang="en-US" sz="1800" b="1" i="1">
                                        <a:effectLst/>
                                        <a:latin typeface="Cambria Math"/>
                                      </a:rPr>
                                      <m:t>𝛅</m:t>
                                    </m:r>
                                  </m:e>
                                  <m:sub>
                                    <m:r>
                                      <a:rPr lang="en-US" sz="1800" b="1" i="1">
                                        <a:effectLst/>
                                        <a:latin typeface="Cambria Math"/>
                                      </a:rPr>
                                      <m:t>𝟐</m:t>
                                    </m:r>
                                  </m:sub>
                                </m:sSub>
                                <m:r>
                                  <a:rPr lang="en-US" sz="1800" b="1">
                                    <a:effectLst/>
                                    <a:latin typeface="Cambria Math"/>
                                  </a:rPr>
                                  <m:t>≥</m:t>
                                </m:r>
                                <m:r>
                                  <a:rPr lang="en-US" sz="1800" b="1" i="1">
                                    <a:effectLst/>
                                    <a:latin typeface="Cambria Math"/>
                                  </a:rPr>
                                  <m:t>𝟎</m:t>
                                </m:r>
                              </m:oMath>
                            </m:oMathPara>
                          </a14:m>
                          <a:endParaRPr lang="en-US" sz="1800" b="1">
                            <a:effectLst/>
                            <a:latin typeface="Arial"/>
                            <a:ea typeface="Calibri"/>
                            <a:cs typeface="B Nazanin"/>
                          </a:endParaRPr>
                        </a:p>
                      </a:txBody>
                      <a:tcPr marL="68580" marR="68580" marT="0" marB="0" anchor="ctr"/>
                    </a:tc>
                    <a:tc>
                      <a:txBody>
                        <a:bodyPr/>
                        <a:lstStyle/>
                        <a:p>
                          <a:pPr algn="r" rtl="1">
                            <a:lnSpc>
                              <a:spcPct val="115000"/>
                            </a:lnSpc>
                            <a:spcAft>
                              <a:spcPts val="0"/>
                            </a:spcAft>
                          </a:pPr>
                          <a:r>
                            <a:rPr lang="fa-IR" sz="1800" b="1" dirty="0">
                              <a:effectLst/>
                              <a:cs typeface="B Zar" panose="00000400000000000000" pitchFamily="2" charset="-78"/>
                            </a:rPr>
                            <a:t>دامنک نرخ وام نسبت به نرخ بهره</a:t>
                          </a:r>
                          <a:endParaRPr lang="en-US" sz="1800" b="1" dirty="0">
                            <a:effectLst/>
                            <a:latin typeface="Arial"/>
                            <a:ea typeface="Calibri"/>
                            <a:cs typeface="B Zar" panose="00000400000000000000" pitchFamily="2" charset="-78"/>
                          </a:endParaRPr>
                        </a:p>
                      </a:txBody>
                      <a:tcPr marL="68580" marR="68580" marT="0" marB="0" anchor="ctr"/>
                    </a:tc>
                  </a:tr>
                  <a:tr h="384084">
                    <a:tc>
                      <a:txBody>
                        <a:bodyPr/>
                        <a:lstStyle/>
                        <a:p>
                          <a:pPr algn="ctr" rtl="1">
                            <a:lnSpc>
                              <a:spcPct val="115000"/>
                            </a:lnSpc>
                            <a:spcAft>
                              <a:spcPts val="0"/>
                            </a:spcAft>
                          </a:pPr>
                          <a14:m>
                            <m:oMathPara xmlns:m="http://schemas.openxmlformats.org/officeDocument/2006/math">
                              <m:oMathParaPr>
                                <m:jc m:val="centerGroup"/>
                              </m:oMathParaPr>
                              <m:oMath xmlns:m="http://schemas.openxmlformats.org/officeDocument/2006/math">
                                <m:sSubSup>
                                  <m:sSubSupPr>
                                    <m:ctrlPr>
                                      <a:rPr lang="en-US" sz="1800" b="1" i="1">
                                        <a:effectLst/>
                                        <a:latin typeface="Cambria Math"/>
                                      </a:rPr>
                                    </m:ctrlPr>
                                  </m:sSubSupPr>
                                  <m:e>
                                    <m:r>
                                      <a:rPr lang="en-US" sz="1800" b="1">
                                        <a:effectLst/>
                                        <a:latin typeface="Cambria Math"/>
                                        <a:sym typeface="Symbol"/>
                                      </a:rPr>
                                      <m:t></m:t>
                                    </m:r>
                                  </m:e>
                                  <m:sub>
                                    <m:r>
                                      <a:rPr lang="en-US" sz="1800" b="1" i="1">
                                        <a:effectLst/>
                                        <a:latin typeface="Cambria Math"/>
                                      </a:rPr>
                                      <m:t>𝐣𝐭</m:t>
                                    </m:r>
                                  </m:sub>
                                  <m:sup>
                                    <m:r>
                                      <a:rPr lang="en-US" sz="1800" b="1" i="1">
                                        <a:effectLst/>
                                        <a:latin typeface="Cambria Math"/>
                                      </a:rPr>
                                      <m:t>𝐬</m:t>
                                    </m:r>
                                  </m:sup>
                                </m:sSubSup>
                                <m:r>
                                  <a:rPr lang="en-US" sz="1800" b="1">
                                    <a:effectLst/>
                                    <a:latin typeface="Cambria Math"/>
                                  </a:rPr>
                                  <m:t>,</m:t>
                                </m:r>
                                <m:sSubSup>
                                  <m:sSubSupPr>
                                    <m:ctrlPr>
                                      <a:rPr lang="en-US" sz="1800" b="1" i="1">
                                        <a:effectLst/>
                                        <a:latin typeface="Cambria Math"/>
                                      </a:rPr>
                                    </m:ctrlPr>
                                  </m:sSubSupPr>
                                  <m:e>
                                    <m:r>
                                      <a:rPr lang="en-US" sz="1800" b="1">
                                        <a:effectLst/>
                                        <a:latin typeface="Cambria Math"/>
                                        <a:sym typeface="Symbol"/>
                                      </a:rPr>
                                      <m:t></m:t>
                                    </m:r>
                                  </m:e>
                                  <m:sub>
                                    <m:r>
                                      <a:rPr lang="en-US" sz="1800" b="1" i="1">
                                        <a:effectLst/>
                                        <a:latin typeface="Cambria Math"/>
                                      </a:rPr>
                                      <m:t>𝐞𝐭</m:t>
                                    </m:r>
                                  </m:sub>
                                  <m:sup>
                                    <m:r>
                                      <a:rPr lang="en-US" sz="1800" b="1" i="1">
                                        <a:effectLst/>
                                        <a:latin typeface="Cambria Math"/>
                                      </a:rPr>
                                      <m:t>𝐬</m:t>
                                    </m:r>
                                  </m:sup>
                                </m:sSubSup>
                              </m:oMath>
                            </m:oMathPara>
                          </a14:m>
                          <a:endParaRPr lang="en-US" sz="1800" b="1">
                            <a:effectLst/>
                            <a:latin typeface="Arial"/>
                            <a:ea typeface="Calibri"/>
                            <a:cs typeface="B Nazanin"/>
                          </a:endParaRPr>
                        </a:p>
                      </a:txBody>
                      <a:tcPr marL="68580" marR="68580" marT="0" marB="0" anchor="ctr"/>
                    </a:tc>
                    <a:tc>
                      <a:txBody>
                        <a:bodyPr/>
                        <a:lstStyle/>
                        <a:p>
                          <a:pPr algn="r" rtl="1">
                            <a:lnSpc>
                              <a:spcPct val="115000"/>
                            </a:lnSpc>
                            <a:spcAft>
                              <a:spcPts val="0"/>
                            </a:spcAft>
                          </a:pPr>
                          <a:r>
                            <a:rPr lang="fa-IR" sz="1800" b="1" dirty="0">
                              <a:effectLst/>
                              <a:cs typeface="B Zar" panose="00000400000000000000" pitchFamily="2" charset="-78"/>
                            </a:rPr>
                            <a:t>قیمت فروش ورق قرضه‌ی </a:t>
                          </a:r>
                          <a:r>
                            <a:rPr lang="en-US" sz="1800" b="1" dirty="0">
                              <a:effectLst/>
                              <a:cs typeface="B Zar" panose="00000400000000000000" pitchFamily="2" charset="-78"/>
                            </a:rPr>
                            <a:t>j</a:t>
                          </a:r>
                          <a:r>
                            <a:rPr lang="fa-IR" sz="1800" b="1" dirty="0">
                              <a:effectLst/>
                              <a:cs typeface="B Zar" panose="00000400000000000000" pitchFamily="2" charset="-78"/>
                            </a:rPr>
                            <a:t> در مرحله </a:t>
                          </a:r>
                          <a:r>
                            <a:rPr lang="en-US" sz="1800" b="1" dirty="0">
                              <a:effectLst/>
                              <a:cs typeface="B Zar" panose="00000400000000000000" pitchFamily="2" charset="-78"/>
                            </a:rPr>
                            <a:t>t=0</a:t>
                          </a:r>
                          <a:endParaRPr lang="en-US" sz="1800" b="1" dirty="0">
                            <a:effectLst/>
                            <a:latin typeface="Arial"/>
                            <a:ea typeface="Calibri"/>
                            <a:cs typeface="B Zar" panose="00000400000000000000" pitchFamily="2" charset="-78"/>
                          </a:endParaRPr>
                        </a:p>
                      </a:txBody>
                      <a:tcPr marL="68580" marR="68580" marT="0" marB="0" anchor="ctr"/>
                    </a:tc>
                  </a:tr>
                  <a:tr h="384084">
                    <a:tc>
                      <a:txBody>
                        <a:bodyPr/>
                        <a:lstStyle/>
                        <a:p>
                          <a:pPr algn="ctr" rtl="1">
                            <a:lnSpc>
                              <a:spcPct val="115000"/>
                            </a:lnSpc>
                            <a:spcAft>
                              <a:spcPts val="0"/>
                            </a:spcAft>
                          </a:pPr>
                          <a14:m>
                            <m:oMathPara xmlns:m="http://schemas.openxmlformats.org/officeDocument/2006/math">
                              <m:oMathParaPr>
                                <m:jc m:val="centerGroup"/>
                              </m:oMathParaPr>
                              <m:oMath xmlns:m="http://schemas.openxmlformats.org/officeDocument/2006/math">
                                <m:sSubSup>
                                  <m:sSubSupPr>
                                    <m:ctrlPr>
                                      <a:rPr lang="en-US" sz="1800" b="1" i="1">
                                        <a:effectLst/>
                                        <a:latin typeface="Cambria Math"/>
                                      </a:rPr>
                                    </m:ctrlPr>
                                  </m:sSubSupPr>
                                  <m:e>
                                    <m:r>
                                      <a:rPr lang="en-US" sz="1800" b="1">
                                        <a:effectLst/>
                                        <a:latin typeface="Cambria Math"/>
                                        <a:sym typeface="Symbol"/>
                                      </a:rPr>
                                      <m:t></m:t>
                                    </m:r>
                                  </m:e>
                                  <m:sub>
                                    <m:r>
                                      <a:rPr lang="en-US" sz="1800" b="1" i="1">
                                        <a:effectLst/>
                                        <a:latin typeface="Cambria Math"/>
                                      </a:rPr>
                                      <m:t>𝐣𝐭</m:t>
                                    </m:r>
                                  </m:sub>
                                  <m:sup>
                                    <m:r>
                                      <a:rPr lang="en-US" sz="1800" b="1" i="1">
                                        <a:effectLst/>
                                        <a:latin typeface="Cambria Math"/>
                                      </a:rPr>
                                      <m:t>𝐬</m:t>
                                    </m:r>
                                  </m:sup>
                                </m:sSubSup>
                                <m:r>
                                  <a:rPr lang="en-US" sz="1800" b="1">
                                    <a:effectLst/>
                                    <a:latin typeface="Cambria Math"/>
                                  </a:rPr>
                                  <m:t>,</m:t>
                                </m:r>
                                <m:sSubSup>
                                  <m:sSubSupPr>
                                    <m:ctrlPr>
                                      <a:rPr lang="en-US" sz="1800" b="1" i="1">
                                        <a:effectLst/>
                                        <a:latin typeface="Cambria Math"/>
                                      </a:rPr>
                                    </m:ctrlPr>
                                  </m:sSubSupPr>
                                  <m:e>
                                    <m:r>
                                      <a:rPr lang="en-US" sz="1800" b="1">
                                        <a:effectLst/>
                                        <a:latin typeface="Cambria Math"/>
                                        <a:sym typeface="Symbol"/>
                                      </a:rPr>
                                      <m:t></m:t>
                                    </m:r>
                                  </m:e>
                                  <m:sub>
                                    <m:r>
                                      <a:rPr lang="en-US" sz="1800" b="1" i="1">
                                        <a:effectLst/>
                                        <a:latin typeface="Cambria Math"/>
                                      </a:rPr>
                                      <m:t>𝐞𝐭</m:t>
                                    </m:r>
                                  </m:sub>
                                  <m:sup>
                                    <m:r>
                                      <a:rPr lang="en-US" sz="1800" b="1" i="1">
                                        <a:effectLst/>
                                        <a:latin typeface="Cambria Math"/>
                                      </a:rPr>
                                      <m:t>𝐬</m:t>
                                    </m:r>
                                  </m:sup>
                                </m:sSubSup>
                              </m:oMath>
                            </m:oMathPara>
                          </a14:m>
                          <a:endParaRPr lang="en-US" sz="1800" b="1">
                            <a:effectLst/>
                            <a:latin typeface="Arial"/>
                            <a:ea typeface="Calibri"/>
                            <a:cs typeface="B Nazanin"/>
                          </a:endParaRPr>
                        </a:p>
                      </a:txBody>
                      <a:tcPr marL="68580" marR="68580" marT="0" marB="0" anchor="ctr"/>
                    </a:tc>
                    <a:tc>
                      <a:txBody>
                        <a:bodyPr/>
                        <a:lstStyle/>
                        <a:p>
                          <a:pPr algn="r" rtl="1">
                            <a:lnSpc>
                              <a:spcPct val="115000"/>
                            </a:lnSpc>
                            <a:spcAft>
                              <a:spcPts val="0"/>
                            </a:spcAft>
                          </a:pPr>
                          <a:r>
                            <a:rPr lang="fa-IR" sz="1800" b="1" dirty="0">
                              <a:effectLst/>
                              <a:cs typeface="B Zar" panose="00000400000000000000" pitchFamily="2" charset="-78"/>
                            </a:rPr>
                            <a:t>قیمت خرید ورق قرضه‌ی </a:t>
                          </a:r>
                          <a:r>
                            <a:rPr lang="en-US" sz="1800" b="1" dirty="0">
                              <a:effectLst/>
                              <a:cs typeface="B Zar" panose="00000400000000000000" pitchFamily="2" charset="-78"/>
                            </a:rPr>
                            <a:t>j</a:t>
                          </a:r>
                          <a:r>
                            <a:rPr lang="fa-IR" sz="1800" b="1" dirty="0">
                              <a:effectLst/>
                              <a:cs typeface="B Zar" panose="00000400000000000000" pitchFamily="2" charset="-78"/>
                            </a:rPr>
                            <a:t> در مرحله </a:t>
                          </a:r>
                          <a:r>
                            <a:rPr lang="en-US" sz="1800" b="1" dirty="0">
                              <a:effectLst/>
                              <a:cs typeface="B Zar" panose="00000400000000000000" pitchFamily="2" charset="-78"/>
                            </a:rPr>
                            <a:t>t=0</a:t>
                          </a:r>
                          <a:endParaRPr lang="en-US" sz="1800" b="1" dirty="0">
                            <a:effectLst/>
                            <a:latin typeface="Arial"/>
                            <a:ea typeface="Calibri"/>
                            <a:cs typeface="B Zar" panose="00000400000000000000" pitchFamily="2" charset="-78"/>
                          </a:endParaRPr>
                        </a:p>
                      </a:txBody>
                      <a:tcPr marL="68580" marR="68580" marT="0" marB="0" anchor="ctr"/>
                    </a:tc>
                  </a:tr>
                  <a:tr h="384084">
                    <a:tc>
                      <a:txBody>
                        <a:bodyPr/>
                        <a:lstStyle/>
                        <a:p>
                          <a:pPr algn="ctr" rtl="1">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n-US" sz="1800" b="1" i="1">
                                        <a:effectLst/>
                                        <a:latin typeface="Cambria Math"/>
                                      </a:rPr>
                                    </m:ctrlPr>
                                  </m:sSubPr>
                                  <m:e>
                                    <m:r>
                                      <a:rPr lang="en-US" sz="1800" b="1" i="1">
                                        <a:effectLst/>
                                        <a:latin typeface="Cambria Math"/>
                                      </a:rPr>
                                      <m:t>𝐕</m:t>
                                    </m:r>
                                  </m:e>
                                  <m:sub>
                                    <m:r>
                                      <a:rPr lang="en-US" sz="1800" b="1" i="1">
                                        <a:effectLst/>
                                        <a:latin typeface="Cambria Math"/>
                                      </a:rPr>
                                      <m:t>𝐭</m:t>
                                    </m:r>
                                  </m:sub>
                                </m:sSub>
                              </m:oMath>
                            </m:oMathPara>
                          </a14:m>
                          <a:endParaRPr lang="en-US" sz="1800" b="1" dirty="0">
                            <a:effectLst/>
                            <a:latin typeface="Arial"/>
                            <a:ea typeface="Calibri"/>
                            <a:cs typeface="B Zar" panose="00000400000000000000" pitchFamily="2" charset="-78"/>
                          </a:endParaRPr>
                        </a:p>
                      </a:txBody>
                      <a:tcPr marL="68580" marR="68580" marT="0" marB="0" anchor="ctr"/>
                    </a:tc>
                    <a:tc>
                      <a:txBody>
                        <a:bodyPr/>
                        <a:lstStyle/>
                        <a:p>
                          <a:pPr algn="r" rtl="1">
                            <a:lnSpc>
                              <a:spcPct val="115000"/>
                            </a:lnSpc>
                            <a:spcAft>
                              <a:spcPts val="0"/>
                            </a:spcAft>
                          </a:pPr>
                          <a:r>
                            <a:rPr lang="fa-IR" sz="1800" b="1" dirty="0">
                              <a:effectLst/>
                              <a:cs typeface="B Zar" panose="00000400000000000000" pitchFamily="2" charset="-78"/>
                            </a:rPr>
                            <a:t>منفعت (</a:t>
                          </a:r>
                          <a:r>
                            <a:rPr lang="fa-IR" sz="1800" b="1" dirty="0" smtClean="0">
                              <a:effectLst/>
                              <a:cs typeface="B Zar" panose="00000400000000000000" pitchFamily="2" charset="-78"/>
                            </a:rPr>
                            <a:t>زیان</a:t>
                          </a:r>
                          <a:r>
                            <a:rPr lang="fa-IR" sz="1800" b="1" dirty="0">
                              <a:effectLst/>
                              <a:cs typeface="B Zar" panose="00000400000000000000" pitchFamily="2" charset="-78"/>
                            </a:rPr>
                            <a:t>) سرمایه</a:t>
                          </a:r>
                          <a:endParaRPr lang="en-US" sz="1800" b="1" dirty="0">
                            <a:effectLst/>
                            <a:latin typeface="Arial"/>
                            <a:ea typeface="Calibri"/>
                            <a:cs typeface="B Zar" panose="00000400000000000000" pitchFamily="2" charset="-78"/>
                          </a:endParaRPr>
                        </a:p>
                      </a:txBody>
                      <a:tcPr marL="68580" marR="68580" marT="0" marB="0" anchor="ctr"/>
                    </a:tc>
                  </a:tr>
                  <a:tr h="384084">
                    <a:tc>
                      <a:txBody>
                        <a:bodyPr/>
                        <a:lstStyle/>
                        <a:p>
                          <a:pPr algn="ctr" rtl="0">
                            <a:lnSpc>
                              <a:spcPct val="115000"/>
                            </a:lnSpc>
                            <a:spcAft>
                              <a:spcPts val="0"/>
                            </a:spcAft>
                          </a:pPr>
                          <a:r>
                            <a:rPr lang="en-US" sz="1800" b="1" dirty="0">
                              <a:effectLst/>
                              <a:cs typeface="B Zar" panose="00000400000000000000" pitchFamily="2" charset="-78"/>
                              <a:sym typeface="Symbol"/>
                            </a:rPr>
                            <a:t></a:t>
                          </a:r>
                          <a:endParaRPr lang="en-US" sz="1800" b="1" dirty="0">
                            <a:effectLst/>
                            <a:latin typeface="Arial"/>
                            <a:ea typeface="Calibri"/>
                            <a:cs typeface="B Zar" panose="00000400000000000000" pitchFamily="2" charset="-78"/>
                          </a:endParaRPr>
                        </a:p>
                      </a:txBody>
                      <a:tcPr marL="68580" marR="68580" marT="0" marB="0" anchor="ctr"/>
                    </a:tc>
                    <a:tc>
                      <a:txBody>
                        <a:bodyPr/>
                        <a:lstStyle/>
                        <a:p>
                          <a:pPr algn="r" rtl="1">
                            <a:lnSpc>
                              <a:spcPct val="115000"/>
                            </a:lnSpc>
                            <a:spcAft>
                              <a:spcPts val="0"/>
                            </a:spcAft>
                          </a:pPr>
                          <a:r>
                            <a:rPr lang="fa-IR" sz="1800" b="1" dirty="0">
                              <a:effectLst/>
                              <a:cs typeface="B Zar" panose="00000400000000000000" pitchFamily="2" charset="-78"/>
                            </a:rPr>
                            <a:t>درصد انحراف از دیرش دلاری موردنظر</a:t>
                          </a:r>
                          <a:endParaRPr lang="en-US" sz="1800" b="1" dirty="0">
                            <a:effectLst/>
                            <a:latin typeface="Arial"/>
                            <a:ea typeface="Calibri"/>
                            <a:cs typeface="B Zar" panose="00000400000000000000" pitchFamily="2" charset="-78"/>
                          </a:endParaRPr>
                        </a:p>
                      </a:txBody>
                      <a:tcPr marL="68580" marR="68580" marT="0" marB="0" anchor="ctr"/>
                    </a:tc>
                  </a:tr>
                  <a:tr h="384084">
                    <a:tc>
                      <a:txBody>
                        <a:bodyPr/>
                        <a:lstStyle/>
                        <a:p>
                          <a:pPr algn="ctr" rtl="1">
                            <a:lnSpc>
                              <a:spcPct val="115000"/>
                            </a:lnSpc>
                            <a:spcAft>
                              <a:spcPts val="0"/>
                            </a:spcAft>
                          </a:pPr>
                          <a:r>
                            <a:rPr lang="en-US" sz="1800" b="1" dirty="0">
                              <a:effectLst/>
                              <a:cs typeface="B Zar" panose="00000400000000000000" pitchFamily="2" charset="-78"/>
                            </a:rPr>
                            <a:t>D*</a:t>
                          </a:r>
                          <a:endParaRPr lang="en-US" sz="1800" b="1" dirty="0">
                            <a:effectLst/>
                            <a:latin typeface="Arial"/>
                            <a:ea typeface="Calibri"/>
                            <a:cs typeface="B Zar" panose="00000400000000000000" pitchFamily="2" charset="-78"/>
                          </a:endParaRPr>
                        </a:p>
                      </a:txBody>
                      <a:tcPr marL="68580" marR="68580" marT="0" marB="0" anchor="ctr"/>
                    </a:tc>
                    <a:tc>
                      <a:txBody>
                        <a:bodyPr/>
                        <a:lstStyle/>
                        <a:p>
                          <a:pPr algn="r" rtl="1">
                            <a:lnSpc>
                              <a:spcPct val="115000"/>
                            </a:lnSpc>
                            <a:spcAft>
                              <a:spcPts val="0"/>
                            </a:spcAft>
                          </a:pPr>
                          <a:r>
                            <a:rPr lang="fa-IR" sz="1800" b="1" dirty="0">
                              <a:effectLst/>
                              <a:cs typeface="B Zar" panose="00000400000000000000" pitchFamily="2" charset="-78"/>
                            </a:rPr>
                            <a:t>دیرش دلاری موردنظر</a:t>
                          </a:r>
                          <a:endParaRPr lang="en-US" sz="1800" b="1" dirty="0">
                            <a:effectLst/>
                            <a:latin typeface="Arial"/>
                            <a:ea typeface="Calibri"/>
                            <a:cs typeface="B Zar" panose="00000400000000000000" pitchFamily="2" charset="-78"/>
                          </a:endParaRPr>
                        </a:p>
                      </a:txBody>
                      <a:tcPr marL="68580" marR="68580" marT="0" marB="0" anchor="ctr"/>
                    </a:tc>
                  </a:tr>
                </a:tbl>
              </a:graphicData>
            </a:graphic>
          </p:graphicFrame>
        </mc:Choice>
        <mc:Fallback xmlns="">
          <p:graphicFrame>
            <p:nvGraphicFramePr>
              <p:cNvPr id="5" name="Content Placeholder 4"/>
              <p:cNvGraphicFramePr>
                <a:graphicFrameLocks noGrp="1"/>
              </p:cNvGraphicFramePr>
              <p:nvPr>
                <p:ph idx="1"/>
                <p:extLst>
                  <p:ext uri="{D42A27DB-BD31-4B8C-83A1-F6EECF244321}">
                    <p14:modId xmlns:p14="http://schemas.microsoft.com/office/powerpoint/2010/main" val="2282850293"/>
                  </p:ext>
                </p:extLst>
              </p:nvPr>
            </p:nvGraphicFramePr>
            <p:xfrm>
              <a:off x="0" y="1143001"/>
              <a:ext cx="8915400" cy="5285863"/>
            </p:xfrm>
            <a:graphic>
              <a:graphicData uri="http://schemas.openxmlformats.org/drawingml/2006/table">
                <a:tbl>
                  <a:tblPr rtl="1" firstRow="1" firstCol="1" bandRow="1">
                    <a:tableStyleId>{BC89EF96-8CEA-46FF-86C4-4CE0E7609802}</a:tableStyleId>
                  </a:tblPr>
                  <a:tblGrid>
                    <a:gridCol w="948767"/>
                    <a:gridCol w="7966633"/>
                  </a:tblGrid>
                  <a:tr h="630936">
                    <a:tc>
                      <a:txBody>
                        <a:bodyPr/>
                        <a:lstStyle/>
                        <a:p>
                          <a:pPr algn="ctr" rtl="1">
                            <a:lnSpc>
                              <a:spcPct val="115000"/>
                            </a:lnSpc>
                            <a:spcAft>
                              <a:spcPts val="0"/>
                            </a:spcAft>
                          </a:pPr>
                          <a:r>
                            <a:rPr lang="en-US" sz="1800" b="1" dirty="0">
                              <a:effectLst/>
                            </a:rPr>
                            <a:t>L</a:t>
                          </a:r>
                          <a:r>
                            <a:rPr lang="en-US" sz="1800" b="1" baseline="-25000" dirty="0">
                              <a:effectLst/>
                            </a:rPr>
                            <a:t>t</a:t>
                          </a:r>
                          <a:endParaRPr lang="en-US" sz="1800" b="1" dirty="0">
                            <a:effectLst/>
                            <a:latin typeface="Arial"/>
                            <a:ea typeface="Calibri"/>
                            <a:cs typeface="B Nazanin"/>
                          </a:endParaRPr>
                        </a:p>
                      </a:txBody>
                      <a:tcPr marL="68580" marR="68580" marT="0" marB="0" anchor="ctr"/>
                    </a:tc>
                    <a:tc>
                      <a:txBody>
                        <a:bodyPr/>
                        <a:lstStyle/>
                        <a:p>
                          <a:pPr algn="r" rtl="1">
                            <a:lnSpc>
                              <a:spcPct val="115000"/>
                            </a:lnSpc>
                            <a:spcAft>
                              <a:spcPts val="0"/>
                            </a:spcAft>
                          </a:pPr>
                          <a:r>
                            <a:rPr lang="ar-SA" sz="1800" b="1" dirty="0">
                              <a:effectLst/>
                              <a:cs typeface="B Zar" panose="00000400000000000000" pitchFamily="2" charset="-78"/>
                            </a:rPr>
                            <a:t>مقدار جریان‌های نقدی خروجی ناشی از تعهدات در مرحله‌ی </a:t>
                          </a:r>
                          <a:r>
                            <a:rPr lang="en-US" sz="1800" b="1" dirty="0">
                              <a:effectLst/>
                              <a:cs typeface="B Zar" panose="00000400000000000000" pitchFamily="2" charset="-78"/>
                            </a:rPr>
                            <a:t>t</a:t>
                          </a:r>
                          <a:r>
                            <a:rPr lang="fa-IR" sz="1800" b="1" dirty="0">
                              <a:effectLst/>
                              <a:cs typeface="B Zar" panose="00000400000000000000" pitchFamily="2" charset="-78"/>
                            </a:rPr>
                            <a:t>، جریان‌های نقدی ورودی </a:t>
                          </a:r>
                          <a:r>
                            <a:rPr lang="ar-SA" sz="1800" b="1" dirty="0">
                              <a:effectLst/>
                              <a:cs typeface="B Zar" panose="00000400000000000000" pitchFamily="2" charset="-78"/>
                            </a:rPr>
                            <a:t>با علامت منفی در مدل وارد می‌شوند.</a:t>
                          </a:r>
                          <a:endParaRPr lang="en-US" sz="1800" b="1" dirty="0">
                            <a:effectLst/>
                            <a:latin typeface="Arial"/>
                            <a:ea typeface="Calibri"/>
                            <a:cs typeface="B Zar" panose="00000400000000000000" pitchFamily="2" charset="-78"/>
                          </a:endParaRPr>
                        </a:p>
                      </a:txBody>
                      <a:tcPr marL="68580" marR="68580" marT="0" marB="0" anchor="ctr"/>
                    </a:tc>
                  </a:tr>
                  <a:tr h="630936">
                    <a:tc>
                      <a:txBody>
                        <a:bodyPr/>
                        <a:lstStyle/>
                        <a:p>
                          <a:pPr algn="ctr" rtl="1">
                            <a:lnSpc>
                              <a:spcPct val="115000"/>
                            </a:lnSpc>
                            <a:spcAft>
                              <a:spcPts val="0"/>
                            </a:spcAft>
                          </a:pPr>
                          <a:r>
                            <a:rPr lang="en-US" sz="1800" b="1">
                              <a:effectLst/>
                            </a:rPr>
                            <a:t>S</a:t>
                          </a:r>
                          <a:endParaRPr lang="en-US" sz="1800" b="1">
                            <a:effectLst/>
                            <a:latin typeface="Arial"/>
                            <a:ea typeface="Calibri"/>
                            <a:cs typeface="B Nazanin"/>
                          </a:endParaRPr>
                        </a:p>
                      </a:txBody>
                      <a:tcPr marL="68580" marR="68580" marT="0" marB="0" anchor="ctr"/>
                    </a:tc>
                    <a:tc>
                      <a:txBody>
                        <a:bodyPr/>
                        <a:lstStyle/>
                        <a:p>
                          <a:pPr algn="r" rtl="1">
                            <a:lnSpc>
                              <a:spcPct val="115000"/>
                            </a:lnSpc>
                            <a:spcAft>
                              <a:spcPts val="0"/>
                            </a:spcAft>
                          </a:pPr>
                          <a:r>
                            <a:rPr lang="fa-IR" sz="1800" b="1" dirty="0">
                              <a:effectLst/>
                              <a:cs typeface="B Zar" panose="00000400000000000000" pitchFamily="2" charset="-78"/>
                            </a:rPr>
                            <a:t>مجموعه سناریوها </a:t>
                          </a:r>
                          <a:r>
                            <a:rPr lang="en-US" sz="1800" b="1" dirty="0">
                              <a:effectLst/>
                              <a:cs typeface="B Zar" panose="00000400000000000000" pitchFamily="2" charset="-78"/>
                            </a:rPr>
                            <a:t>S=0…-S</a:t>
                          </a:r>
                          <a:r>
                            <a:rPr lang="fa-IR" sz="1800" b="1" dirty="0">
                              <a:effectLst/>
                              <a:cs typeface="B Zar" panose="00000400000000000000" pitchFamily="2" charset="-78"/>
                            </a:rPr>
                            <a:t> که به عنوان مسیرهای منحصر به فرد می‌باشضد و از گره اول در مرحله‌ی </a:t>
                          </a:r>
                          <a:r>
                            <a:rPr lang="en-US" sz="1800" b="1" dirty="0">
                              <a:effectLst/>
                              <a:cs typeface="B Zar" panose="00000400000000000000" pitchFamily="2" charset="-78"/>
                            </a:rPr>
                            <a:t>t=0</a:t>
                          </a:r>
                          <a:r>
                            <a:rPr lang="fa-IR" sz="1800" b="1" dirty="0">
                              <a:effectLst/>
                              <a:cs typeface="B Zar" panose="00000400000000000000" pitchFamily="2" charset="-78"/>
                            </a:rPr>
                            <a:t> تا گره نهایی در مرحله‌ی </a:t>
                          </a:r>
                          <a:r>
                            <a:rPr lang="en-US" sz="1800" b="1" dirty="0">
                              <a:effectLst/>
                              <a:cs typeface="B Zar" panose="00000400000000000000" pitchFamily="2" charset="-78"/>
                            </a:rPr>
                            <a:t>t=T</a:t>
                          </a:r>
                          <a:r>
                            <a:rPr lang="fa-IR" sz="1800" b="1" dirty="0">
                              <a:effectLst/>
                              <a:cs typeface="B Zar" panose="00000400000000000000" pitchFamily="2" charset="-78"/>
                            </a:rPr>
                            <a:t> در درخت سناریوها</a:t>
                          </a:r>
                          <a:endParaRPr lang="en-US" sz="1800" b="1" dirty="0">
                            <a:effectLst/>
                            <a:latin typeface="Arial"/>
                            <a:ea typeface="Calibri"/>
                            <a:cs typeface="B Zar" panose="00000400000000000000" pitchFamily="2" charset="-78"/>
                          </a:endParaRPr>
                        </a:p>
                      </a:txBody>
                      <a:tcPr marL="68580" marR="68580" marT="0" marB="0" anchor="ctr"/>
                    </a:tc>
                  </a:tr>
                  <a:tr h="326073">
                    <a:tc>
                      <a:txBody>
                        <a:bodyPr/>
                        <a:lstStyle/>
                        <a:p>
                          <a:endParaRPr lang="en-US"/>
                        </a:p>
                      </a:txBody>
                      <a:tcPr marL="68580" marR="68580" marT="0" marB="0" anchor="ctr">
                        <a:blipFill rotWithShape="1">
                          <a:blip r:embed="rId2"/>
                          <a:stretch>
                            <a:fillRect t="-409434" r="-837821" b="-1183019"/>
                          </a:stretch>
                        </a:blipFill>
                      </a:tcPr>
                    </a:tc>
                    <a:tc>
                      <a:txBody>
                        <a:bodyPr/>
                        <a:lstStyle/>
                        <a:p>
                          <a:pPr algn="r" rtl="1">
                            <a:lnSpc>
                              <a:spcPct val="115000"/>
                            </a:lnSpc>
                            <a:spcAft>
                              <a:spcPts val="0"/>
                            </a:spcAft>
                          </a:pPr>
                          <a:r>
                            <a:rPr lang="fa-IR" sz="1800" b="1" dirty="0">
                              <a:effectLst/>
                              <a:cs typeface="B Zar" panose="00000400000000000000" pitchFamily="2" charset="-78"/>
                            </a:rPr>
                            <a:t>نرخ بهره‌ی معتبر برای دوره‌ی </a:t>
                          </a:r>
                          <a:r>
                            <a:rPr lang="en-US" sz="1800" b="1" dirty="0">
                              <a:effectLst/>
                              <a:cs typeface="B Zar" panose="00000400000000000000" pitchFamily="2" charset="-78"/>
                            </a:rPr>
                            <a:t>t-1</a:t>
                          </a:r>
                          <a:r>
                            <a:rPr lang="fa-IR" sz="1800" b="1" dirty="0">
                              <a:effectLst/>
                              <a:cs typeface="B Zar" panose="00000400000000000000" pitchFamily="2" charset="-78"/>
                            </a:rPr>
                            <a:t> تا </a:t>
                          </a:r>
                          <a:r>
                            <a:rPr lang="en-US" sz="1800" b="1" dirty="0">
                              <a:effectLst/>
                              <a:cs typeface="B Zar" panose="00000400000000000000" pitchFamily="2" charset="-78"/>
                            </a:rPr>
                            <a:t>t</a:t>
                          </a:r>
                          <a:endParaRPr lang="en-US" sz="1800" b="1" dirty="0">
                            <a:effectLst/>
                            <a:latin typeface="Arial"/>
                            <a:ea typeface="Calibri"/>
                            <a:cs typeface="B Zar" panose="00000400000000000000" pitchFamily="2" charset="-78"/>
                          </a:endParaRPr>
                        </a:p>
                      </a:txBody>
                      <a:tcPr marL="68580" marR="68580" marT="0" marB="0" anchor="ctr"/>
                    </a:tc>
                  </a:tr>
                  <a:tr h="337312">
                    <a:tc>
                      <a:txBody>
                        <a:bodyPr/>
                        <a:lstStyle/>
                        <a:p>
                          <a:endParaRPr lang="en-US"/>
                        </a:p>
                      </a:txBody>
                      <a:tcPr marL="68580" marR="68580" marT="0" marB="0" anchor="ctr">
                        <a:blipFill rotWithShape="1">
                          <a:blip r:embed="rId2"/>
                          <a:stretch>
                            <a:fillRect t="-482143" r="-837821" b="-1019643"/>
                          </a:stretch>
                        </a:blipFill>
                      </a:tcPr>
                    </a:tc>
                    <a:tc>
                      <a:txBody>
                        <a:bodyPr/>
                        <a:lstStyle/>
                        <a:p>
                          <a:endParaRPr lang="en-US"/>
                        </a:p>
                      </a:txBody>
                      <a:tcPr marL="68580" marR="68580" marT="0" marB="0" anchor="ctr">
                        <a:blipFill rotWithShape="1">
                          <a:blip r:embed="rId2"/>
                          <a:stretch>
                            <a:fillRect l="-11936" t="-482143" b="-1019643"/>
                          </a:stretch>
                        </a:blipFill>
                      </a:tcPr>
                    </a:tc>
                  </a:tr>
                  <a:tr h="379730">
                    <a:tc>
                      <a:txBody>
                        <a:bodyPr/>
                        <a:lstStyle/>
                        <a:p>
                          <a:endParaRPr lang="en-US"/>
                        </a:p>
                      </a:txBody>
                      <a:tcPr marL="68580" marR="68580" marT="0" marB="0" anchor="ctr">
                        <a:blipFill rotWithShape="1">
                          <a:blip r:embed="rId2"/>
                          <a:stretch>
                            <a:fillRect t="-525806" r="-837821" b="-820968"/>
                          </a:stretch>
                        </a:blipFill>
                      </a:tcPr>
                    </a:tc>
                    <a:tc>
                      <a:txBody>
                        <a:bodyPr/>
                        <a:lstStyle/>
                        <a:p>
                          <a:pPr algn="r" rtl="1">
                            <a:lnSpc>
                              <a:spcPct val="115000"/>
                            </a:lnSpc>
                            <a:spcAft>
                              <a:spcPts val="0"/>
                            </a:spcAft>
                          </a:pPr>
                          <a:r>
                            <a:rPr lang="fa-IR" sz="1800" b="1" dirty="0">
                              <a:effectLst/>
                              <a:cs typeface="B Zar" panose="00000400000000000000" pitchFamily="2" charset="-78"/>
                            </a:rPr>
                            <a:t>قیمت منصفانه‌ی ورق قرضه‌ی </a:t>
                          </a:r>
                          <a:r>
                            <a:rPr lang="en-US" sz="1800" b="1" dirty="0">
                              <a:effectLst/>
                              <a:cs typeface="B Zar" panose="00000400000000000000" pitchFamily="2" charset="-78"/>
                            </a:rPr>
                            <a:t>j</a:t>
                          </a:r>
                          <a:r>
                            <a:rPr lang="fa-IR" sz="1800" b="1" dirty="0">
                              <a:effectLst/>
                              <a:cs typeface="B Zar" panose="00000400000000000000" pitchFamily="2" charset="-78"/>
                            </a:rPr>
                            <a:t> در سناریوی </a:t>
                          </a:r>
                          <a:r>
                            <a:rPr lang="en-US" sz="1800" b="1" dirty="0">
                              <a:effectLst/>
                              <a:cs typeface="B Zar" panose="00000400000000000000" pitchFamily="2" charset="-78"/>
                            </a:rPr>
                            <a:t>S</a:t>
                          </a:r>
                          <a:r>
                            <a:rPr lang="fa-IR" sz="1800" b="1" dirty="0">
                              <a:effectLst/>
                              <a:cs typeface="B Zar" panose="00000400000000000000" pitchFamily="2" charset="-78"/>
                            </a:rPr>
                            <a:t> در مرحله‌ی </a:t>
                          </a:r>
                          <a:r>
                            <a:rPr lang="en-US" sz="1800" b="1" dirty="0">
                              <a:effectLst/>
                              <a:cs typeface="B Zar" panose="00000400000000000000" pitchFamily="2" charset="-78"/>
                            </a:rPr>
                            <a:t>t</a:t>
                          </a:r>
                          <a:endParaRPr lang="en-US" sz="1800" b="1" dirty="0">
                            <a:effectLst/>
                            <a:latin typeface="Arial"/>
                            <a:ea typeface="Calibri"/>
                            <a:cs typeface="B Zar" panose="00000400000000000000" pitchFamily="2" charset="-78"/>
                          </a:endParaRPr>
                        </a:p>
                      </a:txBody>
                      <a:tcPr marL="68580" marR="68580" marT="0" marB="0" anchor="ctr"/>
                    </a:tc>
                  </a:tr>
                  <a:tr h="379730">
                    <a:tc>
                      <a:txBody>
                        <a:bodyPr/>
                        <a:lstStyle/>
                        <a:p>
                          <a:endParaRPr lang="en-US"/>
                        </a:p>
                      </a:txBody>
                      <a:tcPr marL="68580" marR="68580" marT="0" marB="0" anchor="ctr">
                        <a:blipFill rotWithShape="1">
                          <a:blip r:embed="rId2"/>
                          <a:stretch>
                            <a:fillRect t="-625806" r="-837821" b="-720968"/>
                          </a:stretch>
                        </a:blipFill>
                      </a:tcPr>
                    </a:tc>
                    <a:tc>
                      <a:txBody>
                        <a:bodyPr/>
                        <a:lstStyle/>
                        <a:p>
                          <a:pPr algn="r" rtl="1">
                            <a:lnSpc>
                              <a:spcPct val="115000"/>
                            </a:lnSpc>
                            <a:spcAft>
                              <a:spcPts val="0"/>
                            </a:spcAft>
                          </a:pPr>
                          <a:r>
                            <a:rPr lang="fa-IR" sz="1800" b="1" dirty="0">
                              <a:effectLst/>
                              <a:cs typeface="B Zar" panose="00000400000000000000" pitchFamily="2" charset="-78"/>
                            </a:rPr>
                            <a:t>جریان نقدی تولید شده از ورق قرضه‌ی </a:t>
                          </a:r>
                          <a:r>
                            <a:rPr lang="en-US" sz="1800" b="1" dirty="0">
                              <a:effectLst/>
                              <a:cs typeface="B Zar" panose="00000400000000000000" pitchFamily="2" charset="-78"/>
                            </a:rPr>
                            <a:t>j</a:t>
                          </a:r>
                          <a:r>
                            <a:rPr lang="fa-IR" sz="1800" b="1" dirty="0">
                              <a:effectLst/>
                              <a:cs typeface="B Zar" panose="00000400000000000000" pitchFamily="2" charset="-78"/>
                            </a:rPr>
                            <a:t> تحت سناریوی </a:t>
                          </a:r>
                          <a:r>
                            <a:rPr lang="en-US" sz="1800" b="1" dirty="0">
                              <a:effectLst/>
                              <a:cs typeface="B Zar" panose="00000400000000000000" pitchFamily="2" charset="-78"/>
                            </a:rPr>
                            <a:t>s</a:t>
                          </a:r>
                          <a:r>
                            <a:rPr lang="fa-IR" sz="1800" b="1" dirty="0">
                              <a:effectLst/>
                              <a:cs typeface="B Zar" panose="00000400000000000000" pitchFamily="2" charset="-78"/>
                            </a:rPr>
                            <a:t> در مرحله‌ی </a:t>
                          </a:r>
                          <a:r>
                            <a:rPr lang="en-US" sz="1800" b="1" dirty="0">
                              <a:effectLst/>
                              <a:cs typeface="B Zar" panose="00000400000000000000" pitchFamily="2" charset="-78"/>
                            </a:rPr>
                            <a:t>t</a:t>
                          </a:r>
                          <a:endParaRPr lang="en-US" sz="1800" b="1" dirty="0">
                            <a:effectLst/>
                            <a:latin typeface="Arial"/>
                            <a:ea typeface="Calibri"/>
                            <a:cs typeface="B Zar" panose="00000400000000000000" pitchFamily="2" charset="-78"/>
                          </a:endParaRPr>
                        </a:p>
                      </a:txBody>
                      <a:tcPr marL="68580" marR="68580" marT="0" marB="0" anchor="ctr"/>
                    </a:tc>
                  </a:tr>
                  <a:tr h="340363">
                    <a:tc>
                      <a:txBody>
                        <a:bodyPr/>
                        <a:lstStyle/>
                        <a:p>
                          <a:endParaRPr lang="en-US"/>
                        </a:p>
                      </a:txBody>
                      <a:tcPr marL="68580" marR="68580" marT="0" marB="0" anchor="ctr">
                        <a:blipFill rotWithShape="1">
                          <a:blip r:embed="rId2"/>
                          <a:stretch>
                            <a:fillRect t="-803571" r="-837821" b="-698214"/>
                          </a:stretch>
                        </a:blipFill>
                      </a:tcPr>
                    </a:tc>
                    <a:tc>
                      <a:txBody>
                        <a:bodyPr/>
                        <a:lstStyle/>
                        <a:p>
                          <a:pPr algn="r" rtl="1">
                            <a:lnSpc>
                              <a:spcPct val="115000"/>
                            </a:lnSpc>
                            <a:spcAft>
                              <a:spcPts val="0"/>
                            </a:spcAft>
                          </a:pPr>
                          <a:r>
                            <a:rPr lang="fa-IR" sz="1800" b="1" dirty="0">
                              <a:effectLst/>
                              <a:cs typeface="B Zar" panose="00000400000000000000" pitchFamily="2" charset="-78"/>
                            </a:rPr>
                            <a:t>دامنک نرخ سپرده نسبت به نرخ بهره</a:t>
                          </a:r>
                          <a:endParaRPr lang="en-US" sz="1800" b="1" dirty="0">
                            <a:effectLst/>
                            <a:latin typeface="Arial"/>
                            <a:ea typeface="Calibri"/>
                            <a:cs typeface="B Zar" panose="00000400000000000000" pitchFamily="2" charset="-78"/>
                          </a:endParaRPr>
                        </a:p>
                      </a:txBody>
                      <a:tcPr marL="68580" marR="68580" marT="0" marB="0" anchor="ctr"/>
                    </a:tc>
                  </a:tr>
                  <a:tr h="340363">
                    <a:tc>
                      <a:txBody>
                        <a:bodyPr/>
                        <a:lstStyle/>
                        <a:p>
                          <a:endParaRPr lang="en-US"/>
                        </a:p>
                      </a:txBody>
                      <a:tcPr marL="68580" marR="68580" marT="0" marB="0" anchor="ctr">
                        <a:blipFill rotWithShape="1">
                          <a:blip r:embed="rId2"/>
                          <a:stretch>
                            <a:fillRect t="-903571" r="-837821" b="-598214"/>
                          </a:stretch>
                        </a:blipFill>
                      </a:tcPr>
                    </a:tc>
                    <a:tc>
                      <a:txBody>
                        <a:bodyPr/>
                        <a:lstStyle/>
                        <a:p>
                          <a:pPr algn="r" rtl="1">
                            <a:lnSpc>
                              <a:spcPct val="115000"/>
                            </a:lnSpc>
                            <a:spcAft>
                              <a:spcPts val="0"/>
                            </a:spcAft>
                          </a:pPr>
                          <a:r>
                            <a:rPr lang="fa-IR" sz="1800" b="1" dirty="0">
                              <a:effectLst/>
                              <a:cs typeface="B Zar" panose="00000400000000000000" pitchFamily="2" charset="-78"/>
                            </a:rPr>
                            <a:t>دامنک نرخ وام نسبت به نرخ بهره</a:t>
                          </a:r>
                          <a:endParaRPr lang="en-US" sz="1800" b="1" dirty="0">
                            <a:effectLst/>
                            <a:latin typeface="Arial"/>
                            <a:ea typeface="Calibri"/>
                            <a:cs typeface="B Zar" panose="00000400000000000000" pitchFamily="2" charset="-78"/>
                          </a:endParaRPr>
                        </a:p>
                      </a:txBody>
                      <a:tcPr marL="68580" marR="68580" marT="0" marB="0" anchor="ctr"/>
                    </a:tc>
                  </a:tr>
                  <a:tr h="384084">
                    <a:tc>
                      <a:txBody>
                        <a:bodyPr/>
                        <a:lstStyle/>
                        <a:p>
                          <a:endParaRPr lang="en-US"/>
                        </a:p>
                      </a:txBody>
                      <a:tcPr marL="68580" marR="68580" marT="0" marB="0" anchor="ctr">
                        <a:blipFill rotWithShape="1">
                          <a:blip r:embed="rId2"/>
                          <a:stretch>
                            <a:fillRect t="-892063" r="-837821" b="-431746"/>
                          </a:stretch>
                        </a:blipFill>
                      </a:tcPr>
                    </a:tc>
                    <a:tc>
                      <a:txBody>
                        <a:bodyPr/>
                        <a:lstStyle/>
                        <a:p>
                          <a:pPr algn="r" rtl="1">
                            <a:lnSpc>
                              <a:spcPct val="115000"/>
                            </a:lnSpc>
                            <a:spcAft>
                              <a:spcPts val="0"/>
                            </a:spcAft>
                          </a:pPr>
                          <a:r>
                            <a:rPr lang="fa-IR" sz="1800" b="1" dirty="0">
                              <a:effectLst/>
                              <a:cs typeface="B Zar" panose="00000400000000000000" pitchFamily="2" charset="-78"/>
                            </a:rPr>
                            <a:t>قیمت فروش ورق قرضه‌ی </a:t>
                          </a:r>
                          <a:r>
                            <a:rPr lang="en-US" sz="1800" b="1" dirty="0">
                              <a:effectLst/>
                              <a:cs typeface="B Zar" panose="00000400000000000000" pitchFamily="2" charset="-78"/>
                            </a:rPr>
                            <a:t>j</a:t>
                          </a:r>
                          <a:r>
                            <a:rPr lang="fa-IR" sz="1800" b="1" dirty="0">
                              <a:effectLst/>
                              <a:cs typeface="B Zar" panose="00000400000000000000" pitchFamily="2" charset="-78"/>
                            </a:rPr>
                            <a:t> در مرحله </a:t>
                          </a:r>
                          <a:r>
                            <a:rPr lang="en-US" sz="1800" b="1" dirty="0">
                              <a:effectLst/>
                              <a:cs typeface="B Zar" panose="00000400000000000000" pitchFamily="2" charset="-78"/>
                            </a:rPr>
                            <a:t>t=0</a:t>
                          </a:r>
                          <a:endParaRPr lang="en-US" sz="1800" b="1" dirty="0">
                            <a:effectLst/>
                            <a:latin typeface="Arial"/>
                            <a:ea typeface="Calibri"/>
                            <a:cs typeface="B Zar" panose="00000400000000000000" pitchFamily="2" charset="-78"/>
                          </a:endParaRPr>
                        </a:p>
                      </a:txBody>
                      <a:tcPr marL="68580" marR="68580" marT="0" marB="0" anchor="ctr"/>
                    </a:tc>
                  </a:tr>
                  <a:tr h="384084">
                    <a:tc>
                      <a:txBody>
                        <a:bodyPr/>
                        <a:lstStyle/>
                        <a:p>
                          <a:endParaRPr lang="en-US"/>
                        </a:p>
                      </a:txBody>
                      <a:tcPr marL="68580" marR="68580" marT="0" marB="0" anchor="ctr">
                        <a:blipFill rotWithShape="1">
                          <a:blip r:embed="rId2"/>
                          <a:stretch>
                            <a:fillRect t="-992063" r="-837821" b="-331746"/>
                          </a:stretch>
                        </a:blipFill>
                      </a:tcPr>
                    </a:tc>
                    <a:tc>
                      <a:txBody>
                        <a:bodyPr/>
                        <a:lstStyle/>
                        <a:p>
                          <a:pPr algn="r" rtl="1">
                            <a:lnSpc>
                              <a:spcPct val="115000"/>
                            </a:lnSpc>
                            <a:spcAft>
                              <a:spcPts val="0"/>
                            </a:spcAft>
                          </a:pPr>
                          <a:r>
                            <a:rPr lang="fa-IR" sz="1800" b="1" dirty="0">
                              <a:effectLst/>
                              <a:cs typeface="B Zar" panose="00000400000000000000" pitchFamily="2" charset="-78"/>
                            </a:rPr>
                            <a:t>قیمت خرید ورق قرضه‌ی </a:t>
                          </a:r>
                          <a:r>
                            <a:rPr lang="en-US" sz="1800" b="1" dirty="0">
                              <a:effectLst/>
                              <a:cs typeface="B Zar" panose="00000400000000000000" pitchFamily="2" charset="-78"/>
                            </a:rPr>
                            <a:t>j</a:t>
                          </a:r>
                          <a:r>
                            <a:rPr lang="fa-IR" sz="1800" b="1" dirty="0">
                              <a:effectLst/>
                              <a:cs typeface="B Zar" panose="00000400000000000000" pitchFamily="2" charset="-78"/>
                            </a:rPr>
                            <a:t> در مرحله </a:t>
                          </a:r>
                          <a:r>
                            <a:rPr lang="en-US" sz="1800" b="1" dirty="0">
                              <a:effectLst/>
                              <a:cs typeface="B Zar" panose="00000400000000000000" pitchFamily="2" charset="-78"/>
                            </a:rPr>
                            <a:t>t=0</a:t>
                          </a:r>
                          <a:endParaRPr lang="en-US" sz="1800" b="1" dirty="0">
                            <a:effectLst/>
                            <a:latin typeface="Arial"/>
                            <a:ea typeface="Calibri"/>
                            <a:cs typeface="B Zar" panose="00000400000000000000" pitchFamily="2" charset="-78"/>
                          </a:endParaRPr>
                        </a:p>
                      </a:txBody>
                      <a:tcPr marL="68580" marR="68580" marT="0" marB="0" anchor="ctr"/>
                    </a:tc>
                  </a:tr>
                  <a:tr h="384084">
                    <a:tc>
                      <a:txBody>
                        <a:bodyPr/>
                        <a:lstStyle/>
                        <a:p>
                          <a:endParaRPr lang="en-US"/>
                        </a:p>
                      </a:txBody>
                      <a:tcPr marL="68580" marR="68580" marT="0" marB="0" anchor="ctr">
                        <a:blipFill rotWithShape="1">
                          <a:blip r:embed="rId2"/>
                          <a:stretch>
                            <a:fillRect t="-1092063" r="-837821" b="-231746"/>
                          </a:stretch>
                        </a:blipFill>
                      </a:tcPr>
                    </a:tc>
                    <a:tc>
                      <a:txBody>
                        <a:bodyPr/>
                        <a:lstStyle/>
                        <a:p>
                          <a:pPr algn="r" rtl="1">
                            <a:lnSpc>
                              <a:spcPct val="115000"/>
                            </a:lnSpc>
                            <a:spcAft>
                              <a:spcPts val="0"/>
                            </a:spcAft>
                          </a:pPr>
                          <a:r>
                            <a:rPr lang="fa-IR" sz="1800" b="1" dirty="0">
                              <a:effectLst/>
                              <a:cs typeface="B Zar" panose="00000400000000000000" pitchFamily="2" charset="-78"/>
                            </a:rPr>
                            <a:t>منفعت (</a:t>
                          </a:r>
                          <a:r>
                            <a:rPr lang="fa-IR" sz="1800" b="1" dirty="0" smtClean="0">
                              <a:effectLst/>
                              <a:cs typeface="B Zar" panose="00000400000000000000" pitchFamily="2" charset="-78"/>
                            </a:rPr>
                            <a:t>زیان</a:t>
                          </a:r>
                          <a:r>
                            <a:rPr lang="fa-IR" sz="1800" b="1" dirty="0">
                              <a:effectLst/>
                              <a:cs typeface="B Zar" panose="00000400000000000000" pitchFamily="2" charset="-78"/>
                            </a:rPr>
                            <a:t>) سرمایه</a:t>
                          </a:r>
                          <a:endParaRPr lang="en-US" sz="1800" b="1" dirty="0">
                            <a:effectLst/>
                            <a:latin typeface="Arial"/>
                            <a:ea typeface="Calibri"/>
                            <a:cs typeface="B Zar" panose="00000400000000000000" pitchFamily="2" charset="-78"/>
                          </a:endParaRPr>
                        </a:p>
                      </a:txBody>
                      <a:tcPr marL="68580" marR="68580" marT="0" marB="0" anchor="ctr"/>
                    </a:tc>
                  </a:tr>
                  <a:tr h="384084">
                    <a:tc>
                      <a:txBody>
                        <a:bodyPr/>
                        <a:lstStyle/>
                        <a:p>
                          <a:pPr algn="ctr" rtl="0">
                            <a:lnSpc>
                              <a:spcPct val="115000"/>
                            </a:lnSpc>
                            <a:spcAft>
                              <a:spcPts val="0"/>
                            </a:spcAft>
                          </a:pPr>
                          <a:r>
                            <a:rPr lang="en-US" sz="1800" b="1" dirty="0">
                              <a:effectLst/>
                              <a:cs typeface="B Zar" panose="00000400000000000000" pitchFamily="2" charset="-78"/>
                              <a:sym typeface="Symbol"/>
                            </a:rPr>
                            <a:t></a:t>
                          </a:r>
                          <a:endParaRPr lang="en-US" sz="1800" b="1" dirty="0">
                            <a:effectLst/>
                            <a:latin typeface="Arial"/>
                            <a:ea typeface="Calibri"/>
                            <a:cs typeface="B Zar" panose="00000400000000000000" pitchFamily="2" charset="-78"/>
                          </a:endParaRPr>
                        </a:p>
                      </a:txBody>
                      <a:tcPr marL="68580" marR="68580" marT="0" marB="0" anchor="ctr"/>
                    </a:tc>
                    <a:tc>
                      <a:txBody>
                        <a:bodyPr/>
                        <a:lstStyle/>
                        <a:p>
                          <a:pPr algn="r" rtl="1">
                            <a:lnSpc>
                              <a:spcPct val="115000"/>
                            </a:lnSpc>
                            <a:spcAft>
                              <a:spcPts val="0"/>
                            </a:spcAft>
                          </a:pPr>
                          <a:r>
                            <a:rPr lang="fa-IR" sz="1800" b="1" dirty="0">
                              <a:effectLst/>
                              <a:cs typeface="B Zar" panose="00000400000000000000" pitchFamily="2" charset="-78"/>
                            </a:rPr>
                            <a:t>درصد انحراف از دیرش دلاری موردنظر</a:t>
                          </a:r>
                          <a:endParaRPr lang="en-US" sz="1800" b="1" dirty="0">
                            <a:effectLst/>
                            <a:latin typeface="Arial"/>
                            <a:ea typeface="Calibri"/>
                            <a:cs typeface="B Zar" panose="00000400000000000000" pitchFamily="2" charset="-78"/>
                          </a:endParaRPr>
                        </a:p>
                      </a:txBody>
                      <a:tcPr marL="68580" marR="68580" marT="0" marB="0" anchor="ctr"/>
                    </a:tc>
                  </a:tr>
                  <a:tr h="384084">
                    <a:tc>
                      <a:txBody>
                        <a:bodyPr/>
                        <a:lstStyle/>
                        <a:p>
                          <a:pPr algn="ctr" rtl="1">
                            <a:lnSpc>
                              <a:spcPct val="115000"/>
                            </a:lnSpc>
                            <a:spcAft>
                              <a:spcPts val="0"/>
                            </a:spcAft>
                          </a:pPr>
                          <a:r>
                            <a:rPr lang="en-US" sz="1800" b="1" dirty="0">
                              <a:effectLst/>
                              <a:cs typeface="B Zar" panose="00000400000000000000" pitchFamily="2" charset="-78"/>
                            </a:rPr>
                            <a:t>D*</a:t>
                          </a:r>
                          <a:endParaRPr lang="en-US" sz="1800" b="1" dirty="0">
                            <a:effectLst/>
                            <a:latin typeface="Arial"/>
                            <a:ea typeface="Calibri"/>
                            <a:cs typeface="B Zar" panose="00000400000000000000" pitchFamily="2" charset="-78"/>
                          </a:endParaRPr>
                        </a:p>
                      </a:txBody>
                      <a:tcPr marL="68580" marR="68580" marT="0" marB="0" anchor="ctr"/>
                    </a:tc>
                    <a:tc>
                      <a:txBody>
                        <a:bodyPr/>
                        <a:lstStyle/>
                        <a:p>
                          <a:pPr algn="r" rtl="1">
                            <a:lnSpc>
                              <a:spcPct val="115000"/>
                            </a:lnSpc>
                            <a:spcAft>
                              <a:spcPts val="0"/>
                            </a:spcAft>
                          </a:pPr>
                          <a:r>
                            <a:rPr lang="fa-IR" sz="1800" b="1" dirty="0">
                              <a:effectLst/>
                              <a:cs typeface="B Zar" panose="00000400000000000000" pitchFamily="2" charset="-78"/>
                            </a:rPr>
                            <a:t>دیرش دلاری موردنظر</a:t>
                          </a:r>
                          <a:endParaRPr lang="en-US" sz="1800" b="1" dirty="0">
                            <a:effectLst/>
                            <a:latin typeface="Arial"/>
                            <a:ea typeface="Calibri"/>
                            <a:cs typeface="B Zar" panose="00000400000000000000" pitchFamily="2" charset="-78"/>
                          </a:endParaRPr>
                        </a:p>
                      </a:txBody>
                      <a:tcPr marL="68580" marR="68580" marT="0" marB="0" anchor="ctr"/>
                    </a:tc>
                  </a:tr>
                </a:tbl>
              </a:graphicData>
            </a:graphic>
          </p:graphicFrame>
        </mc:Fallback>
      </mc:AlternateContent>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54</a:t>
            </a:fld>
            <a:endParaRPr lang="en-US" dirty="0"/>
          </a:p>
        </p:txBody>
      </p:sp>
    </p:spTree>
    <p:extLst>
      <p:ext uri="{BB962C8B-B14F-4D97-AF65-F5344CB8AC3E}">
        <p14:creationId xmlns:p14="http://schemas.microsoft.com/office/powerpoint/2010/main" val="797112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متغیرهای تصمیم مرحله‌ی اول</a:t>
            </a:r>
            <a:endParaRPr lang="en-US" dirty="0"/>
          </a:p>
        </p:txBody>
      </p:sp>
      <mc:AlternateContent xmlns:mc="http://schemas.openxmlformats.org/markup-compatibility/2006" xmlns:a14="http://schemas.microsoft.com/office/drawing/2010/main">
        <mc:Choice Requires="a14">
          <p:graphicFrame>
            <p:nvGraphicFramePr>
              <p:cNvPr id="5" name="Content Placeholder 4"/>
              <p:cNvGraphicFramePr>
                <a:graphicFrameLocks noGrp="1"/>
              </p:cNvGraphicFramePr>
              <p:nvPr>
                <p:ph idx="1"/>
                <p:extLst>
                  <p:ext uri="{D42A27DB-BD31-4B8C-83A1-F6EECF244321}">
                    <p14:modId xmlns:p14="http://schemas.microsoft.com/office/powerpoint/2010/main" val="675042689"/>
                  </p:ext>
                </p:extLst>
              </p:nvPr>
            </p:nvGraphicFramePr>
            <p:xfrm>
              <a:off x="0" y="2133600"/>
              <a:ext cx="8829040" cy="3276601"/>
            </p:xfrm>
            <a:graphic>
              <a:graphicData uri="http://schemas.openxmlformats.org/drawingml/2006/table">
                <a:tbl>
                  <a:tblPr rtl="1" firstRow="1" firstCol="1" bandRow="1">
                    <a:tableStyleId>{BC89EF96-8CEA-46FF-86C4-4CE0E7609802}</a:tableStyleId>
                  </a:tblPr>
                  <a:tblGrid>
                    <a:gridCol w="939577"/>
                    <a:gridCol w="7889463"/>
                  </a:tblGrid>
                  <a:tr h="594418">
                    <a:tc>
                      <a:txBody>
                        <a:bodyPr/>
                        <a:lstStyle/>
                        <a:p>
                          <a:pPr algn="ctr" rtl="1">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n-US" sz="1800" b="1" i="1">
                                        <a:effectLst/>
                                        <a:latin typeface="Cambria Math"/>
                                      </a:rPr>
                                    </m:ctrlPr>
                                  </m:sSubPr>
                                  <m:e>
                                    <m:r>
                                      <a:rPr lang="en-US" sz="1800" b="1" i="1">
                                        <a:effectLst/>
                                        <a:latin typeface="Cambria Math"/>
                                      </a:rPr>
                                      <m:t>𝐛</m:t>
                                    </m:r>
                                  </m:e>
                                  <m:sub>
                                    <m:r>
                                      <a:rPr lang="en-US" sz="1800" b="1" i="1">
                                        <a:effectLst/>
                                        <a:latin typeface="Cambria Math"/>
                                      </a:rPr>
                                      <m:t>𝟎</m:t>
                                    </m:r>
                                  </m:sub>
                                </m:sSub>
                              </m:oMath>
                            </m:oMathPara>
                          </a14:m>
                          <a:endParaRPr lang="en-US" sz="1800" b="1" dirty="0">
                            <a:effectLst/>
                            <a:latin typeface="Arial"/>
                            <a:ea typeface="Calibri"/>
                            <a:cs typeface="B Zar" panose="00000400000000000000" pitchFamily="2" charset="-78"/>
                          </a:endParaRPr>
                        </a:p>
                      </a:txBody>
                      <a:tcPr marL="68580" marR="68580" marT="0" marB="0" anchor="ctr"/>
                    </a:tc>
                    <a:tc>
                      <a:txBody>
                        <a:bodyPr/>
                        <a:lstStyle/>
                        <a:p>
                          <a:pPr algn="r" rtl="1">
                            <a:lnSpc>
                              <a:spcPct val="115000"/>
                            </a:lnSpc>
                            <a:spcAft>
                              <a:spcPts val="0"/>
                            </a:spcAft>
                          </a:pPr>
                          <a:r>
                            <a:rPr lang="fa-IR" sz="1800" b="1" dirty="0">
                              <a:effectLst/>
                              <a:cs typeface="B Zar" panose="00000400000000000000" pitchFamily="2" charset="-78"/>
                            </a:rPr>
                            <a:t>موجودی نقد اولیه</a:t>
                          </a:r>
                          <a:endParaRPr lang="en-US" sz="1800" b="1" dirty="0">
                            <a:effectLst/>
                            <a:latin typeface="Arial"/>
                            <a:ea typeface="Calibri"/>
                            <a:cs typeface="B Zar" panose="00000400000000000000" pitchFamily="2" charset="-78"/>
                          </a:endParaRPr>
                        </a:p>
                      </a:txBody>
                      <a:tcPr marL="68580" marR="68580" marT="0" marB="0" anchor="ctr"/>
                    </a:tc>
                  </a:tr>
                  <a:tr h="650056">
                    <a:tc>
                      <a:txBody>
                        <a:bodyPr/>
                        <a:lstStyle/>
                        <a:p>
                          <a:pPr algn="ctr" rtl="1">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n-US" sz="1800" b="1" i="1">
                                        <a:effectLst/>
                                        <a:latin typeface="Cambria Math"/>
                                      </a:rPr>
                                    </m:ctrlPr>
                                  </m:sSubPr>
                                  <m:e>
                                    <m:r>
                                      <a:rPr lang="en-US" sz="1800" b="1" i="1">
                                        <a:effectLst/>
                                        <a:latin typeface="Cambria Math"/>
                                      </a:rPr>
                                      <m:t>𝐛</m:t>
                                    </m:r>
                                  </m:e>
                                  <m:sub>
                                    <m:r>
                                      <a:rPr lang="en-US" sz="1800" b="1" i="1">
                                        <a:effectLst/>
                                        <a:latin typeface="Cambria Math"/>
                                      </a:rPr>
                                      <m:t>𝐣</m:t>
                                    </m:r>
                                  </m:sub>
                                </m:sSub>
                                <m:r>
                                  <a:rPr lang="en-US" sz="1800" b="1">
                                    <a:effectLst/>
                                    <a:latin typeface="Cambria Math"/>
                                  </a:rPr>
                                  <m:t>≥</m:t>
                                </m:r>
                                <m:r>
                                  <a:rPr lang="en-US" sz="1800" b="1" i="1">
                                    <a:effectLst/>
                                    <a:latin typeface="Cambria Math"/>
                                  </a:rPr>
                                  <m:t>𝟎</m:t>
                                </m:r>
                              </m:oMath>
                            </m:oMathPara>
                          </a14:m>
                          <a:endParaRPr lang="en-US" sz="1800" b="1">
                            <a:effectLst/>
                            <a:latin typeface="Arial"/>
                            <a:ea typeface="Calibri"/>
                            <a:cs typeface="B Zar" panose="00000400000000000000" pitchFamily="2" charset="-78"/>
                          </a:endParaRPr>
                        </a:p>
                      </a:txBody>
                      <a:tcPr marL="68580" marR="68580" marT="0" marB="0" anchor="ctr"/>
                    </a:tc>
                    <a:tc>
                      <a:txBody>
                        <a:bodyPr/>
                        <a:lstStyle/>
                        <a:p>
                          <a:pPr algn="r" rtl="1">
                            <a:lnSpc>
                              <a:spcPct val="115000"/>
                            </a:lnSpc>
                            <a:spcAft>
                              <a:spcPts val="0"/>
                            </a:spcAft>
                          </a:pPr>
                          <a:r>
                            <a:rPr lang="fa-IR" sz="1800" b="1">
                              <a:effectLst/>
                              <a:cs typeface="B Zar" panose="00000400000000000000" pitchFamily="2" charset="-78"/>
                            </a:rPr>
                            <a:t>موجودی اولیه‌ی ورق قرضه‌ی </a:t>
                          </a:r>
                          <a:r>
                            <a:rPr lang="en-US" sz="1800" b="1">
                              <a:effectLst/>
                              <a:cs typeface="B Zar" panose="00000400000000000000" pitchFamily="2" charset="-78"/>
                            </a:rPr>
                            <a:t>j</a:t>
                          </a:r>
                          <a:r>
                            <a:rPr lang="fa-IR" sz="1800" b="1">
                              <a:effectLst/>
                              <a:cs typeface="B Zar" panose="00000400000000000000" pitchFamily="2" charset="-78"/>
                            </a:rPr>
                            <a:t> (براساس ارزش اسمی)</a:t>
                          </a:r>
                          <a:endParaRPr lang="en-US" sz="1800" b="1">
                            <a:effectLst/>
                            <a:latin typeface="Arial"/>
                            <a:ea typeface="Calibri"/>
                            <a:cs typeface="B Zar" panose="00000400000000000000" pitchFamily="2" charset="-78"/>
                          </a:endParaRPr>
                        </a:p>
                      </a:txBody>
                      <a:tcPr marL="68580" marR="68580" marT="0" marB="0" anchor="ctr"/>
                    </a:tc>
                  </a:tr>
                  <a:tr h="650056">
                    <a:tc>
                      <a:txBody>
                        <a:bodyPr/>
                        <a:lstStyle/>
                        <a:p>
                          <a:pPr algn="ctr" rtl="1">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n-US" sz="1800" b="1" i="1">
                                        <a:effectLst/>
                                        <a:latin typeface="Cambria Math"/>
                                      </a:rPr>
                                    </m:ctrlPr>
                                  </m:sSubPr>
                                  <m:e>
                                    <m:r>
                                      <a:rPr lang="en-US" sz="1800" b="1" i="1">
                                        <a:effectLst/>
                                        <a:latin typeface="Cambria Math"/>
                                      </a:rPr>
                                      <m:t>𝐱</m:t>
                                    </m:r>
                                  </m:e>
                                  <m:sub>
                                    <m:r>
                                      <a:rPr lang="en-US" sz="1800" b="1" i="1">
                                        <a:effectLst/>
                                        <a:latin typeface="Cambria Math"/>
                                      </a:rPr>
                                      <m:t>𝐣𝐨</m:t>
                                    </m:r>
                                  </m:sub>
                                </m:sSub>
                                <m:r>
                                  <a:rPr lang="en-US" sz="1800" b="1">
                                    <a:effectLst/>
                                    <a:latin typeface="Cambria Math"/>
                                  </a:rPr>
                                  <m:t>≥</m:t>
                                </m:r>
                                <m:r>
                                  <a:rPr lang="en-US" sz="1800" b="1" i="1">
                                    <a:effectLst/>
                                    <a:latin typeface="Cambria Math"/>
                                  </a:rPr>
                                  <m:t>𝟎</m:t>
                                </m:r>
                              </m:oMath>
                            </m:oMathPara>
                          </a14:m>
                          <a:endParaRPr lang="en-US" sz="1800" b="1">
                            <a:effectLst/>
                            <a:latin typeface="Arial"/>
                            <a:ea typeface="Calibri"/>
                            <a:cs typeface="B Zar" panose="00000400000000000000" pitchFamily="2" charset="-78"/>
                          </a:endParaRPr>
                        </a:p>
                      </a:txBody>
                      <a:tcPr marL="68580" marR="68580" marT="0" marB="0" anchor="ctr"/>
                    </a:tc>
                    <a:tc>
                      <a:txBody>
                        <a:bodyPr/>
                        <a:lstStyle/>
                        <a:p>
                          <a:pPr algn="r" rtl="1">
                            <a:lnSpc>
                              <a:spcPct val="115000"/>
                            </a:lnSpc>
                            <a:spcAft>
                              <a:spcPts val="0"/>
                            </a:spcAft>
                          </a:pPr>
                          <a:r>
                            <a:rPr lang="fa-IR" sz="1800" b="1">
                              <a:effectLst/>
                              <a:cs typeface="B Zar" panose="00000400000000000000" pitchFamily="2" charset="-78"/>
                            </a:rPr>
                            <a:t>ارزش اسمی ورق قرضه‌ی </a:t>
                          </a:r>
                          <a:r>
                            <a:rPr lang="en-US" sz="1800" b="1">
                              <a:effectLst/>
                              <a:cs typeface="B Zar" panose="00000400000000000000" pitchFamily="2" charset="-78"/>
                            </a:rPr>
                            <a:t>j</a:t>
                          </a:r>
                          <a:r>
                            <a:rPr lang="fa-IR" sz="1800" b="1">
                              <a:effectLst/>
                              <a:cs typeface="B Zar" panose="00000400000000000000" pitchFamily="2" charset="-78"/>
                            </a:rPr>
                            <a:t> که در مرحله‌ی </a:t>
                          </a:r>
                          <a:r>
                            <a:rPr lang="en-US" sz="1800" b="1">
                              <a:effectLst/>
                              <a:cs typeface="B Zar" panose="00000400000000000000" pitchFamily="2" charset="-78"/>
                            </a:rPr>
                            <a:t>t=0</a:t>
                          </a:r>
                          <a:r>
                            <a:rPr lang="fa-IR" sz="1800" b="1">
                              <a:effectLst/>
                              <a:cs typeface="B Zar" panose="00000400000000000000" pitchFamily="2" charset="-78"/>
                            </a:rPr>
                            <a:t> خریداری می‌شود.</a:t>
                          </a:r>
                          <a:endParaRPr lang="en-US" sz="1800" b="1">
                            <a:effectLst/>
                            <a:latin typeface="Arial"/>
                            <a:ea typeface="Calibri"/>
                            <a:cs typeface="B Zar" panose="00000400000000000000" pitchFamily="2" charset="-78"/>
                          </a:endParaRPr>
                        </a:p>
                      </a:txBody>
                      <a:tcPr marL="68580" marR="68580" marT="0" marB="0" anchor="ctr"/>
                    </a:tc>
                  </a:tr>
                  <a:tr h="732015">
                    <a:tc>
                      <a:txBody>
                        <a:bodyPr/>
                        <a:lstStyle/>
                        <a:p>
                          <a:pPr algn="ctr" rtl="1">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n-US" sz="1800" b="1" i="1">
                                        <a:effectLst/>
                                        <a:latin typeface="Cambria Math"/>
                                      </a:rPr>
                                    </m:ctrlPr>
                                  </m:sSubPr>
                                  <m:e>
                                    <m:r>
                                      <a:rPr lang="en-US" sz="1800" b="1" i="1">
                                        <a:effectLst/>
                                        <a:latin typeface="Cambria Math"/>
                                      </a:rPr>
                                      <m:t>𝐲</m:t>
                                    </m:r>
                                  </m:e>
                                  <m:sub>
                                    <m:r>
                                      <a:rPr lang="en-US" sz="1800" b="1" i="1">
                                        <a:effectLst/>
                                        <a:latin typeface="Cambria Math"/>
                                      </a:rPr>
                                      <m:t>𝐣𝐨</m:t>
                                    </m:r>
                                  </m:sub>
                                </m:sSub>
                                <m:r>
                                  <a:rPr lang="en-US" sz="1800" b="1">
                                    <a:effectLst/>
                                    <a:latin typeface="Cambria Math"/>
                                  </a:rPr>
                                  <m:t>≥</m:t>
                                </m:r>
                                <m:r>
                                  <a:rPr lang="en-US" sz="1800" b="1" i="1">
                                    <a:effectLst/>
                                    <a:latin typeface="Cambria Math"/>
                                  </a:rPr>
                                  <m:t>𝟎</m:t>
                                </m:r>
                              </m:oMath>
                            </m:oMathPara>
                          </a14:m>
                          <a:endParaRPr lang="en-US" sz="1800" b="1">
                            <a:effectLst/>
                            <a:latin typeface="Arial"/>
                            <a:ea typeface="Calibri"/>
                            <a:cs typeface="B Zar" panose="00000400000000000000" pitchFamily="2" charset="-78"/>
                          </a:endParaRPr>
                        </a:p>
                      </a:txBody>
                      <a:tcPr marL="68580" marR="68580" marT="0" marB="0" anchor="ctr"/>
                    </a:tc>
                    <a:tc>
                      <a:txBody>
                        <a:bodyPr/>
                        <a:lstStyle/>
                        <a:p>
                          <a:pPr algn="r" rtl="1">
                            <a:lnSpc>
                              <a:spcPct val="115000"/>
                            </a:lnSpc>
                            <a:spcAft>
                              <a:spcPts val="0"/>
                            </a:spcAft>
                          </a:pPr>
                          <a:r>
                            <a:rPr lang="fa-IR" sz="1800" b="1">
                              <a:effectLst/>
                              <a:cs typeface="B Zar" panose="00000400000000000000" pitchFamily="2" charset="-78"/>
                            </a:rPr>
                            <a:t>ارزش اسمی ورق قرضه‌ی </a:t>
                          </a:r>
                          <a:r>
                            <a:rPr lang="en-US" sz="1800" b="1">
                              <a:effectLst/>
                              <a:cs typeface="B Zar" panose="00000400000000000000" pitchFamily="2" charset="-78"/>
                            </a:rPr>
                            <a:t>j</a:t>
                          </a:r>
                          <a:r>
                            <a:rPr lang="fa-IR" sz="1800" b="1">
                              <a:effectLst/>
                              <a:cs typeface="B Zar" panose="00000400000000000000" pitchFamily="2" charset="-78"/>
                            </a:rPr>
                            <a:t> که در مرحله‌ی </a:t>
                          </a:r>
                          <a:r>
                            <a:rPr lang="en-US" sz="1800" b="1">
                              <a:effectLst/>
                              <a:cs typeface="B Zar" panose="00000400000000000000" pitchFamily="2" charset="-78"/>
                            </a:rPr>
                            <a:t>t=0</a:t>
                          </a:r>
                          <a:r>
                            <a:rPr lang="fa-IR" sz="1800" b="1">
                              <a:effectLst/>
                              <a:cs typeface="B Zar" panose="00000400000000000000" pitchFamily="2" charset="-78"/>
                            </a:rPr>
                            <a:t> فروخته می‌شود.</a:t>
                          </a:r>
                          <a:endParaRPr lang="en-US" sz="1800" b="1">
                            <a:effectLst/>
                            <a:latin typeface="Arial"/>
                            <a:ea typeface="Calibri"/>
                            <a:cs typeface="B Zar" panose="00000400000000000000" pitchFamily="2" charset="-78"/>
                          </a:endParaRPr>
                        </a:p>
                      </a:txBody>
                      <a:tcPr marL="68580" marR="68580" marT="0" marB="0" anchor="ctr"/>
                    </a:tc>
                  </a:tr>
                  <a:tr h="650056">
                    <a:tc>
                      <a:txBody>
                        <a:bodyPr/>
                        <a:lstStyle/>
                        <a:p>
                          <a:pPr algn="ctr" rtl="1">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n-US" sz="1800" b="1" i="1">
                                        <a:effectLst/>
                                        <a:latin typeface="Cambria Math"/>
                                      </a:rPr>
                                    </m:ctrlPr>
                                  </m:sSubPr>
                                  <m:e>
                                    <m:r>
                                      <a:rPr lang="en-US" sz="1800" b="1" i="1">
                                        <a:effectLst/>
                                        <a:latin typeface="Cambria Math"/>
                                      </a:rPr>
                                      <m:t>𝐳</m:t>
                                    </m:r>
                                  </m:e>
                                  <m:sub>
                                    <m:r>
                                      <a:rPr lang="en-US" sz="1800" b="1" i="1">
                                        <a:effectLst/>
                                        <a:latin typeface="Cambria Math"/>
                                      </a:rPr>
                                      <m:t>𝐣𝐨</m:t>
                                    </m:r>
                                  </m:sub>
                                </m:sSub>
                                <m:r>
                                  <a:rPr lang="en-US" sz="1800" b="1">
                                    <a:effectLst/>
                                    <a:latin typeface="Cambria Math"/>
                                  </a:rPr>
                                  <m:t>≥</m:t>
                                </m:r>
                                <m:r>
                                  <a:rPr lang="en-US" sz="1800" b="1" i="1">
                                    <a:effectLst/>
                                    <a:latin typeface="Cambria Math"/>
                                  </a:rPr>
                                  <m:t>𝟎</m:t>
                                </m:r>
                              </m:oMath>
                            </m:oMathPara>
                          </a14:m>
                          <a:endParaRPr lang="en-US" sz="1800" b="1" dirty="0">
                            <a:effectLst/>
                            <a:latin typeface="Arial"/>
                            <a:ea typeface="Calibri"/>
                            <a:cs typeface="B Zar" panose="00000400000000000000" pitchFamily="2" charset="-78"/>
                          </a:endParaRPr>
                        </a:p>
                      </a:txBody>
                      <a:tcPr marL="68580" marR="68580" marT="0" marB="0" anchor="ctr"/>
                    </a:tc>
                    <a:tc>
                      <a:txBody>
                        <a:bodyPr/>
                        <a:lstStyle/>
                        <a:p>
                          <a:pPr algn="r" rtl="1">
                            <a:lnSpc>
                              <a:spcPct val="115000"/>
                            </a:lnSpc>
                            <a:spcAft>
                              <a:spcPts val="0"/>
                            </a:spcAft>
                          </a:pPr>
                          <a:r>
                            <a:rPr lang="fa-IR" sz="1800" b="1" dirty="0">
                              <a:effectLst/>
                              <a:cs typeface="B Zar" panose="00000400000000000000" pitchFamily="2" charset="-78"/>
                            </a:rPr>
                            <a:t>ارزش اسمی ورق قرضه‌ی </a:t>
                          </a:r>
                          <a:r>
                            <a:rPr lang="en-US" sz="1800" b="1" dirty="0">
                              <a:effectLst/>
                              <a:cs typeface="B Zar" panose="00000400000000000000" pitchFamily="2" charset="-78"/>
                            </a:rPr>
                            <a:t>j</a:t>
                          </a:r>
                          <a:r>
                            <a:rPr lang="fa-IR" sz="1800" b="1" dirty="0">
                              <a:effectLst/>
                              <a:cs typeface="B Zar" panose="00000400000000000000" pitchFamily="2" charset="-78"/>
                            </a:rPr>
                            <a:t> که در مرحله </a:t>
                          </a:r>
                          <a:r>
                            <a:rPr lang="en-US" sz="1800" b="1" dirty="0">
                              <a:effectLst/>
                              <a:cs typeface="B Zar" panose="00000400000000000000" pitchFamily="2" charset="-78"/>
                            </a:rPr>
                            <a:t>t=0</a:t>
                          </a:r>
                          <a:r>
                            <a:rPr lang="fa-IR" sz="1800" b="1" dirty="0">
                              <a:effectLst/>
                              <a:cs typeface="B Zar" panose="00000400000000000000" pitchFamily="2" charset="-78"/>
                            </a:rPr>
                            <a:t>‌ نگهداری می‌شود.</a:t>
                          </a:r>
                          <a:endParaRPr lang="en-US" sz="1800" b="1" dirty="0">
                            <a:effectLst/>
                            <a:latin typeface="Arial"/>
                            <a:ea typeface="Calibri"/>
                            <a:cs typeface="B Zar" panose="00000400000000000000" pitchFamily="2" charset="-78"/>
                          </a:endParaRPr>
                        </a:p>
                      </a:txBody>
                      <a:tcPr marL="68580" marR="68580" marT="0" marB="0" anchor="ctr"/>
                    </a:tc>
                  </a:tr>
                </a:tbl>
              </a:graphicData>
            </a:graphic>
          </p:graphicFrame>
        </mc:Choice>
        <mc:Fallback xmlns="">
          <p:graphicFrame>
            <p:nvGraphicFramePr>
              <p:cNvPr id="5" name="Content Placeholder 4"/>
              <p:cNvGraphicFramePr>
                <a:graphicFrameLocks noGrp="1"/>
              </p:cNvGraphicFramePr>
              <p:nvPr>
                <p:ph idx="1"/>
                <p:extLst>
                  <p:ext uri="{D42A27DB-BD31-4B8C-83A1-F6EECF244321}">
                    <p14:modId xmlns:p14="http://schemas.microsoft.com/office/powerpoint/2010/main" val="675042689"/>
                  </p:ext>
                </p:extLst>
              </p:nvPr>
            </p:nvGraphicFramePr>
            <p:xfrm>
              <a:off x="0" y="2133600"/>
              <a:ext cx="8829040" cy="3276601"/>
            </p:xfrm>
            <a:graphic>
              <a:graphicData uri="http://schemas.openxmlformats.org/drawingml/2006/table">
                <a:tbl>
                  <a:tblPr rtl="1" firstRow="1" firstCol="1" bandRow="1">
                    <a:tableStyleId>{BC89EF96-8CEA-46FF-86C4-4CE0E7609802}</a:tableStyleId>
                  </a:tblPr>
                  <a:tblGrid>
                    <a:gridCol w="939577"/>
                    <a:gridCol w="7889463"/>
                  </a:tblGrid>
                  <a:tr h="594418">
                    <a:tc>
                      <a:txBody>
                        <a:bodyPr/>
                        <a:lstStyle/>
                        <a:p>
                          <a:endParaRPr lang="en-US"/>
                        </a:p>
                      </a:txBody>
                      <a:tcPr marL="68580" marR="68580" marT="0" marB="0" anchor="ctr">
                        <a:blipFill rotWithShape="1">
                          <a:blip r:embed="rId2"/>
                          <a:stretch>
                            <a:fillRect r="-840909" b="-448980"/>
                          </a:stretch>
                        </a:blipFill>
                      </a:tcPr>
                    </a:tc>
                    <a:tc>
                      <a:txBody>
                        <a:bodyPr/>
                        <a:lstStyle/>
                        <a:p>
                          <a:pPr algn="r" rtl="1">
                            <a:lnSpc>
                              <a:spcPct val="115000"/>
                            </a:lnSpc>
                            <a:spcAft>
                              <a:spcPts val="0"/>
                            </a:spcAft>
                          </a:pPr>
                          <a:r>
                            <a:rPr lang="fa-IR" sz="1800" b="1" dirty="0">
                              <a:effectLst/>
                              <a:cs typeface="B Zar" panose="00000400000000000000" pitchFamily="2" charset="-78"/>
                            </a:rPr>
                            <a:t>موجودی نقد اولیه</a:t>
                          </a:r>
                          <a:endParaRPr lang="en-US" sz="1800" b="1" dirty="0">
                            <a:effectLst/>
                            <a:latin typeface="Arial"/>
                            <a:ea typeface="Calibri"/>
                            <a:cs typeface="B Zar" panose="00000400000000000000" pitchFamily="2" charset="-78"/>
                          </a:endParaRPr>
                        </a:p>
                      </a:txBody>
                      <a:tcPr marL="68580" marR="68580" marT="0" marB="0" anchor="ctr"/>
                    </a:tc>
                  </a:tr>
                  <a:tr h="650056">
                    <a:tc>
                      <a:txBody>
                        <a:bodyPr/>
                        <a:lstStyle/>
                        <a:p>
                          <a:endParaRPr lang="en-US"/>
                        </a:p>
                      </a:txBody>
                      <a:tcPr marL="68580" marR="68580" marT="0" marB="0" anchor="ctr">
                        <a:blipFill rotWithShape="1">
                          <a:blip r:embed="rId2"/>
                          <a:stretch>
                            <a:fillRect t="-92453" r="-840909" b="-315094"/>
                          </a:stretch>
                        </a:blipFill>
                      </a:tcPr>
                    </a:tc>
                    <a:tc>
                      <a:txBody>
                        <a:bodyPr/>
                        <a:lstStyle/>
                        <a:p>
                          <a:pPr algn="r" rtl="1">
                            <a:lnSpc>
                              <a:spcPct val="115000"/>
                            </a:lnSpc>
                            <a:spcAft>
                              <a:spcPts val="0"/>
                            </a:spcAft>
                          </a:pPr>
                          <a:r>
                            <a:rPr lang="fa-IR" sz="1800" b="1">
                              <a:effectLst/>
                              <a:cs typeface="B Zar" panose="00000400000000000000" pitchFamily="2" charset="-78"/>
                            </a:rPr>
                            <a:t>موجودی اولیه‌ی ورق قرضه‌ی </a:t>
                          </a:r>
                          <a:r>
                            <a:rPr lang="en-US" sz="1800" b="1">
                              <a:effectLst/>
                              <a:cs typeface="B Zar" panose="00000400000000000000" pitchFamily="2" charset="-78"/>
                            </a:rPr>
                            <a:t>j</a:t>
                          </a:r>
                          <a:r>
                            <a:rPr lang="fa-IR" sz="1800" b="1">
                              <a:effectLst/>
                              <a:cs typeface="B Zar" panose="00000400000000000000" pitchFamily="2" charset="-78"/>
                            </a:rPr>
                            <a:t> (براساس ارزش اسمی)</a:t>
                          </a:r>
                          <a:endParaRPr lang="en-US" sz="1800" b="1">
                            <a:effectLst/>
                            <a:latin typeface="Arial"/>
                            <a:ea typeface="Calibri"/>
                            <a:cs typeface="B Zar" panose="00000400000000000000" pitchFamily="2" charset="-78"/>
                          </a:endParaRPr>
                        </a:p>
                      </a:txBody>
                      <a:tcPr marL="68580" marR="68580" marT="0" marB="0" anchor="ctr"/>
                    </a:tc>
                  </a:tr>
                  <a:tr h="650056">
                    <a:tc>
                      <a:txBody>
                        <a:bodyPr/>
                        <a:lstStyle/>
                        <a:p>
                          <a:endParaRPr lang="en-US"/>
                        </a:p>
                      </a:txBody>
                      <a:tcPr marL="68580" marR="68580" marT="0" marB="0" anchor="ctr">
                        <a:blipFill rotWithShape="1">
                          <a:blip r:embed="rId2"/>
                          <a:stretch>
                            <a:fillRect t="-190654" r="-840909" b="-212150"/>
                          </a:stretch>
                        </a:blipFill>
                      </a:tcPr>
                    </a:tc>
                    <a:tc>
                      <a:txBody>
                        <a:bodyPr/>
                        <a:lstStyle/>
                        <a:p>
                          <a:pPr algn="r" rtl="1">
                            <a:lnSpc>
                              <a:spcPct val="115000"/>
                            </a:lnSpc>
                            <a:spcAft>
                              <a:spcPts val="0"/>
                            </a:spcAft>
                          </a:pPr>
                          <a:r>
                            <a:rPr lang="fa-IR" sz="1800" b="1">
                              <a:effectLst/>
                              <a:cs typeface="B Zar" panose="00000400000000000000" pitchFamily="2" charset="-78"/>
                            </a:rPr>
                            <a:t>ارزش اسمی ورق قرضه‌ی </a:t>
                          </a:r>
                          <a:r>
                            <a:rPr lang="en-US" sz="1800" b="1">
                              <a:effectLst/>
                              <a:cs typeface="B Zar" panose="00000400000000000000" pitchFamily="2" charset="-78"/>
                            </a:rPr>
                            <a:t>j</a:t>
                          </a:r>
                          <a:r>
                            <a:rPr lang="fa-IR" sz="1800" b="1">
                              <a:effectLst/>
                              <a:cs typeface="B Zar" panose="00000400000000000000" pitchFamily="2" charset="-78"/>
                            </a:rPr>
                            <a:t> که در مرحله‌ی </a:t>
                          </a:r>
                          <a:r>
                            <a:rPr lang="en-US" sz="1800" b="1">
                              <a:effectLst/>
                              <a:cs typeface="B Zar" panose="00000400000000000000" pitchFamily="2" charset="-78"/>
                            </a:rPr>
                            <a:t>t=0</a:t>
                          </a:r>
                          <a:r>
                            <a:rPr lang="fa-IR" sz="1800" b="1">
                              <a:effectLst/>
                              <a:cs typeface="B Zar" panose="00000400000000000000" pitchFamily="2" charset="-78"/>
                            </a:rPr>
                            <a:t> خریداری می‌شود.</a:t>
                          </a:r>
                          <a:endParaRPr lang="en-US" sz="1800" b="1">
                            <a:effectLst/>
                            <a:latin typeface="Arial"/>
                            <a:ea typeface="Calibri"/>
                            <a:cs typeface="B Zar" panose="00000400000000000000" pitchFamily="2" charset="-78"/>
                          </a:endParaRPr>
                        </a:p>
                      </a:txBody>
                      <a:tcPr marL="68580" marR="68580" marT="0" marB="0" anchor="ctr"/>
                    </a:tc>
                  </a:tr>
                  <a:tr h="732015">
                    <a:tc>
                      <a:txBody>
                        <a:bodyPr/>
                        <a:lstStyle/>
                        <a:p>
                          <a:endParaRPr lang="en-US"/>
                        </a:p>
                      </a:txBody>
                      <a:tcPr marL="68580" marR="68580" marT="0" marB="0" anchor="ctr">
                        <a:blipFill rotWithShape="1">
                          <a:blip r:embed="rId2"/>
                          <a:stretch>
                            <a:fillRect t="-259167" r="-840909" b="-89167"/>
                          </a:stretch>
                        </a:blipFill>
                      </a:tcPr>
                    </a:tc>
                    <a:tc>
                      <a:txBody>
                        <a:bodyPr/>
                        <a:lstStyle/>
                        <a:p>
                          <a:pPr algn="r" rtl="1">
                            <a:lnSpc>
                              <a:spcPct val="115000"/>
                            </a:lnSpc>
                            <a:spcAft>
                              <a:spcPts val="0"/>
                            </a:spcAft>
                          </a:pPr>
                          <a:r>
                            <a:rPr lang="fa-IR" sz="1800" b="1">
                              <a:effectLst/>
                              <a:cs typeface="B Zar" panose="00000400000000000000" pitchFamily="2" charset="-78"/>
                            </a:rPr>
                            <a:t>ارزش اسمی ورق قرضه‌ی </a:t>
                          </a:r>
                          <a:r>
                            <a:rPr lang="en-US" sz="1800" b="1">
                              <a:effectLst/>
                              <a:cs typeface="B Zar" panose="00000400000000000000" pitchFamily="2" charset="-78"/>
                            </a:rPr>
                            <a:t>j</a:t>
                          </a:r>
                          <a:r>
                            <a:rPr lang="fa-IR" sz="1800" b="1">
                              <a:effectLst/>
                              <a:cs typeface="B Zar" panose="00000400000000000000" pitchFamily="2" charset="-78"/>
                            </a:rPr>
                            <a:t> که در مرحله‌ی </a:t>
                          </a:r>
                          <a:r>
                            <a:rPr lang="en-US" sz="1800" b="1">
                              <a:effectLst/>
                              <a:cs typeface="B Zar" panose="00000400000000000000" pitchFamily="2" charset="-78"/>
                            </a:rPr>
                            <a:t>t=0</a:t>
                          </a:r>
                          <a:r>
                            <a:rPr lang="fa-IR" sz="1800" b="1">
                              <a:effectLst/>
                              <a:cs typeface="B Zar" panose="00000400000000000000" pitchFamily="2" charset="-78"/>
                            </a:rPr>
                            <a:t> فروخته می‌شود.</a:t>
                          </a:r>
                          <a:endParaRPr lang="en-US" sz="1800" b="1">
                            <a:effectLst/>
                            <a:latin typeface="Arial"/>
                            <a:ea typeface="Calibri"/>
                            <a:cs typeface="B Zar" panose="00000400000000000000" pitchFamily="2" charset="-78"/>
                          </a:endParaRPr>
                        </a:p>
                      </a:txBody>
                      <a:tcPr marL="68580" marR="68580" marT="0" marB="0" anchor="ctr"/>
                    </a:tc>
                  </a:tr>
                  <a:tr h="650056">
                    <a:tc>
                      <a:txBody>
                        <a:bodyPr/>
                        <a:lstStyle/>
                        <a:p>
                          <a:endParaRPr lang="en-US"/>
                        </a:p>
                      </a:txBody>
                      <a:tcPr marL="68580" marR="68580" marT="0" marB="0" anchor="ctr">
                        <a:blipFill rotWithShape="1">
                          <a:blip r:embed="rId2"/>
                          <a:stretch>
                            <a:fillRect t="-402804" r="-840909"/>
                          </a:stretch>
                        </a:blipFill>
                      </a:tcPr>
                    </a:tc>
                    <a:tc>
                      <a:txBody>
                        <a:bodyPr/>
                        <a:lstStyle/>
                        <a:p>
                          <a:pPr algn="r" rtl="1">
                            <a:lnSpc>
                              <a:spcPct val="115000"/>
                            </a:lnSpc>
                            <a:spcAft>
                              <a:spcPts val="0"/>
                            </a:spcAft>
                          </a:pPr>
                          <a:r>
                            <a:rPr lang="fa-IR" sz="1800" b="1" dirty="0">
                              <a:effectLst/>
                              <a:cs typeface="B Zar" panose="00000400000000000000" pitchFamily="2" charset="-78"/>
                            </a:rPr>
                            <a:t>ارزش اسمی ورق قرضه‌ی </a:t>
                          </a:r>
                          <a:r>
                            <a:rPr lang="en-US" sz="1800" b="1" dirty="0">
                              <a:effectLst/>
                              <a:cs typeface="B Zar" panose="00000400000000000000" pitchFamily="2" charset="-78"/>
                            </a:rPr>
                            <a:t>j</a:t>
                          </a:r>
                          <a:r>
                            <a:rPr lang="fa-IR" sz="1800" b="1" dirty="0">
                              <a:effectLst/>
                              <a:cs typeface="B Zar" panose="00000400000000000000" pitchFamily="2" charset="-78"/>
                            </a:rPr>
                            <a:t> که در مرحله </a:t>
                          </a:r>
                          <a:r>
                            <a:rPr lang="en-US" sz="1800" b="1" dirty="0">
                              <a:effectLst/>
                              <a:cs typeface="B Zar" panose="00000400000000000000" pitchFamily="2" charset="-78"/>
                            </a:rPr>
                            <a:t>t=0</a:t>
                          </a:r>
                          <a:r>
                            <a:rPr lang="fa-IR" sz="1800" b="1" dirty="0">
                              <a:effectLst/>
                              <a:cs typeface="B Zar" panose="00000400000000000000" pitchFamily="2" charset="-78"/>
                            </a:rPr>
                            <a:t>‌ نگهداری می‌شود.</a:t>
                          </a:r>
                          <a:endParaRPr lang="en-US" sz="1800" b="1" dirty="0">
                            <a:effectLst/>
                            <a:latin typeface="Arial"/>
                            <a:ea typeface="Calibri"/>
                            <a:cs typeface="B Zar" panose="00000400000000000000" pitchFamily="2" charset="-78"/>
                          </a:endParaRPr>
                        </a:p>
                      </a:txBody>
                      <a:tcPr marL="68580" marR="68580" marT="0" marB="0" anchor="ctr"/>
                    </a:tc>
                  </a:tr>
                </a:tbl>
              </a:graphicData>
            </a:graphic>
          </p:graphicFrame>
        </mc:Fallback>
      </mc:AlternateContent>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55</a:t>
            </a:fld>
            <a:endParaRPr lang="en-US" dirty="0"/>
          </a:p>
        </p:txBody>
      </p:sp>
    </p:spTree>
    <p:extLst>
      <p:ext uri="{BB962C8B-B14F-4D97-AF65-F5344CB8AC3E}">
        <p14:creationId xmlns:p14="http://schemas.microsoft.com/office/powerpoint/2010/main" val="310505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متغیرهای تصمیم مرحله‌ی دوم</a:t>
            </a:r>
            <a:endParaRPr lang="en-US" dirty="0"/>
          </a:p>
        </p:txBody>
      </p:sp>
      <mc:AlternateContent xmlns:mc="http://schemas.openxmlformats.org/markup-compatibility/2006" xmlns:a14="http://schemas.microsoft.com/office/drawing/2010/main">
        <mc:Choice Requires="a14">
          <p:graphicFrame>
            <p:nvGraphicFramePr>
              <p:cNvPr id="5" name="Content Placeholder 4"/>
              <p:cNvGraphicFramePr>
                <a:graphicFrameLocks noGrp="1"/>
              </p:cNvGraphicFramePr>
              <p:nvPr>
                <p:ph idx="1"/>
                <p:extLst>
                  <p:ext uri="{D42A27DB-BD31-4B8C-83A1-F6EECF244321}">
                    <p14:modId xmlns:p14="http://schemas.microsoft.com/office/powerpoint/2010/main" val="3480209053"/>
                  </p:ext>
                </p:extLst>
              </p:nvPr>
            </p:nvGraphicFramePr>
            <p:xfrm>
              <a:off x="0" y="1828800"/>
              <a:ext cx="8839200" cy="3733799"/>
            </p:xfrm>
            <a:graphic>
              <a:graphicData uri="http://schemas.openxmlformats.org/drawingml/2006/table">
                <a:tbl>
                  <a:tblPr rtl="1" firstRow="1" firstCol="1" bandRow="1">
                    <a:tableStyleId>{BC89EF96-8CEA-46FF-86C4-4CE0E7609802}</a:tableStyleId>
                  </a:tblPr>
                  <a:tblGrid>
                    <a:gridCol w="940658"/>
                    <a:gridCol w="7898542"/>
                  </a:tblGrid>
                  <a:tr h="618925">
                    <a:tc>
                      <a:txBody>
                        <a:bodyPr/>
                        <a:lstStyle/>
                        <a:p>
                          <a:pPr algn="ctr" rtl="1">
                            <a:lnSpc>
                              <a:spcPct val="115000"/>
                            </a:lnSpc>
                            <a:spcAft>
                              <a:spcPts val="0"/>
                            </a:spcAft>
                          </a:pPr>
                          <a14:m>
                            <m:oMathPara xmlns:m="http://schemas.openxmlformats.org/officeDocument/2006/math">
                              <m:oMathParaPr>
                                <m:jc m:val="centerGroup"/>
                              </m:oMathParaPr>
                              <m:oMath xmlns:m="http://schemas.openxmlformats.org/officeDocument/2006/math">
                                <m:sSubSup>
                                  <m:sSubSupPr>
                                    <m:ctrlPr>
                                      <a:rPr lang="en-US" sz="1800" b="1" i="1" smtClean="0">
                                        <a:effectLst/>
                                        <a:latin typeface="Cambria Math"/>
                                      </a:rPr>
                                    </m:ctrlPr>
                                  </m:sSubSupPr>
                                  <m:e>
                                    <m:r>
                                      <a:rPr lang="en-US" sz="1800" b="1" i="1">
                                        <a:effectLst/>
                                        <a:latin typeface="Cambria Math"/>
                                      </a:rPr>
                                      <m:t>𝐱</m:t>
                                    </m:r>
                                  </m:e>
                                  <m:sub>
                                    <m:r>
                                      <a:rPr lang="en-US" sz="1800" b="1" i="1">
                                        <a:effectLst/>
                                        <a:latin typeface="Cambria Math"/>
                                      </a:rPr>
                                      <m:t>𝐣𝐭</m:t>
                                    </m:r>
                                  </m:sub>
                                  <m:sup>
                                    <m:r>
                                      <a:rPr lang="en-US" sz="1800" b="1" i="1">
                                        <a:effectLst/>
                                        <a:latin typeface="Cambria Math"/>
                                      </a:rPr>
                                      <m:t>𝐬</m:t>
                                    </m:r>
                                  </m:sup>
                                </m:sSubSup>
                                <m:r>
                                  <a:rPr lang="en-US" sz="1800" b="1">
                                    <a:effectLst/>
                                    <a:latin typeface="Cambria Math"/>
                                  </a:rPr>
                                  <m:t>≥</m:t>
                                </m:r>
                                <m:r>
                                  <a:rPr lang="en-US" sz="1800" b="1" i="1">
                                    <a:effectLst/>
                                    <a:latin typeface="Cambria Math"/>
                                  </a:rPr>
                                  <m:t>𝟎</m:t>
                                </m:r>
                              </m:oMath>
                            </m:oMathPara>
                          </a14:m>
                          <a:endParaRPr lang="en-US" sz="1800" b="1" dirty="0">
                            <a:effectLst/>
                            <a:latin typeface="Arial"/>
                            <a:ea typeface="Calibri"/>
                            <a:cs typeface="B Zar" panose="00000400000000000000" pitchFamily="2" charset="-78"/>
                          </a:endParaRPr>
                        </a:p>
                      </a:txBody>
                      <a:tcPr marL="68580" marR="68580" marT="0" marB="0" anchor="ctr"/>
                    </a:tc>
                    <a:tc>
                      <a:txBody>
                        <a:bodyPr/>
                        <a:lstStyle/>
                        <a:p>
                          <a:pPr algn="r" rtl="1">
                            <a:lnSpc>
                              <a:spcPct val="115000"/>
                            </a:lnSpc>
                            <a:spcAft>
                              <a:spcPts val="0"/>
                            </a:spcAft>
                          </a:pPr>
                          <a:r>
                            <a:rPr lang="fa-IR" sz="1800" b="1">
                              <a:effectLst/>
                              <a:cs typeface="B Zar" panose="00000400000000000000" pitchFamily="2" charset="-78"/>
                            </a:rPr>
                            <a:t>ارزش اسمی ورق قرضه‌ی </a:t>
                          </a:r>
                          <a:r>
                            <a:rPr lang="en-US" sz="1800" b="1">
                              <a:effectLst/>
                              <a:cs typeface="B Zar" panose="00000400000000000000" pitchFamily="2" charset="-78"/>
                            </a:rPr>
                            <a:t>j</a:t>
                          </a:r>
                          <a:r>
                            <a:rPr lang="fa-IR" sz="1800" b="1">
                              <a:effectLst/>
                              <a:cs typeface="B Zar" panose="00000400000000000000" pitchFamily="2" charset="-78"/>
                            </a:rPr>
                            <a:t> که در مرحله‌ی </a:t>
                          </a:r>
                          <a:r>
                            <a:rPr lang="en-US" sz="1800" b="1">
                              <a:effectLst/>
                              <a:cs typeface="B Zar" panose="00000400000000000000" pitchFamily="2" charset="-78"/>
                            </a:rPr>
                            <a:t>t</a:t>
                          </a:r>
                          <a:r>
                            <a:rPr lang="fa-IR" sz="1800" b="1">
                              <a:effectLst/>
                              <a:cs typeface="B Zar" panose="00000400000000000000" pitchFamily="2" charset="-78"/>
                            </a:rPr>
                            <a:t> تحت سناریوی </a:t>
                          </a:r>
                          <a:r>
                            <a:rPr lang="en-US" sz="1800" b="1">
                              <a:effectLst/>
                              <a:cs typeface="B Zar" panose="00000400000000000000" pitchFamily="2" charset="-78"/>
                            </a:rPr>
                            <a:t>S</a:t>
                          </a:r>
                          <a:r>
                            <a:rPr lang="fa-IR" sz="1800" b="1">
                              <a:effectLst/>
                              <a:cs typeface="B Zar" panose="00000400000000000000" pitchFamily="2" charset="-78"/>
                            </a:rPr>
                            <a:t> خریداری می‌شود.</a:t>
                          </a:r>
                          <a:endParaRPr lang="en-US" sz="1800" b="1">
                            <a:effectLst/>
                            <a:latin typeface="Arial"/>
                            <a:ea typeface="Calibri"/>
                            <a:cs typeface="B Zar" panose="00000400000000000000" pitchFamily="2" charset="-78"/>
                          </a:endParaRPr>
                        </a:p>
                      </a:txBody>
                      <a:tcPr marL="68580" marR="68580" marT="0" marB="0" anchor="ctr"/>
                    </a:tc>
                  </a:tr>
                  <a:tr h="676901">
                    <a:tc>
                      <a:txBody>
                        <a:bodyPr/>
                        <a:lstStyle/>
                        <a:p>
                          <a:pPr algn="ctr" rtl="1">
                            <a:lnSpc>
                              <a:spcPct val="115000"/>
                            </a:lnSpc>
                            <a:spcAft>
                              <a:spcPts val="0"/>
                            </a:spcAft>
                          </a:pPr>
                          <a14:m>
                            <m:oMathPara xmlns:m="http://schemas.openxmlformats.org/officeDocument/2006/math">
                              <m:oMathParaPr>
                                <m:jc m:val="centerGroup"/>
                              </m:oMathParaPr>
                              <m:oMath xmlns:m="http://schemas.openxmlformats.org/officeDocument/2006/math">
                                <m:sSubSup>
                                  <m:sSubSupPr>
                                    <m:ctrlPr>
                                      <a:rPr lang="en-US" sz="1800" b="1" i="1">
                                        <a:effectLst/>
                                        <a:latin typeface="Cambria Math"/>
                                      </a:rPr>
                                    </m:ctrlPr>
                                  </m:sSubSupPr>
                                  <m:e>
                                    <m:r>
                                      <a:rPr lang="en-US" sz="1800" b="1" i="1">
                                        <a:effectLst/>
                                        <a:latin typeface="Cambria Math"/>
                                      </a:rPr>
                                      <m:t>𝐲</m:t>
                                    </m:r>
                                  </m:e>
                                  <m:sub>
                                    <m:r>
                                      <a:rPr lang="en-US" sz="1800" b="1" i="1">
                                        <a:effectLst/>
                                        <a:latin typeface="Cambria Math"/>
                                      </a:rPr>
                                      <m:t>𝐣𝐭</m:t>
                                    </m:r>
                                  </m:sub>
                                  <m:sup>
                                    <m:r>
                                      <a:rPr lang="en-US" sz="1800" b="1" i="1">
                                        <a:effectLst/>
                                        <a:latin typeface="Cambria Math"/>
                                      </a:rPr>
                                      <m:t>𝐬</m:t>
                                    </m:r>
                                  </m:sup>
                                </m:sSubSup>
                                <m:r>
                                  <a:rPr lang="en-US" sz="1800" b="1">
                                    <a:effectLst/>
                                    <a:latin typeface="Cambria Math"/>
                                  </a:rPr>
                                  <m:t>≥</m:t>
                                </m:r>
                                <m:r>
                                  <a:rPr lang="en-US" sz="1800" b="1" i="1">
                                    <a:effectLst/>
                                    <a:latin typeface="Cambria Math"/>
                                  </a:rPr>
                                  <m:t>𝟎</m:t>
                                </m:r>
                              </m:oMath>
                            </m:oMathPara>
                          </a14:m>
                          <a:endParaRPr lang="en-US" sz="1800" b="1">
                            <a:effectLst/>
                            <a:latin typeface="Arial"/>
                            <a:ea typeface="Calibri"/>
                            <a:cs typeface="B Zar" panose="00000400000000000000" pitchFamily="2" charset="-78"/>
                          </a:endParaRPr>
                        </a:p>
                      </a:txBody>
                      <a:tcPr marL="68580" marR="68580" marT="0" marB="0" anchor="ctr"/>
                    </a:tc>
                    <a:tc>
                      <a:txBody>
                        <a:bodyPr/>
                        <a:lstStyle/>
                        <a:p>
                          <a:pPr algn="r" rtl="1">
                            <a:lnSpc>
                              <a:spcPct val="115000"/>
                            </a:lnSpc>
                            <a:spcAft>
                              <a:spcPts val="0"/>
                            </a:spcAft>
                          </a:pPr>
                          <a:r>
                            <a:rPr lang="fa-IR" sz="1800" b="1" dirty="0">
                              <a:effectLst/>
                              <a:cs typeface="B Zar" panose="00000400000000000000" pitchFamily="2" charset="-78"/>
                            </a:rPr>
                            <a:t>ارزش اسمی ورق قرضه‌ی </a:t>
                          </a:r>
                          <a:r>
                            <a:rPr lang="en-US" sz="1800" b="1" dirty="0">
                              <a:effectLst/>
                              <a:cs typeface="B Zar" panose="00000400000000000000" pitchFamily="2" charset="-78"/>
                            </a:rPr>
                            <a:t>j</a:t>
                          </a:r>
                          <a:r>
                            <a:rPr lang="fa-IR" sz="1800" b="1" dirty="0">
                              <a:effectLst/>
                              <a:cs typeface="B Zar" panose="00000400000000000000" pitchFamily="2" charset="-78"/>
                            </a:rPr>
                            <a:t> که در مرحله‌ی </a:t>
                          </a:r>
                          <a:r>
                            <a:rPr lang="en-US" sz="1800" b="1" dirty="0">
                              <a:effectLst/>
                              <a:cs typeface="B Zar" panose="00000400000000000000" pitchFamily="2" charset="-78"/>
                            </a:rPr>
                            <a:t>t</a:t>
                          </a:r>
                          <a:r>
                            <a:rPr lang="fa-IR" sz="1800" b="1" dirty="0">
                              <a:effectLst/>
                              <a:cs typeface="B Zar" panose="00000400000000000000" pitchFamily="2" charset="-78"/>
                            </a:rPr>
                            <a:t> تحت سناریوی </a:t>
                          </a:r>
                          <a:r>
                            <a:rPr lang="en-US" sz="1800" b="1" dirty="0">
                              <a:effectLst/>
                              <a:cs typeface="B Zar" panose="00000400000000000000" pitchFamily="2" charset="-78"/>
                            </a:rPr>
                            <a:t>S </a:t>
                          </a:r>
                          <a:r>
                            <a:rPr lang="fa-IR" sz="1800" b="1" dirty="0">
                              <a:effectLst/>
                              <a:cs typeface="B Zar" panose="00000400000000000000" pitchFamily="2" charset="-78"/>
                            </a:rPr>
                            <a:t>فروخته می‌شود.</a:t>
                          </a:r>
                          <a:endParaRPr lang="en-US" sz="1800" b="1" dirty="0">
                            <a:effectLst/>
                            <a:latin typeface="Arial"/>
                            <a:ea typeface="Calibri"/>
                            <a:cs typeface="B Zar" panose="00000400000000000000" pitchFamily="2" charset="-78"/>
                          </a:endParaRPr>
                        </a:p>
                      </a:txBody>
                      <a:tcPr marL="68580" marR="68580" marT="0" marB="0"/>
                    </a:tc>
                  </a:tr>
                  <a:tr h="618925">
                    <a:tc>
                      <a:txBody>
                        <a:bodyPr/>
                        <a:lstStyle/>
                        <a:p>
                          <a:pPr algn="ctr" rtl="1">
                            <a:lnSpc>
                              <a:spcPct val="115000"/>
                            </a:lnSpc>
                            <a:spcAft>
                              <a:spcPts val="0"/>
                            </a:spcAft>
                          </a:pPr>
                          <a14:m>
                            <m:oMathPara xmlns:m="http://schemas.openxmlformats.org/officeDocument/2006/math">
                              <m:oMathParaPr>
                                <m:jc m:val="centerGroup"/>
                              </m:oMathParaPr>
                              <m:oMath xmlns:m="http://schemas.openxmlformats.org/officeDocument/2006/math">
                                <m:sSubSup>
                                  <m:sSubSupPr>
                                    <m:ctrlPr>
                                      <a:rPr lang="en-US" sz="1800" b="1" i="1">
                                        <a:effectLst/>
                                        <a:latin typeface="Cambria Math"/>
                                      </a:rPr>
                                    </m:ctrlPr>
                                  </m:sSubSupPr>
                                  <m:e>
                                    <m:r>
                                      <a:rPr lang="en-US" sz="1800" b="1" i="1">
                                        <a:effectLst/>
                                        <a:latin typeface="Cambria Math"/>
                                      </a:rPr>
                                      <m:t>𝐳</m:t>
                                    </m:r>
                                  </m:e>
                                  <m:sub>
                                    <m:r>
                                      <a:rPr lang="en-US" sz="1800" b="1" i="1">
                                        <a:effectLst/>
                                        <a:latin typeface="Cambria Math"/>
                                      </a:rPr>
                                      <m:t>𝐣𝐭</m:t>
                                    </m:r>
                                  </m:sub>
                                  <m:sup>
                                    <m:r>
                                      <a:rPr lang="en-US" sz="1800" b="1" i="1">
                                        <a:effectLst/>
                                        <a:latin typeface="Cambria Math"/>
                                      </a:rPr>
                                      <m:t>𝐬</m:t>
                                    </m:r>
                                  </m:sup>
                                </m:sSubSup>
                                <m:r>
                                  <a:rPr lang="en-US" sz="1800" b="1">
                                    <a:effectLst/>
                                    <a:latin typeface="Cambria Math"/>
                                  </a:rPr>
                                  <m:t>≥</m:t>
                                </m:r>
                                <m:r>
                                  <a:rPr lang="en-US" sz="1800" b="1" i="1">
                                    <a:effectLst/>
                                    <a:latin typeface="Cambria Math"/>
                                  </a:rPr>
                                  <m:t>𝟎</m:t>
                                </m:r>
                              </m:oMath>
                            </m:oMathPara>
                          </a14:m>
                          <a:endParaRPr lang="en-US" sz="1800" b="1">
                            <a:effectLst/>
                            <a:latin typeface="Arial"/>
                            <a:ea typeface="Calibri"/>
                            <a:cs typeface="B Zar" panose="00000400000000000000" pitchFamily="2" charset="-78"/>
                          </a:endParaRPr>
                        </a:p>
                      </a:txBody>
                      <a:tcPr marL="68580" marR="68580" marT="0" marB="0" anchor="ctr"/>
                    </a:tc>
                    <a:tc>
                      <a:txBody>
                        <a:bodyPr/>
                        <a:lstStyle/>
                        <a:p>
                          <a:pPr algn="r" rtl="1">
                            <a:lnSpc>
                              <a:spcPct val="115000"/>
                            </a:lnSpc>
                            <a:spcAft>
                              <a:spcPts val="0"/>
                            </a:spcAft>
                          </a:pPr>
                          <a:r>
                            <a:rPr lang="fa-IR" sz="1800" b="1">
                              <a:effectLst/>
                              <a:cs typeface="B Zar" panose="00000400000000000000" pitchFamily="2" charset="-78"/>
                            </a:rPr>
                            <a:t>ارزش اسمی ورق قرضه‌ی </a:t>
                          </a:r>
                          <a:r>
                            <a:rPr lang="en-US" sz="1800" b="1">
                              <a:effectLst/>
                              <a:cs typeface="B Zar" panose="00000400000000000000" pitchFamily="2" charset="-78"/>
                            </a:rPr>
                            <a:t>j</a:t>
                          </a:r>
                          <a:r>
                            <a:rPr lang="fa-IR" sz="1800" b="1">
                              <a:effectLst/>
                              <a:cs typeface="B Zar" panose="00000400000000000000" pitchFamily="2" charset="-78"/>
                            </a:rPr>
                            <a:t> که در مرحله‌ی </a:t>
                          </a:r>
                          <a:r>
                            <a:rPr lang="en-US" sz="1800" b="1">
                              <a:effectLst/>
                              <a:cs typeface="B Zar" panose="00000400000000000000" pitchFamily="2" charset="-78"/>
                            </a:rPr>
                            <a:t>t</a:t>
                          </a:r>
                          <a:r>
                            <a:rPr lang="fa-IR" sz="1800" b="1">
                              <a:effectLst/>
                              <a:cs typeface="B Zar" panose="00000400000000000000" pitchFamily="2" charset="-78"/>
                            </a:rPr>
                            <a:t> تحت سناریوی </a:t>
                          </a:r>
                          <a:r>
                            <a:rPr lang="en-US" sz="1800" b="1">
                              <a:effectLst/>
                              <a:cs typeface="B Zar" panose="00000400000000000000" pitchFamily="2" charset="-78"/>
                            </a:rPr>
                            <a:t>S </a:t>
                          </a:r>
                          <a:r>
                            <a:rPr lang="fa-IR" sz="1800" b="1">
                              <a:effectLst/>
                              <a:cs typeface="B Zar" panose="00000400000000000000" pitchFamily="2" charset="-78"/>
                            </a:rPr>
                            <a:t>نگهداری می‌شود.</a:t>
                          </a:r>
                          <a:endParaRPr lang="en-US" sz="1800" b="1">
                            <a:effectLst/>
                            <a:latin typeface="Arial"/>
                            <a:ea typeface="Calibri"/>
                            <a:cs typeface="B Zar" panose="00000400000000000000" pitchFamily="2" charset="-78"/>
                          </a:endParaRPr>
                        </a:p>
                      </a:txBody>
                      <a:tcPr marL="68580" marR="68580" marT="0" marB="0"/>
                    </a:tc>
                  </a:tr>
                  <a:tr h="607197">
                    <a:tc>
                      <a:txBody>
                        <a:bodyPr/>
                        <a:lstStyle/>
                        <a:p>
                          <a:pPr algn="ctr" rtl="1">
                            <a:lnSpc>
                              <a:spcPct val="115000"/>
                            </a:lnSpc>
                            <a:spcAft>
                              <a:spcPts val="0"/>
                            </a:spcAft>
                          </a:pPr>
                          <a14:m>
                            <m:oMathPara xmlns:m="http://schemas.openxmlformats.org/officeDocument/2006/math">
                              <m:oMathParaPr>
                                <m:jc m:val="centerGroup"/>
                              </m:oMathParaPr>
                              <m:oMath xmlns:m="http://schemas.openxmlformats.org/officeDocument/2006/math">
                                <m:sSubSup>
                                  <m:sSubSupPr>
                                    <m:ctrlPr>
                                      <a:rPr lang="en-US" sz="1800" b="1" i="1">
                                        <a:effectLst/>
                                        <a:latin typeface="Cambria Math"/>
                                      </a:rPr>
                                    </m:ctrlPr>
                                  </m:sSubSupPr>
                                  <m:e>
                                    <m:r>
                                      <a:rPr lang="en-US" sz="1800" b="1" i="1">
                                        <a:effectLst/>
                                        <a:latin typeface="Cambria Math"/>
                                      </a:rPr>
                                      <m:t>𝐲</m:t>
                                    </m:r>
                                  </m:e>
                                  <m:sub>
                                    <m:r>
                                      <a:rPr lang="en-US" sz="1800" b="1" i="1">
                                        <a:effectLst/>
                                        <a:latin typeface="Cambria Math"/>
                                      </a:rPr>
                                      <m:t>𝐭</m:t>
                                    </m:r>
                                  </m:sub>
                                  <m:sup>
                                    <m:r>
                                      <a:rPr lang="en-US" sz="1800" b="1">
                                        <a:effectLst/>
                                        <a:latin typeface="Cambria Math"/>
                                      </a:rPr>
                                      <m:t>+</m:t>
                                    </m:r>
                                    <m:r>
                                      <a:rPr lang="en-US" sz="1800" b="1" i="1">
                                        <a:effectLst/>
                                        <a:latin typeface="Cambria Math"/>
                                      </a:rPr>
                                      <m:t>𝐬</m:t>
                                    </m:r>
                                  </m:sup>
                                </m:sSubSup>
                                <m:r>
                                  <a:rPr lang="en-US" sz="1800" b="1">
                                    <a:effectLst/>
                                    <a:latin typeface="Cambria Math"/>
                                  </a:rPr>
                                  <m:t>≥</m:t>
                                </m:r>
                                <m:r>
                                  <a:rPr lang="en-US" sz="1800" b="1" i="1">
                                    <a:effectLst/>
                                    <a:latin typeface="Cambria Math"/>
                                  </a:rPr>
                                  <m:t>𝟎</m:t>
                                </m:r>
                              </m:oMath>
                            </m:oMathPara>
                          </a14:m>
                          <a:endParaRPr lang="en-US" sz="1800" b="1">
                            <a:effectLst/>
                            <a:latin typeface="Arial"/>
                            <a:ea typeface="Calibri"/>
                            <a:cs typeface="B Zar" panose="00000400000000000000" pitchFamily="2" charset="-78"/>
                          </a:endParaRPr>
                        </a:p>
                      </a:txBody>
                      <a:tcPr marL="68580" marR="68580" marT="0" marB="0" anchor="ctr"/>
                    </a:tc>
                    <a:tc>
                      <a:txBody>
                        <a:bodyPr/>
                        <a:lstStyle/>
                        <a:p>
                          <a:pPr algn="r" rtl="1">
                            <a:lnSpc>
                              <a:spcPct val="115000"/>
                            </a:lnSpc>
                            <a:spcAft>
                              <a:spcPts val="0"/>
                            </a:spcAft>
                          </a:pPr>
                          <a:r>
                            <a:rPr lang="fa-IR" sz="1800" b="1">
                              <a:effectLst/>
                              <a:cs typeface="B Zar" panose="00000400000000000000" pitchFamily="2" charset="-78"/>
                            </a:rPr>
                            <a:t>مبلغ وام‌دهی در مرحله‌ی </a:t>
                          </a:r>
                          <a:r>
                            <a:rPr lang="en-US" sz="1800" b="1">
                              <a:effectLst/>
                              <a:cs typeface="B Zar" panose="00000400000000000000" pitchFamily="2" charset="-78"/>
                            </a:rPr>
                            <a:t>t=1</a:t>
                          </a:r>
                          <a:endParaRPr lang="en-US" sz="1800" b="1">
                            <a:effectLst/>
                            <a:latin typeface="Arial"/>
                            <a:ea typeface="Calibri"/>
                            <a:cs typeface="B Zar" panose="00000400000000000000" pitchFamily="2" charset="-78"/>
                          </a:endParaRPr>
                        </a:p>
                      </a:txBody>
                      <a:tcPr marL="68580" marR="68580" marT="0" marB="0" anchor="ctr"/>
                    </a:tc>
                  </a:tr>
                  <a:tr h="607197">
                    <a:tc>
                      <a:txBody>
                        <a:bodyPr/>
                        <a:lstStyle/>
                        <a:p>
                          <a:pPr algn="ctr" rtl="1">
                            <a:lnSpc>
                              <a:spcPct val="115000"/>
                            </a:lnSpc>
                            <a:spcAft>
                              <a:spcPts val="0"/>
                            </a:spcAft>
                          </a:pPr>
                          <a14:m>
                            <m:oMathPara xmlns:m="http://schemas.openxmlformats.org/officeDocument/2006/math">
                              <m:oMathParaPr>
                                <m:jc m:val="centerGroup"/>
                              </m:oMathParaPr>
                              <m:oMath xmlns:m="http://schemas.openxmlformats.org/officeDocument/2006/math">
                                <m:sSubSup>
                                  <m:sSubSupPr>
                                    <m:ctrlPr>
                                      <a:rPr lang="en-US" sz="1800" b="1" i="1">
                                        <a:effectLst/>
                                        <a:latin typeface="Cambria Math"/>
                                      </a:rPr>
                                    </m:ctrlPr>
                                  </m:sSubSupPr>
                                  <m:e>
                                    <m:r>
                                      <a:rPr lang="en-US" sz="1800" b="1" i="1">
                                        <a:effectLst/>
                                        <a:latin typeface="Cambria Math"/>
                                      </a:rPr>
                                      <m:t>𝐲</m:t>
                                    </m:r>
                                  </m:e>
                                  <m:sub>
                                    <m:r>
                                      <a:rPr lang="en-US" sz="1800" b="1" i="1">
                                        <a:effectLst/>
                                        <a:latin typeface="Cambria Math"/>
                                      </a:rPr>
                                      <m:t>𝐭</m:t>
                                    </m:r>
                                  </m:sub>
                                  <m:sup>
                                    <m:r>
                                      <a:rPr lang="en-US" sz="1800" b="1">
                                        <a:effectLst/>
                                        <a:latin typeface="Cambria Math"/>
                                      </a:rPr>
                                      <m:t>−</m:t>
                                    </m:r>
                                    <m:r>
                                      <a:rPr lang="en-US" sz="1800" b="1" i="1">
                                        <a:effectLst/>
                                        <a:latin typeface="Cambria Math"/>
                                      </a:rPr>
                                      <m:t>𝐬</m:t>
                                    </m:r>
                                  </m:sup>
                                </m:sSubSup>
                                <m:r>
                                  <a:rPr lang="en-US" sz="1800" b="1">
                                    <a:effectLst/>
                                    <a:latin typeface="Cambria Math"/>
                                  </a:rPr>
                                  <m:t>≥</m:t>
                                </m:r>
                                <m:r>
                                  <a:rPr lang="en-US" sz="1800" b="1" i="1">
                                    <a:effectLst/>
                                    <a:latin typeface="Cambria Math"/>
                                  </a:rPr>
                                  <m:t>𝟎</m:t>
                                </m:r>
                              </m:oMath>
                            </m:oMathPara>
                          </a14:m>
                          <a:endParaRPr lang="en-US" sz="1800" b="1">
                            <a:effectLst/>
                            <a:latin typeface="Arial"/>
                            <a:ea typeface="Calibri"/>
                            <a:cs typeface="B Zar" panose="00000400000000000000" pitchFamily="2" charset="-78"/>
                          </a:endParaRPr>
                        </a:p>
                      </a:txBody>
                      <a:tcPr marL="68580" marR="68580" marT="0" marB="0" anchor="ctr"/>
                    </a:tc>
                    <a:tc>
                      <a:txBody>
                        <a:bodyPr/>
                        <a:lstStyle/>
                        <a:p>
                          <a:pPr algn="r" rtl="1">
                            <a:lnSpc>
                              <a:spcPct val="115000"/>
                            </a:lnSpc>
                            <a:spcAft>
                              <a:spcPts val="0"/>
                            </a:spcAft>
                          </a:pPr>
                          <a:r>
                            <a:rPr lang="fa-IR" sz="1800" b="1">
                              <a:effectLst/>
                              <a:cs typeface="B Zar" panose="00000400000000000000" pitchFamily="2" charset="-78"/>
                            </a:rPr>
                            <a:t>مبلغ وام‌گیری در مرحله‌ی </a:t>
                          </a:r>
                          <a:r>
                            <a:rPr lang="en-US" sz="1800" b="1">
                              <a:effectLst/>
                              <a:cs typeface="B Zar" panose="00000400000000000000" pitchFamily="2" charset="-78"/>
                            </a:rPr>
                            <a:t>t=1</a:t>
                          </a:r>
                          <a:endParaRPr lang="en-US" sz="1800" b="1">
                            <a:effectLst/>
                            <a:latin typeface="Arial"/>
                            <a:ea typeface="Calibri"/>
                            <a:cs typeface="B Zar" panose="00000400000000000000" pitchFamily="2" charset="-78"/>
                          </a:endParaRPr>
                        </a:p>
                      </a:txBody>
                      <a:tcPr marL="68580" marR="68580" marT="0" marB="0" anchor="ctr"/>
                    </a:tc>
                  </a:tr>
                  <a:tr h="604654">
                    <a:tc>
                      <a:txBody>
                        <a:bodyPr/>
                        <a:lstStyle/>
                        <a:p>
                          <a:pPr algn="ctr" rtl="1">
                            <a:lnSpc>
                              <a:spcPct val="115000"/>
                            </a:lnSpc>
                            <a:spcAft>
                              <a:spcPts val="0"/>
                            </a:spcAft>
                          </a:pPr>
                          <a14:m>
                            <m:oMathPara xmlns:m="http://schemas.openxmlformats.org/officeDocument/2006/math">
                              <m:oMathParaPr>
                                <m:jc m:val="centerGroup"/>
                              </m:oMathParaPr>
                              <m:oMath xmlns:m="http://schemas.openxmlformats.org/officeDocument/2006/math">
                                <m:sSubSup>
                                  <m:sSubSupPr>
                                    <m:ctrlPr>
                                      <a:rPr lang="en-US" sz="1800" b="1" i="1">
                                        <a:effectLst/>
                                        <a:latin typeface="Cambria Math"/>
                                      </a:rPr>
                                    </m:ctrlPr>
                                  </m:sSubSupPr>
                                  <m:e>
                                    <m:r>
                                      <a:rPr lang="en-US" sz="1800" b="1" i="1">
                                        <a:effectLst/>
                                        <a:latin typeface="Cambria Math"/>
                                      </a:rPr>
                                      <m:t>𝐲</m:t>
                                    </m:r>
                                  </m:e>
                                  <m:sub>
                                    <m:r>
                                      <a:rPr lang="en-US" sz="1800" b="1" i="1">
                                        <a:effectLst/>
                                        <a:latin typeface="Cambria Math"/>
                                      </a:rPr>
                                      <m:t>𝐓</m:t>
                                    </m:r>
                                  </m:sub>
                                  <m:sup>
                                    <m:r>
                                      <a:rPr lang="en-US" sz="1800" b="1" i="1">
                                        <a:effectLst/>
                                        <a:latin typeface="Cambria Math"/>
                                      </a:rPr>
                                      <m:t>𝐬</m:t>
                                    </m:r>
                                  </m:sup>
                                </m:sSubSup>
                              </m:oMath>
                            </m:oMathPara>
                          </a14:m>
                          <a:endParaRPr lang="en-US" sz="1800" b="1" dirty="0">
                            <a:effectLst/>
                            <a:latin typeface="Arial"/>
                            <a:ea typeface="Calibri"/>
                            <a:cs typeface="B Zar" panose="00000400000000000000" pitchFamily="2" charset="-78"/>
                          </a:endParaRPr>
                        </a:p>
                      </a:txBody>
                      <a:tcPr marL="68580" marR="68580" marT="0" marB="0" anchor="ctr"/>
                    </a:tc>
                    <a:tc>
                      <a:txBody>
                        <a:bodyPr/>
                        <a:lstStyle/>
                        <a:p>
                          <a:pPr algn="r" rtl="1">
                            <a:lnSpc>
                              <a:spcPct val="115000"/>
                            </a:lnSpc>
                            <a:spcAft>
                              <a:spcPts val="0"/>
                            </a:spcAft>
                          </a:pPr>
                          <a:r>
                            <a:rPr lang="fa-IR" sz="1800" b="1" dirty="0">
                              <a:effectLst/>
                              <a:cs typeface="B Zar" panose="00000400000000000000" pitchFamily="2" charset="-78"/>
                            </a:rPr>
                            <a:t>مانده‌ی حساب بانکی در مرحله‌ی نهایی </a:t>
                          </a:r>
                          <a:r>
                            <a:rPr lang="en-US" sz="1800" b="1" dirty="0">
                              <a:effectLst/>
                              <a:cs typeface="B Zar" panose="00000400000000000000" pitchFamily="2" charset="-78"/>
                            </a:rPr>
                            <a:t>T</a:t>
                          </a:r>
                          <a:r>
                            <a:rPr lang="fa-IR" sz="1800" b="1" dirty="0">
                              <a:effectLst/>
                              <a:cs typeface="B Zar" panose="00000400000000000000" pitchFamily="2" charset="-78"/>
                            </a:rPr>
                            <a:t> تحت سناریوی </a:t>
                          </a:r>
                          <a:r>
                            <a:rPr lang="en-US" sz="1800" b="1" dirty="0">
                              <a:effectLst/>
                              <a:cs typeface="B Zar" panose="00000400000000000000" pitchFamily="2" charset="-78"/>
                            </a:rPr>
                            <a:t>S</a:t>
                          </a:r>
                          <a:r>
                            <a:rPr lang="fa-IR" sz="1800" b="1" dirty="0">
                              <a:effectLst/>
                              <a:cs typeface="B Zar" panose="00000400000000000000" pitchFamily="2" charset="-78"/>
                            </a:rPr>
                            <a:t> یعنی: </a:t>
                          </a:r>
                          <a14:m>
                            <m:oMath xmlns:m="http://schemas.openxmlformats.org/officeDocument/2006/math">
                              <m:sSubSup>
                                <m:sSubSupPr>
                                  <m:ctrlPr>
                                    <a:rPr lang="en-US" sz="1800" b="1" i="1">
                                      <a:effectLst/>
                                      <a:latin typeface="Cambria Math"/>
                                    </a:rPr>
                                  </m:ctrlPr>
                                </m:sSubSupPr>
                                <m:e>
                                  <m:r>
                                    <a:rPr lang="en-US" sz="1800" b="1" i="1">
                                      <a:effectLst/>
                                      <a:latin typeface="Cambria Math"/>
                                    </a:rPr>
                                    <m:t>𝐲</m:t>
                                  </m:r>
                                </m:e>
                                <m:sub>
                                  <m:r>
                                    <a:rPr lang="en-US" sz="1800" b="1" i="1">
                                      <a:effectLst/>
                                      <a:latin typeface="Cambria Math"/>
                                    </a:rPr>
                                    <m:t>𝐓</m:t>
                                  </m:r>
                                </m:sub>
                                <m:sup>
                                  <m:r>
                                    <a:rPr lang="en-US" sz="1800" b="1">
                                      <a:effectLst/>
                                      <a:latin typeface="Cambria Math"/>
                                    </a:rPr>
                                    <m:t>+</m:t>
                                  </m:r>
                                  <m:r>
                                    <a:rPr lang="en-US" sz="1800" b="1" i="1">
                                      <a:effectLst/>
                                      <a:latin typeface="Cambria Math"/>
                                    </a:rPr>
                                    <m:t>𝐬</m:t>
                                  </m:r>
                                </m:sup>
                              </m:sSubSup>
                              <m:r>
                                <a:rPr lang="en-US" sz="1800" b="1">
                                  <a:effectLst/>
                                  <a:latin typeface="Cambria Math"/>
                                </a:rPr>
                                <m:t>−</m:t>
                              </m:r>
                              <m:sSubSup>
                                <m:sSubSupPr>
                                  <m:ctrlPr>
                                    <a:rPr lang="en-US" sz="1800" b="1" i="1">
                                      <a:effectLst/>
                                      <a:latin typeface="Cambria Math"/>
                                    </a:rPr>
                                  </m:ctrlPr>
                                </m:sSubSupPr>
                                <m:e>
                                  <m:r>
                                    <a:rPr lang="en-US" sz="1800" b="1" i="1">
                                      <a:effectLst/>
                                      <a:latin typeface="Cambria Math"/>
                                    </a:rPr>
                                    <m:t>𝐲</m:t>
                                  </m:r>
                                </m:e>
                                <m:sub>
                                  <m:r>
                                    <a:rPr lang="en-US" sz="1800" b="1" i="1">
                                      <a:effectLst/>
                                      <a:latin typeface="Cambria Math"/>
                                    </a:rPr>
                                    <m:t>𝐓</m:t>
                                  </m:r>
                                </m:sub>
                                <m:sup>
                                  <m:r>
                                    <a:rPr lang="en-US" sz="1800" b="1">
                                      <a:effectLst/>
                                      <a:latin typeface="Cambria Math"/>
                                    </a:rPr>
                                    <m:t>−</m:t>
                                  </m:r>
                                  <m:r>
                                    <a:rPr lang="en-US" sz="1800" b="1" i="1">
                                      <a:effectLst/>
                                      <a:latin typeface="Cambria Math"/>
                                    </a:rPr>
                                    <m:t>𝐬</m:t>
                                  </m:r>
                                </m:sup>
                              </m:sSubSup>
                            </m:oMath>
                          </a14:m>
                          <a:endParaRPr lang="en-US" sz="1800" b="1" dirty="0">
                            <a:effectLst/>
                            <a:latin typeface="Arial"/>
                            <a:ea typeface="Calibri"/>
                            <a:cs typeface="B Zar" panose="00000400000000000000" pitchFamily="2" charset="-78"/>
                          </a:endParaRPr>
                        </a:p>
                      </a:txBody>
                      <a:tcPr marL="68580" marR="68580" marT="0" marB="0" anchor="ctr"/>
                    </a:tc>
                  </a:tr>
                </a:tbl>
              </a:graphicData>
            </a:graphic>
          </p:graphicFrame>
        </mc:Choice>
        <mc:Fallback xmlns="">
          <p:graphicFrame>
            <p:nvGraphicFramePr>
              <p:cNvPr id="5" name="Content Placeholder 4"/>
              <p:cNvGraphicFramePr>
                <a:graphicFrameLocks noGrp="1"/>
              </p:cNvGraphicFramePr>
              <p:nvPr>
                <p:ph idx="1"/>
                <p:extLst>
                  <p:ext uri="{D42A27DB-BD31-4B8C-83A1-F6EECF244321}">
                    <p14:modId xmlns:p14="http://schemas.microsoft.com/office/powerpoint/2010/main" val="3480209053"/>
                  </p:ext>
                </p:extLst>
              </p:nvPr>
            </p:nvGraphicFramePr>
            <p:xfrm>
              <a:off x="0" y="1828800"/>
              <a:ext cx="8839200" cy="3733799"/>
            </p:xfrm>
            <a:graphic>
              <a:graphicData uri="http://schemas.openxmlformats.org/drawingml/2006/table">
                <a:tbl>
                  <a:tblPr rtl="1" firstRow="1" firstCol="1" bandRow="1">
                    <a:tableStyleId>{BC89EF96-8CEA-46FF-86C4-4CE0E7609802}</a:tableStyleId>
                  </a:tblPr>
                  <a:tblGrid>
                    <a:gridCol w="940658"/>
                    <a:gridCol w="7898542"/>
                  </a:tblGrid>
                  <a:tr h="618925">
                    <a:tc>
                      <a:txBody>
                        <a:bodyPr/>
                        <a:lstStyle/>
                        <a:p>
                          <a:endParaRPr lang="en-US"/>
                        </a:p>
                      </a:txBody>
                      <a:tcPr marL="68580" marR="68580" marT="0" marB="0" anchor="ctr">
                        <a:blipFill rotWithShape="1">
                          <a:blip r:embed="rId2"/>
                          <a:stretch>
                            <a:fillRect r="-841558" b="-507921"/>
                          </a:stretch>
                        </a:blipFill>
                      </a:tcPr>
                    </a:tc>
                    <a:tc>
                      <a:txBody>
                        <a:bodyPr/>
                        <a:lstStyle/>
                        <a:p>
                          <a:pPr algn="r" rtl="1">
                            <a:lnSpc>
                              <a:spcPct val="115000"/>
                            </a:lnSpc>
                            <a:spcAft>
                              <a:spcPts val="0"/>
                            </a:spcAft>
                          </a:pPr>
                          <a:r>
                            <a:rPr lang="fa-IR" sz="1800" b="1">
                              <a:effectLst/>
                              <a:cs typeface="B Zar" panose="00000400000000000000" pitchFamily="2" charset="-78"/>
                            </a:rPr>
                            <a:t>ارزش اسمی ورق قرضه‌ی </a:t>
                          </a:r>
                          <a:r>
                            <a:rPr lang="en-US" sz="1800" b="1">
                              <a:effectLst/>
                              <a:cs typeface="B Zar" panose="00000400000000000000" pitchFamily="2" charset="-78"/>
                            </a:rPr>
                            <a:t>j</a:t>
                          </a:r>
                          <a:r>
                            <a:rPr lang="fa-IR" sz="1800" b="1">
                              <a:effectLst/>
                              <a:cs typeface="B Zar" panose="00000400000000000000" pitchFamily="2" charset="-78"/>
                            </a:rPr>
                            <a:t> که در مرحله‌ی </a:t>
                          </a:r>
                          <a:r>
                            <a:rPr lang="en-US" sz="1800" b="1">
                              <a:effectLst/>
                              <a:cs typeface="B Zar" panose="00000400000000000000" pitchFamily="2" charset="-78"/>
                            </a:rPr>
                            <a:t>t</a:t>
                          </a:r>
                          <a:r>
                            <a:rPr lang="fa-IR" sz="1800" b="1">
                              <a:effectLst/>
                              <a:cs typeface="B Zar" panose="00000400000000000000" pitchFamily="2" charset="-78"/>
                            </a:rPr>
                            <a:t> تحت سناریوی </a:t>
                          </a:r>
                          <a:r>
                            <a:rPr lang="en-US" sz="1800" b="1">
                              <a:effectLst/>
                              <a:cs typeface="B Zar" panose="00000400000000000000" pitchFamily="2" charset="-78"/>
                            </a:rPr>
                            <a:t>S</a:t>
                          </a:r>
                          <a:r>
                            <a:rPr lang="fa-IR" sz="1800" b="1">
                              <a:effectLst/>
                              <a:cs typeface="B Zar" panose="00000400000000000000" pitchFamily="2" charset="-78"/>
                            </a:rPr>
                            <a:t> خریداری می‌شود.</a:t>
                          </a:r>
                          <a:endParaRPr lang="en-US" sz="1800" b="1">
                            <a:effectLst/>
                            <a:latin typeface="Arial"/>
                            <a:ea typeface="Calibri"/>
                            <a:cs typeface="B Zar" panose="00000400000000000000" pitchFamily="2" charset="-78"/>
                          </a:endParaRPr>
                        </a:p>
                      </a:txBody>
                      <a:tcPr marL="68580" marR="68580" marT="0" marB="0" anchor="ctr"/>
                    </a:tc>
                  </a:tr>
                  <a:tr h="676901">
                    <a:tc>
                      <a:txBody>
                        <a:bodyPr/>
                        <a:lstStyle/>
                        <a:p>
                          <a:endParaRPr lang="en-US"/>
                        </a:p>
                      </a:txBody>
                      <a:tcPr marL="68580" marR="68580" marT="0" marB="0" anchor="ctr">
                        <a:blipFill rotWithShape="1">
                          <a:blip r:embed="rId2"/>
                          <a:stretch>
                            <a:fillRect t="-90991" r="-841558" b="-362162"/>
                          </a:stretch>
                        </a:blipFill>
                      </a:tcPr>
                    </a:tc>
                    <a:tc>
                      <a:txBody>
                        <a:bodyPr/>
                        <a:lstStyle/>
                        <a:p>
                          <a:pPr algn="r" rtl="1">
                            <a:lnSpc>
                              <a:spcPct val="115000"/>
                            </a:lnSpc>
                            <a:spcAft>
                              <a:spcPts val="0"/>
                            </a:spcAft>
                          </a:pPr>
                          <a:r>
                            <a:rPr lang="fa-IR" sz="1800" b="1" dirty="0">
                              <a:effectLst/>
                              <a:cs typeface="B Zar" panose="00000400000000000000" pitchFamily="2" charset="-78"/>
                            </a:rPr>
                            <a:t>ارزش اسمی ورق قرضه‌ی </a:t>
                          </a:r>
                          <a:r>
                            <a:rPr lang="en-US" sz="1800" b="1" dirty="0">
                              <a:effectLst/>
                              <a:cs typeface="B Zar" panose="00000400000000000000" pitchFamily="2" charset="-78"/>
                            </a:rPr>
                            <a:t>j</a:t>
                          </a:r>
                          <a:r>
                            <a:rPr lang="fa-IR" sz="1800" b="1" dirty="0">
                              <a:effectLst/>
                              <a:cs typeface="B Zar" panose="00000400000000000000" pitchFamily="2" charset="-78"/>
                            </a:rPr>
                            <a:t> که در مرحله‌ی </a:t>
                          </a:r>
                          <a:r>
                            <a:rPr lang="en-US" sz="1800" b="1" dirty="0">
                              <a:effectLst/>
                              <a:cs typeface="B Zar" panose="00000400000000000000" pitchFamily="2" charset="-78"/>
                            </a:rPr>
                            <a:t>t</a:t>
                          </a:r>
                          <a:r>
                            <a:rPr lang="fa-IR" sz="1800" b="1" dirty="0">
                              <a:effectLst/>
                              <a:cs typeface="B Zar" panose="00000400000000000000" pitchFamily="2" charset="-78"/>
                            </a:rPr>
                            <a:t> تحت سناریوی </a:t>
                          </a:r>
                          <a:r>
                            <a:rPr lang="en-US" sz="1800" b="1" dirty="0">
                              <a:effectLst/>
                              <a:cs typeface="B Zar" panose="00000400000000000000" pitchFamily="2" charset="-78"/>
                            </a:rPr>
                            <a:t>S </a:t>
                          </a:r>
                          <a:r>
                            <a:rPr lang="fa-IR" sz="1800" b="1" dirty="0">
                              <a:effectLst/>
                              <a:cs typeface="B Zar" panose="00000400000000000000" pitchFamily="2" charset="-78"/>
                            </a:rPr>
                            <a:t>فروخته می‌شود.</a:t>
                          </a:r>
                          <a:endParaRPr lang="en-US" sz="1800" b="1" dirty="0">
                            <a:effectLst/>
                            <a:latin typeface="Arial"/>
                            <a:ea typeface="Calibri"/>
                            <a:cs typeface="B Zar" panose="00000400000000000000" pitchFamily="2" charset="-78"/>
                          </a:endParaRPr>
                        </a:p>
                      </a:txBody>
                      <a:tcPr marL="68580" marR="68580" marT="0" marB="0"/>
                    </a:tc>
                  </a:tr>
                  <a:tr h="618925">
                    <a:tc>
                      <a:txBody>
                        <a:bodyPr/>
                        <a:lstStyle/>
                        <a:p>
                          <a:endParaRPr lang="en-US"/>
                        </a:p>
                      </a:txBody>
                      <a:tcPr marL="68580" marR="68580" marT="0" marB="0" anchor="ctr">
                        <a:blipFill rotWithShape="1">
                          <a:blip r:embed="rId2"/>
                          <a:stretch>
                            <a:fillRect t="-207843" r="-841558" b="-294118"/>
                          </a:stretch>
                        </a:blipFill>
                      </a:tcPr>
                    </a:tc>
                    <a:tc>
                      <a:txBody>
                        <a:bodyPr/>
                        <a:lstStyle/>
                        <a:p>
                          <a:pPr algn="r" rtl="1">
                            <a:lnSpc>
                              <a:spcPct val="115000"/>
                            </a:lnSpc>
                            <a:spcAft>
                              <a:spcPts val="0"/>
                            </a:spcAft>
                          </a:pPr>
                          <a:r>
                            <a:rPr lang="fa-IR" sz="1800" b="1">
                              <a:effectLst/>
                              <a:cs typeface="B Zar" panose="00000400000000000000" pitchFamily="2" charset="-78"/>
                            </a:rPr>
                            <a:t>ارزش اسمی ورق قرضه‌ی </a:t>
                          </a:r>
                          <a:r>
                            <a:rPr lang="en-US" sz="1800" b="1">
                              <a:effectLst/>
                              <a:cs typeface="B Zar" panose="00000400000000000000" pitchFamily="2" charset="-78"/>
                            </a:rPr>
                            <a:t>j</a:t>
                          </a:r>
                          <a:r>
                            <a:rPr lang="fa-IR" sz="1800" b="1">
                              <a:effectLst/>
                              <a:cs typeface="B Zar" panose="00000400000000000000" pitchFamily="2" charset="-78"/>
                            </a:rPr>
                            <a:t> که در مرحله‌ی </a:t>
                          </a:r>
                          <a:r>
                            <a:rPr lang="en-US" sz="1800" b="1">
                              <a:effectLst/>
                              <a:cs typeface="B Zar" panose="00000400000000000000" pitchFamily="2" charset="-78"/>
                            </a:rPr>
                            <a:t>t</a:t>
                          </a:r>
                          <a:r>
                            <a:rPr lang="fa-IR" sz="1800" b="1">
                              <a:effectLst/>
                              <a:cs typeface="B Zar" panose="00000400000000000000" pitchFamily="2" charset="-78"/>
                            </a:rPr>
                            <a:t> تحت سناریوی </a:t>
                          </a:r>
                          <a:r>
                            <a:rPr lang="en-US" sz="1800" b="1">
                              <a:effectLst/>
                              <a:cs typeface="B Zar" panose="00000400000000000000" pitchFamily="2" charset="-78"/>
                            </a:rPr>
                            <a:t>S </a:t>
                          </a:r>
                          <a:r>
                            <a:rPr lang="fa-IR" sz="1800" b="1">
                              <a:effectLst/>
                              <a:cs typeface="B Zar" panose="00000400000000000000" pitchFamily="2" charset="-78"/>
                            </a:rPr>
                            <a:t>نگهداری می‌شود.</a:t>
                          </a:r>
                          <a:endParaRPr lang="en-US" sz="1800" b="1">
                            <a:effectLst/>
                            <a:latin typeface="Arial"/>
                            <a:ea typeface="Calibri"/>
                            <a:cs typeface="B Zar" panose="00000400000000000000" pitchFamily="2" charset="-78"/>
                          </a:endParaRPr>
                        </a:p>
                      </a:txBody>
                      <a:tcPr marL="68580" marR="68580" marT="0" marB="0"/>
                    </a:tc>
                  </a:tr>
                  <a:tr h="607197">
                    <a:tc>
                      <a:txBody>
                        <a:bodyPr/>
                        <a:lstStyle/>
                        <a:p>
                          <a:endParaRPr lang="en-US"/>
                        </a:p>
                      </a:txBody>
                      <a:tcPr marL="68580" marR="68580" marT="0" marB="0" anchor="ctr">
                        <a:blipFill rotWithShape="1">
                          <a:blip r:embed="rId2"/>
                          <a:stretch>
                            <a:fillRect t="-317172" r="-841558" b="-203030"/>
                          </a:stretch>
                        </a:blipFill>
                      </a:tcPr>
                    </a:tc>
                    <a:tc>
                      <a:txBody>
                        <a:bodyPr/>
                        <a:lstStyle/>
                        <a:p>
                          <a:pPr algn="r" rtl="1">
                            <a:lnSpc>
                              <a:spcPct val="115000"/>
                            </a:lnSpc>
                            <a:spcAft>
                              <a:spcPts val="0"/>
                            </a:spcAft>
                          </a:pPr>
                          <a:r>
                            <a:rPr lang="fa-IR" sz="1800" b="1">
                              <a:effectLst/>
                              <a:cs typeface="B Zar" panose="00000400000000000000" pitchFamily="2" charset="-78"/>
                            </a:rPr>
                            <a:t>مبلغ وام‌دهی در مرحله‌ی </a:t>
                          </a:r>
                          <a:r>
                            <a:rPr lang="en-US" sz="1800" b="1">
                              <a:effectLst/>
                              <a:cs typeface="B Zar" panose="00000400000000000000" pitchFamily="2" charset="-78"/>
                            </a:rPr>
                            <a:t>t=1</a:t>
                          </a:r>
                          <a:endParaRPr lang="en-US" sz="1800" b="1">
                            <a:effectLst/>
                            <a:latin typeface="Arial"/>
                            <a:ea typeface="Calibri"/>
                            <a:cs typeface="B Zar" panose="00000400000000000000" pitchFamily="2" charset="-78"/>
                          </a:endParaRPr>
                        </a:p>
                      </a:txBody>
                      <a:tcPr marL="68580" marR="68580" marT="0" marB="0" anchor="ctr"/>
                    </a:tc>
                  </a:tr>
                  <a:tr h="607197">
                    <a:tc>
                      <a:txBody>
                        <a:bodyPr/>
                        <a:lstStyle/>
                        <a:p>
                          <a:endParaRPr lang="en-US"/>
                        </a:p>
                      </a:txBody>
                      <a:tcPr marL="68580" marR="68580" marT="0" marB="0" anchor="ctr">
                        <a:blipFill rotWithShape="1">
                          <a:blip r:embed="rId2"/>
                          <a:stretch>
                            <a:fillRect t="-413000" r="-841558" b="-101000"/>
                          </a:stretch>
                        </a:blipFill>
                      </a:tcPr>
                    </a:tc>
                    <a:tc>
                      <a:txBody>
                        <a:bodyPr/>
                        <a:lstStyle/>
                        <a:p>
                          <a:pPr algn="r" rtl="1">
                            <a:lnSpc>
                              <a:spcPct val="115000"/>
                            </a:lnSpc>
                            <a:spcAft>
                              <a:spcPts val="0"/>
                            </a:spcAft>
                          </a:pPr>
                          <a:r>
                            <a:rPr lang="fa-IR" sz="1800" b="1">
                              <a:effectLst/>
                              <a:cs typeface="B Zar" panose="00000400000000000000" pitchFamily="2" charset="-78"/>
                            </a:rPr>
                            <a:t>مبلغ وام‌گیری در مرحله‌ی </a:t>
                          </a:r>
                          <a:r>
                            <a:rPr lang="en-US" sz="1800" b="1">
                              <a:effectLst/>
                              <a:cs typeface="B Zar" panose="00000400000000000000" pitchFamily="2" charset="-78"/>
                            </a:rPr>
                            <a:t>t=1</a:t>
                          </a:r>
                          <a:endParaRPr lang="en-US" sz="1800" b="1">
                            <a:effectLst/>
                            <a:latin typeface="Arial"/>
                            <a:ea typeface="Calibri"/>
                            <a:cs typeface="B Zar" panose="00000400000000000000" pitchFamily="2" charset="-78"/>
                          </a:endParaRPr>
                        </a:p>
                      </a:txBody>
                      <a:tcPr marL="68580" marR="68580" marT="0" marB="0" anchor="ctr"/>
                    </a:tc>
                  </a:tr>
                  <a:tr h="604654">
                    <a:tc>
                      <a:txBody>
                        <a:bodyPr/>
                        <a:lstStyle/>
                        <a:p>
                          <a:endParaRPr lang="en-US"/>
                        </a:p>
                      </a:txBody>
                      <a:tcPr marL="68580" marR="68580" marT="0" marB="0" anchor="ctr">
                        <a:blipFill rotWithShape="1">
                          <a:blip r:embed="rId2"/>
                          <a:stretch>
                            <a:fillRect t="-518182" r="-841558" b="-2020"/>
                          </a:stretch>
                        </a:blipFill>
                      </a:tcPr>
                    </a:tc>
                    <a:tc>
                      <a:txBody>
                        <a:bodyPr/>
                        <a:lstStyle/>
                        <a:p>
                          <a:endParaRPr lang="en-US"/>
                        </a:p>
                      </a:txBody>
                      <a:tcPr marL="68580" marR="68580" marT="0" marB="0" anchor="ctr">
                        <a:blipFill rotWithShape="1">
                          <a:blip r:embed="rId2"/>
                          <a:stretch>
                            <a:fillRect l="-11883" t="-518182" b="-2020"/>
                          </a:stretch>
                        </a:blipFill>
                      </a:tcPr>
                    </a:tc>
                  </a:tr>
                </a:tbl>
              </a:graphicData>
            </a:graphic>
          </p:graphicFrame>
        </mc:Fallback>
      </mc:AlternateContent>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56</a:t>
            </a:fld>
            <a:endParaRPr lang="en-US" dirty="0"/>
          </a:p>
        </p:txBody>
      </p:sp>
    </p:spTree>
    <p:extLst>
      <p:ext uri="{BB962C8B-B14F-4D97-AF65-F5344CB8AC3E}">
        <p14:creationId xmlns:p14="http://schemas.microsoft.com/office/powerpoint/2010/main" val="1476825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محدودیت موجودی مرحله‌ی اول</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66236071"/>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57</a:t>
            </a:fld>
            <a:endParaRPr lang="en-US" dirty="0"/>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4038600"/>
            <a:ext cx="7813959"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308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fade">
                                      <p:cBhvr>
                                        <p:cTn id="18" dur="1000"/>
                                        <p:tgtEl>
                                          <p:spTgt spid="1026"/>
                                        </p:tgtEl>
                                      </p:cBhvr>
                                    </p:animEffect>
                                    <p:anim calcmode="lin" valueType="num">
                                      <p:cBhvr>
                                        <p:cTn id="19" dur="1000" fill="hold"/>
                                        <p:tgtEl>
                                          <p:spTgt spid="1026"/>
                                        </p:tgtEl>
                                        <p:attrNameLst>
                                          <p:attrName>ppt_x</p:attrName>
                                        </p:attrNameLst>
                                      </p:cBhvr>
                                      <p:tavLst>
                                        <p:tav tm="0">
                                          <p:val>
                                            <p:strVal val="#ppt_x"/>
                                          </p:val>
                                        </p:tav>
                                        <p:tav tm="100000">
                                          <p:val>
                                            <p:strVal val="#ppt_x"/>
                                          </p:val>
                                        </p:tav>
                                      </p:tavLst>
                                    </p:anim>
                                    <p:anim calcmode="lin" valueType="num">
                                      <p:cBhvr>
                                        <p:cTn id="20"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محدودیت بودجه مرحله‌ی اول</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4484541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58</a:t>
            </a:fld>
            <a:endParaRPr lang="en-US" dirty="0"/>
          </a:p>
        </p:txBody>
      </p:sp>
      <p:pic>
        <p:nvPicPr>
          <p:cNvPr id="2051"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4343400"/>
            <a:ext cx="6781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9371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2051"/>
                                        </p:tgtEl>
                                        <p:attrNameLst>
                                          <p:attrName>style.visibility</p:attrName>
                                        </p:attrNameLst>
                                      </p:cBhvr>
                                      <p:to>
                                        <p:strVal val="visible"/>
                                      </p:to>
                                    </p:set>
                                    <p:animEffect transition="in" filter="fade">
                                      <p:cBhvr>
                                        <p:cTn id="18" dur="1000"/>
                                        <p:tgtEl>
                                          <p:spTgt spid="2051"/>
                                        </p:tgtEl>
                                      </p:cBhvr>
                                    </p:animEffect>
                                    <p:anim calcmode="lin" valueType="num">
                                      <p:cBhvr>
                                        <p:cTn id="19" dur="1000" fill="hold"/>
                                        <p:tgtEl>
                                          <p:spTgt spid="2051"/>
                                        </p:tgtEl>
                                        <p:attrNameLst>
                                          <p:attrName>ppt_x</p:attrName>
                                        </p:attrNameLst>
                                      </p:cBhvr>
                                      <p:tavLst>
                                        <p:tav tm="0">
                                          <p:val>
                                            <p:strVal val="#ppt_x"/>
                                          </p:val>
                                        </p:tav>
                                        <p:tav tm="100000">
                                          <p:val>
                                            <p:strVal val="#ppt_x"/>
                                          </p:val>
                                        </p:tav>
                                      </p:tavLst>
                                    </p:anim>
                                    <p:anim calcmode="lin" valueType="num">
                                      <p:cBhvr>
                                        <p:cTn id="20"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محدودیت موجودی مرحله‌ی </a:t>
            </a:r>
            <a:r>
              <a:rPr lang="fa-IR" dirty="0" smtClean="0"/>
              <a:t>دوم</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71957821"/>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59</a:t>
            </a:fld>
            <a:endParaRPr lang="en-US" dirty="0"/>
          </a:p>
        </p:txBody>
      </p:sp>
      <p:pic>
        <p:nvPicPr>
          <p:cNvPr id="307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3962400"/>
            <a:ext cx="8021918"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5248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3074"/>
                                        </p:tgtEl>
                                        <p:attrNameLst>
                                          <p:attrName>style.visibility</p:attrName>
                                        </p:attrNameLst>
                                      </p:cBhvr>
                                      <p:to>
                                        <p:strVal val="visible"/>
                                      </p:to>
                                    </p:set>
                                    <p:animEffect transition="in" filter="fade">
                                      <p:cBhvr>
                                        <p:cTn id="18" dur="1000"/>
                                        <p:tgtEl>
                                          <p:spTgt spid="3074"/>
                                        </p:tgtEl>
                                      </p:cBhvr>
                                    </p:animEffect>
                                    <p:anim calcmode="lin" valueType="num">
                                      <p:cBhvr>
                                        <p:cTn id="19" dur="1000" fill="hold"/>
                                        <p:tgtEl>
                                          <p:spTgt spid="3074"/>
                                        </p:tgtEl>
                                        <p:attrNameLst>
                                          <p:attrName>ppt_x</p:attrName>
                                        </p:attrNameLst>
                                      </p:cBhvr>
                                      <p:tavLst>
                                        <p:tav tm="0">
                                          <p:val>
                                            <p:strVal val="#ppt_x"/>
                                          </p:val>
                                        </p:tav>
                                        <p:tav tm="100000">
                                          <p:val>
                                            <p:strVal val="#ppt_x"/>
                                          </p:val>
                                        </p:tav>
                                      </p:tavLst>
                                    </p:anim>
                                    <p:anim calcmode="lin" valueType="num">
                                      <p:cBhvr>
                                        <p:cTn id="20"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چارچوب‌‌های مدل‌سازی عدم‌اطمینان</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8392336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6</a:t>
            </a:fld>
            <a:endParaRPr lang="en-US" dirty="0"/>
          </a:p>
        </p:txBody>
      </p:sp>
      <p:graphicFrame>
        <p:nvGraphicFramePr>
          <p:cNvPr id="7" name="Content Placeholder 4"/>
          <p:cNvGraphicFramePr>
            <a:graphicFrameLocks/>
          </p:cNvGraphicFramePr>
          <p:nvPr>
            <p:extLst>
              <p:ext uri="{D42A27DB-BD31-4B8C-83A1-F6EECF244321}">
                <p14:modId xmlns:p14="http://schemas.microsoft.com/office/powerpoint/2010/main" val="721543773"/>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373354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1"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Graphic spid="7" grpId="0">
        <p:bldAsOne/>
      </p:bldGraphic>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64042703"/>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60</a:t>
            </a:fld>
            <a:endParaRPr lang="en-US" dirty="0"/>
          </a:p>
        </p:txBody>
      </p:sp>
      <p:sp>
        <p:nvSpPr>
          <p:cNvPr id="6" name="Title 1"/>
          <p:cNvSpPr>
            <a:spLocks noGrp="1"/>
          </p:cNvSpPr>
          <p:nvPr>
            <p:ph type="title"/>
          </p:nvPr>
        </p:nvSpPr>
        <p:spPr/>
        <p:txBody>
          <a:bodyPr/>
          <a:lstStyle/>
          <a:p>
            <a:r>
              <a:rPr lang="fa-IR" dirty="0"/>
              <a:t>محدودیت </a:t>
            </a:r>
            <a:r>
              <a:rPr lang="fa-IR" dirty="0" smtClean="0"/>
              <a:t>بودجه‌ی مرحله‌ی دوم</a:t>
            </a:r>
            <a:endParaRPr lang="en-US" dirty="0"/>
          </a:p>
        </p:txBody>
      </p:sp>
      <p:pic>
        <p:nvPicPr>
          <p:cNvPr id="409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4168102"/>
            <a:ext cx="7941435" cy="185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81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4098"/>
                                        </p:tgtEl>
                                        <p:attrNameLst>
                                          <p:attrName>style.visibility</p:attrName>
                                        </p:attrNameLst>
                                      </p:cBhvr>
                                      <p:to>
                                        <p:strVal val="visible"/>
                                      </p:to>
                                    </p:set>
                                    <p:animEffect transition="in" filter="fade">
                                      <p:cBhvr>
                                        <p:cTn id="18" dur="1000"/>
                                        <p:tgtEl>
                                          <p:spTgt spid="4098"/>
                                        </p:tgtEl>
                                      </p:cBhvr>
                                    </p:animEffect>
                                    <p:anim calcmode="lin" valueType="num">
                                      <p:cBhvr>
                                        <p:cTn id="19" dur="1000" fill="hold"/>
                                        <p:tgtEl>
                                          <p:spTgt spid="4098"/>
                                        </p:tgtEl>
                                        <p:attrNameLst>
                                          <p:attrName>ppt_x</p:attrName>
                                        </p:attrNameLst>
                                      </p:cBhvr>
                                      <p:tavLst>
                                        <p:tav tm="0">
                                          <p:val>
                                            <p:strVal val="#ppt_x"/>
                                          </p:val>
                                        </p:tav>
                                        <p:tav tm="100000">
                                          <p:val>
                                            <p:strVal val="#ppt_x"/>
                                          </p:val>
                                        </p:tav>
                                      </p:tavLst>
                                    </p:anim>
                                    <p:anim calcmode="lin" valueType="num">
                                      <p:cBhvr>
                                        <p:cTn id="20"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سایر محدودیت‌های اختیاری</a:t>
            </a:r>
            <a:endParaRPr lang="en-US" dirty="0"/>
          </a:p>
        </p:txBody>
      </p:sp>
      <p:sp>
        <p:nvSpPr>
          <p:cNvPr id="3" name="Content Placeholder 2"/>
          <p:cNvSpPr>
            <a:spLocks noGrp="1"/>
          </p:cNvSpPr>
          <p:nvPr>
            <p:ph idx="1"/>
          </p:nvPr>
        </p:nvSpPr>
        <p:spPr/>
        <p:txBody>
          <a:bodyPr/>
          <a:lstStyle/>
          <a:p>
            <a:r>
              <a:rPr lang="fa-IR" dirty="0" smtClean="0">
                <a:cs typeface="B Zar" pitchFamily="2" charset="-78"/>
              </a:rPr>
              <a:t>محدودیت زیان یا منفعت سرمایه‌ی اوراق قرضه</a:t>
            </a:r>
          </a:p>
          <a:p>
            <a:endParaRPr lang="fa-IR" dirty="0">
              <a:cs typeface="B Zar" pitchFamily="2" charset="-78"/>
            </a:endParaRPr>
          </a:p>
          <a:p>
            <a:endParaRPr lang="fa-IR" dirty="0" smtClean="0">
              <a:cs typeface="B Zar" pitchFamily="2" charset="-78"/>
            </a:endParaRPr>
          </a:p>
          <a:p>
            <a:r>
              <a:rPr lang="fa-IR" dirty="0" smtClean="0">
                <a:cs typeface="B Zar" pitchFamily="2" charset="-78"/>
              </a:rPr>
              <a:t>محدودیت دیرش اوراق قرضه</a:t>
            </a:r>
          </a:p>
          <a:p>
            <a:endParaRPr lang="fa-IR" dirty="0">
              <a:cs typeface="B Zar" pitchFamily="2" charset="-78"/>
            </a:endParaRPr>
          </a:p>
          <a:p>
            <a:pPr lvl="1"/>
            <a:r>
              <a:rPr lang="fa-IR" dirty="0" smtClean="0">
                <a:cs typeface="B Zar" pitchFamily="2" charset="-78"/>
              </a:rPr>
              <a:t>که</a:t>
            </a:r>
          </a:p>
          <a:p>
            <a:pPr lvl="1"/>
            <a:endParaRPr lang="fa-IR" dirty="0">
              <a:cs typeface="B Zar" pitchFamily="2" charset="-78"/>
            </a:endParaRPr>
          </a:p>
          <a:p>
            <a:pPr lvl="1"/>
            <a:r>
              <a:rPr lang="fa-IR" dirty="0" smtClean="0">
                <a:cs typeface="B Zar" pitchFamily="2" charset="-78"/>
              </a:rPr>
              <a:t>و</a:t>
            </a:r>
            <a:endParaRPr lang="en-US" dirty="0">
              <a:cs typeface="B Zar" pitchFamily="2" charset="-78"/>
            </a:endParaRPr>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61</a:t>
            </a:fld>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369457"/>
            <a:ext cx="4155281"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4602" y="3827236"/>
            <a:ext cx="4286250"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6185" y="4608286"/>
            <a:ext cx="39719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5562600"/>
            <a:ext cx="1790700"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380205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سایر محدودیت‌ها</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62</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971800"/>
            <a:ext cx="7234426" cy="614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097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randombar(horizontal)">
                                      <p:cBhvr>
                                        <p:cTn id="12"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E0C72B12-81B7-4E25-BDBD-BA2770ABD35D}" type="slidenum">
              <a:rPr lang="en-US"/>
              <a:pPr>
                <a:defRPr/>
              </a:pPr>
              <a:t>63</a:t>
            </a:fld>
            <a:endParaRPr lang="en-US" dirty="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cs typeface="B Elham"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7892"/>
                                        </p:tgtEl>
                                        <p:attrNameLst>
                                          <p:attrName>style.visibility</p:attrName>
                                        </p:attrNameLst>
                                      </p:cBhvr>
                                      <p:to>
                                        <p:strVal val="visible"/>
                                      </p:to>
                                    </p:set>
                                    <p:anim calcmode="lin" valueType="num">
                                      <p:cBhvr>
                                        <p:cTn id="7" dur="500" fill="hold"/>
                                        <p:tgtEl>
                                          <p:spTgt spid="37892"/>
                                        </p:tgtEl>
                                        <p:attrNameLst>
                                          <p:attrName>ppt_w</p:attrName>
                                        </p:attrNameLst>
                                      </p:cBhvr>
                                      <p:tavLst>
                                        <p:tav tm="0">
                                          <p:val>
                                            <p:fltVal val="0"/>
                                          </p:val>
                                        </p:tav>
                                        <p:tav tm="100000">
                                          <p:val>
                                            <p:strVal val="#ppt_w"/>
                                          </p:val>
                                        </p:tav>
                                      </p:tavLst>
                                    </p:anim>
                                    <p:anim calcmode="lin" valueType="num">
                                      <p:cBhvr>
                                        <p:cTn id="8" dur="500" fill="hold"/>
                                        <p:tgtEl>
                                          <p:spTgt spid="37892"/>
                                        </p:tgtEl>
                                        <p:attrNameLst>
                                          <p:attrName>ppt_h</p:attrName>
                                        </p:attrNameLst>
                                      </p:cBhvr>
                                      <p:tavLst>
                                        <p:tav tm="0">
                                          <p:val>
                                            <p:fltVal val="0"/>
                                          </p:val>
                                        </p:tav>
                                        <p:tav tm="100000">
                                          <p:val>
                                            <p:strVal val="#ppt_h"/>
                                          </p:val>
                                        </p:tav>
                                      </p:tavLst>
                                    </p:anim>
                                    <p:animEffect transition="in" filter="fade">
                                      <p:cBhvr>
                                        <p:cTn id="9"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500" dirty="0" smtClean="0"/>
              <a:t>برنامه‌ریزی قطعی در مقابل تصادفی</a:t>
            </a:r>
            <a:endParaRPr lang="en-US" sz="35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0060224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7</a:t>
            </a:fld>
            <a:endParaRPr lang="en-US" dirty="0"/>
          </a:p>
        </p:txBody>
      </p:sp>
    </p:spTree>
    <p:extLst>
      <p:ext uri="{BB962C8B-B14F-4D97-AF65-F5344CB8AC3E}">
        <p14:creationId xmlns:p14="http://schemas.microsoft.com/office/powerpoint/2010/main" val="148157631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عدم اطمینان و برنامه‌ریزی تصادفی</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9128586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8</a:t>
            </a:fld>
            <a:endParaRPr lang="en-US" dirty="0"/>
          </a:p>
        </p:txBody>
      </p:sp>
    </p:spTree>
    <p:extLst>
      <p:ext uri="{BB962C8B-B14F-4D97-AF65-F5344CB8AC3E}">
        <p14:creationId xmlns:p14="http://schemas.microsoft.com/office/powerpoint/2010/main" val="354641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5"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500" dirty="0" smtClean="0"/>
              <a:t>برنامه‌ریزی تصادفی</a:t>
            </a:r>
            <a:endParaRPr lang="en-US" sz="35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35508393"/>
              </p:ext>
            </p:extLst>
          </p:nvPr>
        </p:nvGraphicFramePr>
        <p:xfrm>
          <a:off x="457200" y="1371601"/>
          <a:ext cx="82296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9</a:t>
            </a:fld>
            <a:endParaRPr lang="en-US" dirty="0"/>
          </a:p>
        </p:txBody>
      </p:sp>
    </p:spTree>
    <p:extLst>
      <p:ext uri="{BB962C8B-B14F-4D97-AF65-F5344CB8AC3E}">
        <p14:creationId xmlns:p14="http://schemas.microsoft.com/office/powerpoint/2010/main" val="412271103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57882</TotalTime>
  <Words>2882</Words>
  <Application>Microsoft Office PowerPoint</Application>
  <PresentationFormat>On-screen Show (4:3)</PresentationFormat>
  <Paragraphs>454</Paragraphs>
  <Slides>63</Slides>
  <Notes>3</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Sample presentation slides</vt:lpstr>
      <vt:lpstr>بسم‌الله الرحمن الرحیم</vt:lpstr>
      <vt:lpstr>  مدیریت سبد اوراق قرضه با استفاده از  برنامه‌ریزی تصادفی Bond Portfolio Management Using  Stochastic Programming </vt:lpstr>
      <vt:lpstr> </vt:lpstr>
      <vt:lpstr>مالی و عدم‌اطمینان</vt:lpstr>
      <vt:lpstr>مواجه با عدم‌اطمینان</vt:lpstr>
      <vt:lpstr>چارچوب‌‌های مدل‌سازی عدم‌اطمینان</vt:lpstr>
      <vt:lpstr>برنامه‌ریزی قطعی در مقابل تصادفی</vt:lpstr>
      <vt:lpstr>عدم اطمینان و برنامه‌ریزی تصادفی</vt:lpstr>
      <vt:lpstr>برنامه‌ریزی تصادفی</vt:lpstr>
      <vt:lpstr>عدم‌اطمینان</vt:lpstr>
      <vt:lpstr>عدم‌اطمینان: مثال</vt:lpstr>
      <vt:lpstr>انواع برنامه‌‌ریزی تصادفی (I)</vt:lpstr>
      <vt:lpstr>انواع برنامه‌‌ریزی تصادفی (II)</vt:lpstr>
      <vt:lpstr> </vt:lpstr>
      <vt:lpstr>عدم‌اطمینان در پرتاب تاس</vt:lpstr>
      <vt:lpstr>برنامه‌ریزی خطی با محدودیت‌های احتمای</vt:lpstr>
      <vt:lpstr>معادل قطعی برنامه‌ریزی تصادفی</vt:lpstr>
      <vt:lpstr>ناحیه‌ی موجه و جواب بهینه</vt:lpstr>
      <vt:lpstr>لحاظ سطح اطمینان برای محدودیت</vt:lpstr>
      <vt:lpstr>ناحیه‌ی موجه و جواب بهینه در سطح اطمینان 95 درصد</vt:lpstr>
      <vt:lpstr> </vt:lpstr>
      <vt:lpstr>انواع متغیرهای تصمیم</vt:lpstr>
      <vt:lpstr>برنامه‌‌ریزی تصادفی با دستاویز </vt:lpstr>
      <vt:lpstr>ویژگی‌های مدل‌های دستاویز</vt:lpstr>
      <vt:lpstr>ساده‌ترین شکل برنامه‌ریزی تصادفی با دستاویز</vt:lpstr>
      <vt:lpstr>برنامه‌ریزی خطی تولید(I) </vt:lpstr>
      <vt:lpstr>برنامه‌ریزی خطی تولید(II) </vt:lpstr>
      <vt:lpstr>توزیع احتمال تقاضا: دو سناریو</vt:lpstr>
      <vt:lpstr>راه حل گمراه‌کننده</vt:lpstr>
      <vt:lpstr>مراحل</vt:lpstr>
      <vt:lpstr>PowerPoint Presentation</vt:lpstr>
      <vt:lpstr>برنامه‌ی تصادفی</vt:lpstr>
      <vt:lpstr>تعبیر برنامه‌ریزی تصادفی تولید</vt:lpstr>
      <vt:lpstr>برنامه‌ریزی تصادفی دو مرحله‌ای</vt:lpstr>
      <vt:lpstr>جواب بهینه</vt:lpstr>
      <vt:lpstr>سناریوی بدترین حالت</vt:lpstr>
      <vt:lpstr>شکل عمومی برنامه‌ریزی تصادفی</vt:lpstr>
      <vt:lpstr>شکل عمومی برنامه‌ریزی تصادفی</vt:lpstr>
      <vt:lpstr>شکل عمومی برنامه‌ریزی تصادفی</vt:lpstr>
      <vt:lpstr> </vt:lpstr>
      <vt:lpstr>برنامه‌ریزی خطی تولید: مراحل (سه مرحله)</vt:lpstr>
      <vt:lpstr>مراحل برنامه‌ریزی تولید</vt:lpstr>
      <vt:lpstr>محدودیت‌ها</vt:lpstr>
      <vt:lpstr>محدودیت‌های پیش‌بینی ناپذیری </vt:lpstr>
      <vt:lpstr>محدودیت‌های پیش‌بینی ناپذیری </vt:lpstr>
      <vt:lpstr>برنامه‌ریزی تصادفی تولید</vt:lpstr>
      <vt:lpstr>جواب بهینه</vt:lpstr>
      <vt:lpstr> </vt:lpstr>
      <vt:lpstr>کاربردهای عملی: مدل مدیریت دارایی-بدهی (I)</vt:lpstr>
      <vt:lpstr>کاربردهای عملی: مدل مدیریت دارایی-بدهی (II)</vt:lpstr>
      <vt:lpstr>کاربردهای عملی: مدل مدیریت دارایی-بدهی (III)</vt:lpstr>
      <vt:lpstr>مسأله‌ی مدیریت سبد اوراق قرضه</vt:lpstr>
      <vt:lpstr>برنامه‌ریزی تصادفی مدیریت اوراق قرضه</vt:lpstr>
      <vt:lpstr>پارامترها</vt:lpstr>
      <vt:lpstr>متغیرهای تصمیم مرحله‌ی اول</vt:lpstr>
      <vt:lpstr>متغیرهای تصمیم مرحله‌ی دوم</vt:lpstr>
      <vt:lpstr>محدودیت موجودی مرحله‌ی اول</vt:lpstr>
      <vt:lpstr>محدودیت بودجه مرحله‌ی اول</vt:lpstr>
      <vt:lpstr>محدودیت موجودی مرحله‌ی دوم</vt:lpstr>
      <vt:lpstr>محدودیت بودجه‌ی مرحله‌ی دوم</vt:lpstr>
      <vt:lpstr>سایر محدودیت‌های اختیاری</vt:lpstr>
      <vt:lpstr>سایر محدودیت‌ها</vt:lpstr>
      <vt:lpstr>PowerPoint Presentation</vt:lpstr>
    </vt:vector>
  </TitlesOfParts>
  <Company>Saudi Aramco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maysam</cp:lastModifiedBy>
  <cp:revision>1867</cp:revision>
  <dcterms:created xsi:type="dcterms:W3CDTF">2007-09-07T17:57:35Z</dcterms:created>
  <dcterms:modified xsi:type="dcterms:W3CDTF">2014-05-12T07:32:49Z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